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7" r:id="rId2"/>
    <p:sldMasterId id="2147483673" r:id="rId3"/>
    <p:sldMasterId id="2147483679" r:id="rId4"/>
  </p:sldMasterIdLst>
  <p:notesMasterIdLst>
    <p:notesMasterId r:id="rId135"/>
  </p:notesMasterIdLst>
  <p:sldIdLst>
    <p:sldId id="256" r:id="rId5"/>
    <p:sldId id="555" r:id="rId6"/>
    <p:sldId id="556" r:id="rId7"/>
    <p:sldId id="557" r:id="rId8"/>
    <p:sldId id="558" r:id="rId9"/>
    <p:sldId id="559" r:id="rId10"/>
    <p:sldId id="560" r:id="rId11"/>
    <p:sldId id="686" r:id="rId12"/>
    <p:sldId id="685" r:id="rId13"/>
    <p:sldId id="561" r:id="rId14"/>
    <p:sldId id="562" r:id="rId15"/>
    <p:sldId id="563" r:id="rId16"/>
    <p:sldId id="564" r:id="rId17"/>
    <p:sldId id="565" r:id="rId18"/>
    <p:sldId id="566" r:id="rId19"/>
    <p:sldId id="567" r:id="rId20"/>
    <p:sldId id="568" r:id="rId21"/>
    <p:sldId id="569" r:id="rId22"/>
    <p:sldId id="570" r:id="rId23"/>
    <p:sldId id="571" r:id="rId24"/>
    <p:sldId id="572" r:id="rId25"/>
    <p:sldId id="573" r:id="rId26"/>
    <p:sldId id="574" r:id="rId27"/>
    <p:sldId id="575" r:id="rId28"/>
    <p:sldId id="576" r:id="rId29"/>
    <p:sldId id="577" r:id="rId30"/>
    <p:sldId id="578" r:id="rId31"/>
    <p:sldId id="579" r:id="rId32"/>
    <p:sldId id="580" r:id="rId33"/>
    <p:sldId id="581" r:id="rId34"/>
    <p:sldId id="582" r:id="rId35"/>
    <p:sldId id="583" r:id="rId36"/>
    <p:sldId id="584" r:id="rId37"/>
    <p:sldId id="586" r:id="rId38"/>
    <p:sldId id="587" r:id="rId39"/>
    <p:sldId id="588" r:id="rId40"/>
    <p:sldId id="589" r:id="rId41"/>
    <p:sldId id="590" r:id="rId42"/>
    <p:sldId id="591" r:id="rId43"/>
    <p:sldId id="592" r:id="rId44"/>
    <p:sldId id="593" r:id="rId45"/>
    <p:sldId id="595" r:id="rId46"/>
    <p:sldId id="596" r:id="rId47"/>
    <p:sldId id="597" r:id="rId48"/>
    <p:sldId id="598" r:id="rId49"/>
    <p:sldId id="599" r:id="rId50"/>
    <p:sldId id="600" r:id="rId51"/>
    <p:sldId id="601" r:id="rId52"/>
    <p:sldId id="602" r:id="rId53"/>
    <p:sldId id="603" r:id="rId54"/>
    <p:sldId id="604" r:id="rId55"/>
    <p:sldId id="605" r:id="rId56"/>
    <p:sldId id="606" r:id="rId57"/>
    <p:sldId id="607" r:id="rId58"/>
    <p:sldId id="608" r:id="rId59"/>
    <p:sldId id="609" r:id="rId60"/>
    <p:sldId id="610" r:id="rId61"/>
    <p:sldId id="611" r:id="rId62"/>
    <p:sldId id="612" r:id="rId63"/>
    <p:sldId id="613" r:id="rId64"/>
    <p:sldId id="614" r:id="rId65"/>
    <p:sldId id="615" r:id="rId66"/>
    <p:sldId id="616" r:id="rId67"/>
    <p:sldId id="617" r:id="rId68"/>
    <p:sldId id="618" r:id="rId69"/>
    <p:sldId id="619" r:id="rId70"/>
    <p:sldId id="620" r:id="rId71"/>
    <p:sldId id="621" r:id="rId72"/>
    <p:sldId id="622" r:id="rId73"/>
    <p:sldId id="623" r:id="rId74"/>
    <p:sldId id="624" r:id="rId75"/>
    <p:sldId id="625" r:id="rId76"/>
    <p:sldId id="626" r:id="rId77"/>
    <p:sldId id="627" r:id="rId78"/>
    <p:sldId id="628" r:id="rId79"/>
    <p:sldId id="629" r:id="rId80"/>
    <p:sldId id="630" r:id="rId81"/>
    <p:sldId id="631" r:id="rId82"/>
    <p:sldId id="632" r:id="rId83"/>
    <p:sldId id="633" r:id="rId84"/>
    <p:sldId id="634" r:id="rId85"/>
    <p:sldId id="635" r:id="rId86"/>
    <p:sldId id="636" r:id="rId87"/>
    <p:sldId id="637" r:id="rId88"/>
    <p:sldId id="638" r:id="rId89"/>
    <p:sldId id="639" r:id="rId90"/>
    <p:sldId id="640" r:id="rId91"/>
    <p:sldId id="641" r:id="rId92"/>
    <p:sldId id="642" r:id="rId93"/>
    <p:sldId id="643" r:id="rId94"/>
    <p:sldId id="644" r:id="rId95"/>
    <p:sldId id="645" r:id="rId96"/>
    <p:sldId id="646" r:id="rId97"/>
    <p:sldId id="647" r:id="rId98"/>
    <p:sldId id="648" r:id="rId99"/>
    <p:sldId id="649" r:id="rId100"/>
    <p:sldId id="650" r:id="rId101"/>
    <p:sldId id="651" r:id="rId102"/>
    <p:sldId id="652" r:id="rId103"/>
    <p:sldId id="653" r:id="rId104"/>
    <p:sldId id="654" r:id="rId105"/>
    <p:sldId id="655" r:id="rId106"/>
    <p:sldId id="656" r:id="rId107"/>
    <p:sldId id="657" r:id="rId108"/>
    <p:sldId id="658" r:id="rId109"/>
    <p:sldId id="659" r:id="rId110"/>
    <p:sldId id="660" r:id="rId111"/>
    <p:sldId id="661" r:id="rId112"/>
    <p:sldId id="662" r:id="rId113"/>
    <p:sldId id="663" r:id="rId114"/>
    <p:sldId id="664" r:id="rId115"/>
    <p:sldId id="665" r:id="rId116"/>
    <p:sldId id="666" r:id="rId117"/>
    <p:sldId id="667" r:id="rId118"/>
    <p:sldId id="668" r:id="rId119"/>
    <p:sldId id="669" r:id="rId120"/>
    <p:sldId id="670" r:id="rId121"/>
    <p:sldId id="671" r:id="rId122"/>
    <p:sldId id="672" r:id="rId123"/>
    <p:sldId id="673" r:id="rId124"/>
    <p:sldId id="674" r:id="rId125"/>
    <p:sldId id="675" r:id="rId126"/>
    <p:sldId id="676" r:id="rId127"/>
    <p:sldId id="677" r:id="rId128"/>
    <p:sldId id="678" r:id="rId129"/>
    <p:sldId id="679" r:id="rId130"/>
    <p:sldId id="680" r:id="rId131"/>
    <p:sldId id="681" r:id="rId132"/>
    <p:sldId id="682" r:id="rId133"/>
    <p:sldId id="683" r:id="rId134"/>
  </p:sldIdLst>
  <p:sldSz cx="9144000" cy="5232400"/>
  <p:notesSz cx="9144000" cy="5232400"/>
  <p:embeddedFontLst>
    <p:embeddedFont>
      <p:font typeface="Exo 2 Light" panose="020B0604020202020204" charset="-52"/>
      <p:regular r:id="rId136"/>
      <p:italic r:id="rId137"/>
    </p:embeddedFont>
    <p:embeddedFont>
      <p:font typeface="Cambria Math" panose="02040503050406030204" pitchFamily="18" charset="0"/>
      <p:regular r:id="rId138"/>
    </p:embeddedFont>
    <p:embeddedFont>
      <p:font typeface="Exo 2 SemiBold" panose="020B0604020202020204" charset="-52"/>
      <p:regular r:id="rId139"/>
      <p:bold r:id="rId140"/>
      <p:italic r:id="rId141"/>
      <p:boldItalic r:id="rId142"/>
    </p:embeddedFont>
    <p:embeddedFont>
      <p:font typeface="Exo 2" panose="020B0604020202020204" charset="-52"/>
      <p:regular r:id="rId143"/>
      <p:bold r:id="rId144"/>
      <p:italic r:id="rId145"/>
      <p:boldItalic r:id="rId146"/>
    </p:embeddedFont>
    <p:embeddedFont>
      <p:font typeface="Calibri" panose="020F0502020204030204" pitchFamily="34" charset="0"/>
      <p:regular r:id="rId147"/>
      <p:bold r:id="rId148"/>
      <p:italic r:id="rId149"/>
      <p:boldItalic r:id="rId150"/>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842"/>
    <a:srgbClr val="0E142C"/>
    <a:srgbClr val="0450F2"/>
    <a:srgbClr val="075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74" autoAdjust="0"/>
  </p:normalViewPr>
  <p:slideViewPr>
    <p:cSldViewPr>
      <p:cViewPr varScale="1">
        <p:scale>
          <a:sx n="146" d="100"/>
          <a:sy n="146" d="100"/>
        </p:scale>
        <p:origin x="594" y="120"/>
      </p:cViewPr>
      <p:guideLst>
        <p:guide orient="horz" pos="73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font" Target="fonts/font3.fntdata"/><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font" Target="fonts/font14.fntdata"/><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font" Target="fonts/font4.fntdata"/><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font" Target="fonts/font15.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font" Target="fonts/font5.fntdata"/><Relationship Id="rId14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notesMaster" Target="notesMasters/notesMaster1.xml"/><Relationship Id="rId151"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font" Target="fonts/font6.fntdata"/><Relationship Id="rId146" Type="http://schemas.openxmlformats.org/officeDocument/2006/relationships/font" Target="fonts/font11.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font" Target="fonts/font1.fntdata"/><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font" Target="fonts/font7.fntdata"/><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font" Target="fonts/font8.fntdata"/><Relationship Id="rId148"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tableStyles" Target="tableStyle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font" Target="fonts/font9.fntdata"/><Relationship Id="rId90"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2619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261938"/>
          </a:xfrm>
          <a:prstGeom prst="rect">
            <a:avLst/>
          </a:prstGeom>
        </p:spPr>
        <p:txBody>
          <a:bodyPr vert="horz" lIns="91440" tIns="45720" rIns="91440" bIns="45720" rtlCol="0"/>
          <a:lstStyle>
            <a:lvl1pPr algn="r">
              <a:defRPr sz="1200"/>
            </a:lvl1pPr>
          </a:lstStyle>
          <a:p>
            <a:fld id="{A22DCCE1-A6BC-4AAA-B1CB-7C36F7B8D736}" type="datetimeFigureOut">
              <a:rPr lang="ru-RU" smtClean="0"/>
              <a:t>10.07.2023</a:t>
            </a:fld>
            <a:endParaRPr lang="ru-RU"/>
          </a:p>
        </p:txBody>
      </p:sp>
      <p:sp>
        <p:nvSpPr>
          <p:cNvPr id="4" name="Образ слайда 3"/>
          <p:cNvSpPr>
            <a:spLocks noGrp="1" noRot="1" noChangeAspect="1"/>
          </p:cNvSpPr>
          <p:nvPr>
            <p:ph type="sldImg" idx="2"/>
          </p:nvPr>
        </p:nvSpPr>
        <p:spPr>
          <a:xfrm>
            <a:off x="2857500" y="392113"/>
            <a:ext cx="3429000" cy="19621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2486025"/>
            <a:ext cx="7315200" cy="2354263"/>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4970463"/>
            <a:ext cx="3962400" cy="2603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4970463"/>
            <a:ext cx="3962400" cy="260350"/>
          </a:xfrm>
          <a:prstGeom prst="rect">
            <a:avLst/>
          </a:prstGeom>
        </p:spPr>
        <p:txBody>
          <a:bodyPr vert="horz" lIns="91440" tIns="45720" rIns="91440" bIns="45720" rtlCol="0" anchor="b"/>
          <a:lstStyle>
            <a:lvl1pPr algn="r">
              <a:defRPr sz="1200"/>
            </a:lvl1pPr>
          </a:lstStyle>
          <a:p>
            <a:fld id="{5B7EE23D-9525-4A6F-8B55-D2BA3C278753}" type="slidenum">
              <a:rPr lang="ru-RU" smtClean="0"/>
              <a:t>‹#›</a:t>
            </a:fld>
            <a:endParaRPr lang="ru-RU"/>
          </a:p>
        </p:txBody>
      </p:sp>
    </p:spTree>
    <p:extLst>
      <p:ext uri="{BB962C8B-B14F-4D97-AF65-F5344CB8AC3E}">
        <p14:creationId xmlns:p14="http://schemas.microsoft.com/office/powerpoint/2010/main" val="106327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k object 16"/>
          <p:cNvSpPr/>
          <p:nvPr/>
        </p:nvSpPr>
        <p:spPr>
          <a:xfrm>
            <a:off x="0" y="3"/>
            <a:ext cx="9144000" cy="5220004"/>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p>
        </p:txBody>
      </p:sp>
      <p:sp>
        <p:nvSpPr>
          <p:cNvPr id="17" name="bk object 17"/>
          <p:cNvSpPr/>
          <p:nvPr/>
        </p:nvSpPr>
        <p:spPr>
          <a:xfrm>
            <a:off x="4172687" y="1036198"/>
            <a:ext cx="1461664" cy="312905"/>
          </a:xfrm>
          <a:prstGeom prst="rect">
            <a:avLst/>
          </a:prstGeom>
          <a:blipFill>
            <a:blip r:embed="rId2" cstate="print"/>
            <a:stretch>
              <a:fillRect/>
            </a:stretch>
          </a:blipFill>
        </p:spPr>
        <p:txBody>
          <a:bodyPr wrap="square" lIns="0" tIns="0" rIns="0" bIns="0" rtlCol="0">
            <a:noAutofit/>
          </a:bodyPr>
          <a:lstStyle/>
          <a:p>
            <a:endParaRPr/>
          </a:p>
        </p:txBody>
      </p:sp>
      <p:sp>
        <p:nvSpPr>
          <p:cNvPr id="18" name="bk object 18"/>
          <p:cNvSpPr/>
          <p:nvPr/>
        </p:nvSpPr>
        <p:spPr>
          <a:xfrm>
            <a:off x="3892606" y="1080625"/>
            <a:ext cx="206921" cy="300278"/>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p>
        </p:txBody>
      </p:sp>
      <p:sp>
        <p:nvSpPr>
          <p:cNvPr id="19" name="bk object 19"/>
          <p:cNvSpPr/>
          <p:nvPr/>
        </p:nvSpPr>
        <p:spPr>
          <a:xfrm>
            <a:off x="3833790" y="1078827"/>
            <a:ext cx="93577" cy="132778"/>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p>
        </p:txBody>
      </p:sp>
      <p:sp>
        <p:nvSpPr>
          <p:cNvPr id="20" name="bk object 20"/>
          <p:cNvSpPr/>
          <p:nvPr/>
        </p:nvSpPr>
        <p:spPr>
          <a:xfrm>
            <a:off x="3714619" y="882859"/>
            <a:ext cx="300278" cy="206921"/>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p>
        </p:txBody>
      </p:sp>
      <p:sp>
        <p:nvSpPr>
          <p:cNvPr id="21" name="bk object 21"/>
          <p:cNvSpPr/>
          <p:nvPr/>
        </p:nvSpPr>
        <p:spPr>
          <a:xfrm>
            <a:off x="3712822" y="1055020"/>
            <a:ext cx="132778" cy="93577"/>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p>
        </p:txBody>
      </p:sp>
      <p:sp>
        <p:nvSpPr>
          <p:cNvPr id="22" name="bk object 22"/>
          <p:cNvSpPr/>
          <p:nvPr/>
        </p:nvSpPr>
        <p:spPr>
          <a:xfrm>
            <a:off x="3516858" y="967480"/>
            <a:ext cx="206921" cy="300278"/>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p>
        </p:txBody>
      </p:sp>
      <p:sp>
        <p:nvSpPr>
          <p:cNvPr id="23" name="bk object 23"/>
          <p:cNvSpPr/>
          <p:nvPr/>
        </p:nvSpPr>
        <p:spPr>
          <a:xfrm>
            <a:off x="3689014" y="1136777"/>
            <a:ext cx="93577" cy="132778"/>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p>
        </p:txBody>
      </p:sp>
      <p:sp>
        <p:nvSpPr>
          <p:cNvPr id="24" name="bk object 24"/>
          <p:cNvSpPr/>
          <p:nvPr/>
        </p:nvSpPr>
        <p:spPr>
          <a:xfrm>
            <a:off x="3601474" y="1258608"/>
            <a:ext cx="300278" cy="206921"/>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p>
        </p:txBody>
      </p:sp>
      <p:sp>
        <p:nvSpPr>
          <p:cNvPr id="25" name="bk object 25"/>
          <p:cNvSpPr/>
          <p:nvPr/>
        </p:nvSpPr>
        <p:spPr>
          <a:xfrm>
            <a:off x="3770772" y="1199793"/>
            <a:ext cx="132778" cy="93577"/>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p>
        </p:txBody>
      </p:sp>
      <p:sp>
        <p:nvSpPr>
          <p:cNvPr id="2" name="Holder 2"/>
          <p:cNvSpPr>
            <a:spLocks noGrp="1"/>
          </p:cNvSpPr>
          <p:nvPr>
            <p:ph type="ctrTitle"/>
          </p:nvPr>
        </p:nvSpPr>
        <p:spPr>
          <a:xfrm>
            <a:off x="685800" y="1622045"/>
            <a:ext cx="7772400" cy="10988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6" y="2930147"/>
            <a:ext cx="6400799" cy="1308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p>
            <a:pPr marL="12700">
              <a:lnSpc>
                <a:spcPct val="100000"/>
              </a:lnSpc>
            </a:pPr>
            <a:endParaRPr sz="600">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42892A1-93AA-45E6-8852-79C88F667AFB}" type="datetime1">
              <a:rPr lang="ru-RU" smtClean="0"/>
              <a:t>10.07.2023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Только заголовок">
    <p:spTree>
      <p:nvGrpSpPr>
        <p:cNvPr id="1" name=""/>
        <p:cNvGrpSpPr/>
        <p:nvPr/>
      </p:nvGrpSpPr>
      <p:grpSpPr>
        <a:xfrm>
          <a:off x="0" y="0"/>
          <a:ext cx="0" cy="0"/>
          <a:chOff x="0" y="0"/>
          <a:chExt cx="0" cy="0"/>
        </a:xfrm>
      </p:grpSpPr>
      <p:sp>
        <p:nvSpPr>
          <p:cNvPr id="16" name="bk object 16"/>
          <p:cNvSpPr/>
          <p:nvPr/>
        </p:nvSpPr>
        <p:spPr>
          <a:xfrm>
            <a:off x="6350" y="2519047"/>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7" name="bk object 17"/>
          <p:cNvSpPr/>
          <p:nvPr/>
        </p:nvSpPr>
        <p:spPr>
          <a:xfrm>
            <a:off x="2571352" y="101075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8" name="bk object 18"/>
          <p:cNvSpPr/>
          <p:nvPr/>
        </p:nvSpPr>
        <p:spPr>
          <a:xfrm>
            <a:off x="5506852" y="101075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9" name="bk object 19"/>
          <p:cNvSpPr/>
          <p:nvPr/>
        </p:nvSpPr>
        <p:spPr>
          <a:xfrm>
            <a:off x="6350" y="3125657"/>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0" name="bk object 20"/>
          <p:cNvSpPr/>
          <p:nvPr/>
        </p:nvSpPr>
        <p:spPr>
          <a:xfrm>
            <a:off x="44396" y="4212004"/>
            <a:ext cx="9074226" cy="0"/>
          </a:xfrm>
          <a:custGeom>
            <a:avLst/>
            <a:gdLst/>
            <a:ahLst/>
            <a:cxnLst/>
            <a:rect l="l" t="t" r="r" b="b"/>
            <a:pathLst>
              <a:path w="9074226">
                <a:moveTo>
                  <a:pt x="0" y="0"/>
                </a:moveTo>
                <a:lnTo>
                  <a:pt x="9074226" y="0"/>
                </a:lnTo>
              </a:path>
            </a:pathLst>
          </a:custGeom>
          <a:ln w="12700">
            <a:solidFill>
              <a:srgbClr val="9AACB8"/>
            </a:solidFill>
            <a:prstDash val="dash"/>
          </a:ln>
        </p:spPr>
        <p:txBody>
          <a:bodyPr wrap="square" lIns="0" tIns="0" rIns="0" bIns="0" rtlCol="0">
            <a:noAutofit/>
          </a:bodyPr>
          <a:lstStyle/>
          <a:p>
            <a:endParaRPr>
              <a:solidFill>
                <a:prstClr val="black"/>
              </a:solidFill>
            </a:endParaRPr>
          </a:p>
        </p:txBody>
      </p:sp>
      <p:sp>
        <p:nvSpPr>
          <p:cNvPr id="21" name="bk object 21"/>
          <p:cNvSpPr/>
          <p:nvPr/>
        </p:nvSpPr>
        <p:spPr>
          <a:xfrm>
            <a:off x="6350" y="421200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2" name="bk object 22"/>
          <p:cNvSpPr/>
          <p:nvPr/>
        </p:nvSpPr>
        <p:spPr>
          <a:xfrm>
            <a:off x="9137650" y="421200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r>
              <a:rPr lang="ru-RU"/>
              <a:t>Образец заголовка</a:t>
            </a:r>
            <a:endParaRPr/>
          </a:p>
        </p:txBody>
      </p:sp>
      <p:sp>
        <p:nvSpPr>
          <p:cNvPr id="3" name="Holder 3"/>
          <p:cNvSpPr>
            <a:spLocks noGrp="1"/>
          </p:cNvSpPr>
          <p:nvPr>
            <p:ph type="ftr" sz="quarter" idx="5"/>
          </p:nvPr>
        </p:nvSpPr>
        <p:spPr/>
        <p:txBody>
          <a:bodyPr lIns="0" tIns="0" rIns="0" bIns="0"/>
          <a:lstStyle/>
          <a:p>
            <a:endParaRPr lang="ru-RU">
              <a:solidFill>
                <a:prstClr val="black"/>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8A63C13-F385-4139-BF05-597B990DEEA3}" type="datetime1">
              <a:rPr lang="ru-RU" smtClean="0">
                <a:solidFill>
                  <a:prstClr val="black">
                    <a:tint val="75000"/>
                  </a:prstClr>
                </a:solidFill>
              </a:rPr>
              <a:t>10.07.2023</a:t>
            </a:fld>
            <a:endParaRPr lang="ru-RU">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053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Пустой слайд">
    <p:spTree>
      <p:nvGrpSpPr>
        <p:cNvPr id="1" name=""/>
        <p:cNvGrpSpPr/>
        <p:nvPr/>
      </p:nvGrpSpPr>
      <p:grpSpPr>
        <a:xfrm>
          <a:off x="0" y="0"/>
          <a:ext cx="0" cy="0"/>
          <a:chOff x="0" y="0"/>
          <a:chExt cx="0" cy="0"/>
        </a:xfrm>
      </p:grpSpPr>
      <p:sp>
        <p:nvSpPr>
          <p:cNvPr id="16" name="bk object 16"/>
          <p:cNvSpPr/>
          <p:nvPr/>
        </p:nvSpPr>
        <p:spPr>
          <a:xfrm>
            <a:off x="3772676" y="3515434"/>
            <a:ext cx="1257472" cy="179324"/>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7" name="bk object 17"/>
          <p:cNvSpPr/>
          <p:nvPr/>
        </p:nvSpPr>
        <p:spPr>
          <a:xfrm>
            <a:off x="3180175" y="3395209"/>
            <a:ext cx="512840" cy="448310"/>
          </a:xfrm>
          <a:custGeom>
            <a:avLst/>
            <a:gdLst/>
            <a:ahLst/>
            <a:cxnLst/>
            <a:rect l="l" t="t"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p:spPr>
        <p:txBody>
          <a:bodyPr wrap="square" lIns="0" tIns="0" rIns="0" bIns="0" rtlCol="0">
            <a:noAutofit/>
          </a:bodyPr>
          <a:lstStyle/>
          <a:p>
            <a:endParaRPr>
              <a:solidFill>
                <a:prstClr val="black"/>
              </a:solidFill>
            </a:endParaRPr>
          </a:p>
        </p:txBody>
      </p:sp>
      <p:sp>
        <p:nvSpPr>
          <p:cNvPr id="18" name="bk object 18"/>
          <p:cNvSpPr/>
          <p:nvPr/>
        </p:nvSpPr>
        <p:spPr>
          <a:xfrm>
            <a:off x="3413254" y="3631412"/>
            <a:ext cx="274366" cy="137306"/>
          </a:xfrm>
          <a:custGeom>
            <a:avLst/>
            <a:gdLst/>
            <a:ahLst/>
            <a:cxnLst/>
            <a:rect l="l" t="t"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p:spPr>
        <p:txBody>
          <a:bodyPr wrap="square" lIns="0" tIns="0" rIns="0" bIns="0" rtlCol="0">
            <a:noAutofit/>
          </a:bodyPr>
          <a:lstStyle/>
          <a:p>
            <a:endParaRPr>
              <a:solidFill>
                <a:prstClr val="black"/>
              </a:solidFill>
            </a:endParaRPr>
          </a:p>
        </p:txBody>
      </p:sp>
      <p:sp>
        <p:nvSpPr>
          <p:cNvPr id="19" name="bk object 19"/>
          <p:cNvSpPr/>
          <p:nvPr/>
        </p:nvSpPr>
        <p:spPr>
          <a:xfrm>
            <a:off x="6246329" y="3398482"/>
            <a:ext cx="169765" cy="354495"/>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0" name="bk object 20"/>
          <p:cNvSpPr/>
          <p:nvPr/>
        </p:nvSpPr>
        <p:spPr>
          <a:xfrm>
            <a:off x="5885006" y="3612889"/>
            <a:ext cx="343877" cy="140088"/>
          </a:xfrm>
          <a:custGeom>
            <a:avLst/>
            <a:gdLst/>
            <a:ahLst/>
            <a:cxnLst/>
            <a:rect l="l" t="t"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p:spPr>
        <p:txBody>
          <a:bodyPr wrap="square" lIns="0" tIns="0" rIns="0" bIns="0" rtlCol="0">
            <a:noAutofit/>
          </a:bodyPr>
          <a:lstStyle/>
          <a:p>
            <a:endParaRPr>
              <a:solidFill>
                <a:prstClr val="black"/>
              </a:solidFill>
            </a:endParaRPr>
          </a:p>
        </p:txBody>
      </p:sp>
      <p:sp>
        <p:nvSpPr>
          <p:cNvPr id="21" name="bk object 21"/>
          <p:cNvSpPr/>
          <p:nvPr/>
        </p:nvSpPr>
        <p:spPr>
          <a:xfrm>
            <a:off x="6246329" y="3398482"/>
            <a:ext cx="169765" cy="354495"/>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2" name="bk object 22"/>
          <p:cNvSpPr/>
          <p:nvPr/>
        </p:nvSpPr>
        <p:spPr>
          <a:xfrm>
            <a:off x="6029215" y="3398675"/>
            <a:ext cx="251206" cy="192786"/>
          </a:xfrm>
          <a:custGeom>
            <a:avLst/>
            <a:gdLst/>
            <a:ahLst/>
            <a:cxnLst/>
            <a:rect l="l" t="t"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p:spPr>
        <p:txBody>
          <a:bodyPr wrap="square" lIns="0" tIns="0" rIns="0" bIns="0" rtlCol="0">
            <a:noAutofit/>
          </a:bodyPr>
          <a:lstStyle/>
          <a:p>
            <a:endParaRPr>
              <a:solidFill>
                <a:prstClr val="black"/>
              </a:solidFill>
            </a:endParaRPr>
          </a:p>
        </p:txBody>
      </p:sp>
      <p:sp>
        <p:nvSpPr>
          <p:cNvPr id="23" name="bk object 23"/>
          <p:cNvSpPr/>
          <p:nvPr/>
        </p:nvSpPr>
        <p:spPr>
          <a:xfrm>
            <a:off x="5536948" y="3395194"/>
            <a:ext cx="450466" cy="361086"/>
          </a:xfrm>
          <a:custGeom>
            <a:avLst/>
            <a:gdLst/>
            <a:ahLst/>
            <a:cxnLst/>
            <a:rect l="l" t="t"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p:spPr>
        <p:txBody>
          <a:bodyPr wrap="square" lIns="0" tIns="0" rIns="0" bIns="0" rtlCol="0">
            <a:noAutofit/>
          </a:bodyPr>
          <a:lstStyle/>
          <a:p>
            <a:endParaRPr>
              <a:solidFill>
                <a:prstClr val="black"/>
              </a:solidFill>
            </a:endParaRPr>
          </a:p>
        </p:txBody>
      </p:sp>
      <p:sp>
        <p:nvSpPr>
          <p:cNvPr id="24" name="bk object 24"/>
          <p:cNvSpPr/>
          <p:nvPr/>
        </p:nvSpPr>
        <p:spPr>
          <a:xfrm>
            <a:off x="6431238" y="3398377"/>
            <a:ext cx="545553" cy="354698"/>
          </a:xfrm>
          <a:custGeom>
            <a:avLst/>
            <a:gdLst/>
            <a:ahLst/>
            <a:cxnLst/>
            <a:rect l="l" t="t"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5" name="bk object 25"/>
          <p:cNvSpPr/>
          <p:nvPr/>
        </p:nvSpPr>
        <p:spPr>
          <a:xfrm>
            <a:off x="7079477" y="3507015"/>
            <a:ext cx="871959" cy="263347"/>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6" name="bk object 26"/>
          <p:cNvSpPr/>
          <p:nvPr/>
        </p:nvSpPr>
        <p:spPr>
          <a:xfrm>
            <a:off x="7039133" y="3507909"/>
            <a:ext cx="12" cy="252120"/>
          </a:xfrm>
          <a:custGeom>
            <a:avLst/>
            <a:gdLst/>
            <a:ahLst/>
            <a:cxnLst/>
            <a:rect l="l" t="t" r="r" b="b"/>
            <a:pathLst>
              <a:path w="12" h="252120">
                <a:moveTo>
                  <a:pt x="12" y="0"/>
                </a:moveTo>
                <a:lnTo>
                  <a:pt x="0" y="252120"/>
                </a:lnTo>
              </a:path>
            </a:pathLst>
          </a:custGeom>
          <a:ln w="7200">
            <a:solidFill>
              <a:srgbClr val="6A737B"/>
            </a:solidFill>
          </a:ln>
        </p:spPr>
        <p:txBody>
          <a:bodyPr wrap="square" lIns="0" tIns="0" rIns="0" bIns="0" rtlCol="0">
            <a:noAutofit/>
          </a:bodyPr>
          <a:lstStyle/>
          <a:p>
            <a:endParaRPr>
              <a:solidFill>
                <a:prstClr val="black"/>
              </a:solidFill>
            </a:endParaRPr>
          </a:p>
        </p:txBody>
      </p:sp>
      <p:sp>
        <p:nvSpPr>
          <p:cNvPr id="27" name="bk object 27"/>
          <p:cNvSpPr/>
          <p:nvPr/>
        </p:nvSpPr>
        <p:spPr>
          <a:xfrm>
            <a:off x="5726441" y="4163680"/>
            <a:ext cx="63936" cy="88912"/>
          </a:xfrm>
          <a:custGeom>
            <a:avLst/>
            <a:gdLst/>
            <a:ahLst/>
            <a:cxnLst/>
            <a:rect l="l" t="t"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p:spPr>
        <p:txBody>
          <a:bodyPr wrap="square" lIns="0" tIns="0" rIns="0" bIns="0" rtlCol="0">
            <a:noAutofit/>
          </a:bodyPr>
          <a:lstStyle/>
          <a:p>
            <a:endParaRPr>
              <a:solidFill>
                <a:prstClr val="black"/>
              </a:solidFill>
            </a:endParaRPr>
          </a:p>
        </p:txBody>
      </p:sp>
      <p:sp>
        <p:nvSpPr>
          <p:cNvPr id="28" name="bk object 28"/>
          <p:cNvSpPr/>
          <p:nvPr/>
        </p:nvSpPr>
        <p:spPr>
          <a:xfrm>
            <a:off x="5795691" y="4163680"/>
            <a:ext cx="91300" cy="88912"/>
          </a:xfrm>
          <a:custGeom>
            <a:avLst/>
            <a:gdLst/>
            <a:ahLst/>
            <a:cxnLst/>
            <a:rect l="l" t="t"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p:spPr>
        <p:txBody>
          <a:bodyPr wrap="square" lIns="0" tIns="0" rIns="0" bIns="0" rtlCol="0">
            <a:noAutofit/>
          </a:bodyPr>
          <a:lstStyle/>
          <a:p>
            <a:endParaRPr>
              <a:solidFill>
                <a:prstClr val="black"/>
              </a:solidFill>
            </a:endParaRPr>
          </a:p>
        </p:txBody>
      </p:sp>
      <p:sp>
        <p:nvSpPr>
          <p:cNvPr id="29" name="bk object 29"/>
          <p:cNvSpPr/>
          <p:nvPr/>
        </p:nvSpPr>
        <p:spPr>
          <a:xfrm>
            <a:off x="5897834" y="4163680"/>
            <a:ext cx="72123" cy="88912"/>
          </a:xfrm>
          <a:custGeom>
            <a:avLst/>
            <a:gdLst/>
            <a:ahLst/>
            <a:cxnLst/>
            <a:rect l="l" t="t"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0" name="bk object 30"/>
          <p:cNvSpPr/>
          <p:nvPr/>
        </p:nvSpPr>
        <p:spPr>
          <a:xfrm>
            <a:off x="5987758" y="4163680"/>
            <a:ext cx="74295" cy="88912"/>
          </a:xfrm>
          <a:custGeom>
            <a:avLst/>
            <a:gdLst/>
            <a:ahLst/>
            <a:cxnLst/>
            <a:rect l="l" t="t"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1" name="bk object 31"/>
          <p:cNvSpPr/>
          <p:nvPr/>
        </p:nvSpPr>
        <p:spPr>
          <a:xfrm>
            <a:off x="5726438" y="4305736"/>
            <a:ext cx="60288" cy="88912"/>
          </a:xfrm>
          <a:custGeom>
            <a:avLst/>
            <a:gdLst/>
            <a:ahLst/>
            <a:cxnLst/>
            <a:rect l="l" t="t"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32" name="bk object 32"/>
          <p:cNvSpPr/>
          <p:nvPr/>
        </p:nvSpPr>
        <p:spPr>
          <a:xfrm>
            <a:off x="5782986" y="4305748"/>
            <a:ext cx="91312" cy="88912"/>
          </a:xfrm>
          <a:custGeom>
            <a:avLst/>
            <a:gdLst/>
            <a:ahLst/>
            <a:cxnLst/>
            <a:rect l="l" t="t"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p:spPr>
        <p:txBody>
          <a:bodyPr wrap="square" lIns="0" tIns="0" rIns="0" bIns="0" rtlCol="0">
            <a:noAutofit/>
          </a:bodyPr>
          <a:lstStyle/>
          <a:p>
            <a:endParaRPr>
              <a:solidFill>
                <a:prstClr val="black"/>
              </a:solidFill>
            </a:endParaRPr>
          </a:p>
        </p:txBody>
      </p:sp>
      <p:sp>
        <p:nvSpPr>
          <p:cNvPr id="33" name="bk object 33"/>
          <p:cNvSpPr/>
          <p:nvPr/>
        </p:nvSpPr>
        <p:spPr>
          <a:xfrm>
            <a:off x="5878125" y="4304717"/>
            <a:ext cx="60805" cy="90567"/>
          </a:xfrm>
          <a:custGeom>
            <a:avLst/>
            <a:gdLst/>
            <a:ahLst/>
            <a:cxnLst/>
            <a:rect l="l" t="t"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4" name="bk object 34"/>
          <p:cNvSpPr/>
          <p:nvPr/>
        </p:nvSpPr>
        <p:spPr>
          <a:xfrm>
            <a:off x="5953060" y="4305745"/>
            <a:ext cx="62772" cy="88912"/>
          </a:xfrm>
          <a:custGeom>
            <a:avLst/>
            <a:gdLst/>
            <a:ahLst/>
            <a:cxnLst/>
            <a:rect l="l" t="t"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p:spPr>
        <p:txBody>
          <a:bodyPr wrap="square" lIns="0" tIns="0" rIns="0" bIns="0" rtlCol="0">
            <a:noAutofit/>
          </a:bodyPr>
          <a:lstStyle/>
          <a:p>
            <a:endParaRPr>
              <a:solidFill>
                <a:prstClr val="black"/>
              </a:solidFill>
            </a:endParaRPr>
          </a:p>
        </p:txBody>
      </p:sp>
      <p:sp>
        <p:nvSpPr>
          <p:cNvPr id="35" name="bk object 35"/>
          <p:cNvSpPr/>
          <p:nvPr/>
        </p:nvSpPr>
        <p:spPr>
          <a:xfrm>
            <a:off x="6030934" y="4305741"/>
            <a:ext cx="77076" cy="88912"/>
          </a:xfrm>
          <a:custGeom>
            <a:avLst/>
            <a:gdLst/>
            <a:ahLst/>
            <a:cxnLst/>
            <a:rect l="l" t="t"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6" name="bk object 36"/>
          <p:cNvSpPr/>
          <p:nvPr/>
        </p:nvSpPr>
        <p:spPr>
          <a:xfrm>
            <a:off x="6153519" y="4321476"/>
            <a:ext cx="0" cy="73177"/>
          </a:xfrm>
          <a:custGeom>
            <a:avLst/>
            <a:gdLst/>
            <a:ahLst/>
            <a:cxnLst/>
            <a:rect l="l" t="t" r="r" b="b"/>
            <a:pathLst>
              <a:path h="73177">
                <a:moveTo>
                  <a:pt x="0" y="0"/>
                </a:moveTo>
                <a:lnTo>
                  <a:pt x="0" y="73177"/>
                </a:lnTo>
              </a:path>
            </a:pathLst>
          </a:custGeom>
          <a:ln w="19278">
            <a:solidFill>
              <a:srgbClr val="008FD5"/>
            </a:solidFill>
          </a:ln>
        </p:spPr>
        <p:txBody>
          <a:bodyPr wrap="square" lIns="0" tIns="0" rIns="0" bIns="0" rtlCol="0">
            <a:noAutofit/>
          </a:bodyPr>
          <a:lstStyle/>
          <a:p>
            <a:endParaRPr>
              <a:solidFill>
                <a:prstClr val="black"/>
              </a:solidFill>
            </a:endParaRPr>
          </a:p>
        </p:txBody>
      </p:sp>
      <p:sp>
        <p:nvSpPr>
          <p:cNvPr id="37" name="bk object 37"/>
          <p:cNvSpPr/>
          <p:nvPr/>
        </p:nvSpPr>
        <p:spPr>
          <a:xfrm>
            <a:off x="6118835" y="4313609"/>
            <a:ext cx="69354" cy="0"/>
          </a:xfrm>
          <a:custGeom>
            <a:avLst/>
            <a:gdLst/>
            <a:ahLst/>
            <a:cxnLst/>
            <a:rect l="l" t="t" r="r" b="b"/>
            <a:pathLst>
              <a:path w="69354">
                <a:moveTo>
                  <a:pt x="0" y="0"/>
                </a:moveTo>
                <a:lnTo>
                  <a:pt x="69354" y="0"/>
                </a:lnTo>
              </a:path>
            </a:pathLst>
          </a:custGeom>
          <a:ln w="17005">
            <a:solidFill>
              <a:srgbClr val="008FD5"/>
            </a:solidFill>
          </a:ln>
        </p:spPr>
        <p:txBody>
          <a:bodyPr wrap="square" lIns="0" tIns="0" rIns="0" bIns="0" rtlCol="0">
            <a:noAutofit/>
          </a:bodyPr>
          <a:lstStyle/>
          <a:p>
            <a:endParaRPr>
              <a:solidFill>
                <a:prstClr val="black"/>
              </a:solidFill>
            </a:endParaRPr>
          </a:p>
        </p:txBody>
      </p:sp>
      <p:sp>
        <p:nvSpPr>
          <p:cNvPr id="38" name="bk object 38"/>
          <p:cNvSpPr/>
          <p:nvPr/>
        </p:nvSpPr>
        <p:spPr>
          <a:xfrm>
            <a:off x="6198999" y="4305741"/>
            <a:ext cx="77088" cy="88912"/>
          </a:xfrm>
          <a:custGeom>
            <a:avLst/>
            <a:gdLst/>
            <a:ahLst/>
            <a:cxnLst/>
            <a:rect l="l" t="t"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9" name="bk object 39"/>
          <p:cNvSpPr/>
          <p:nvPr/>
        </p:nvSpPr>
        <p:spPr>
          <a:xfrm>
            <a:off x="6289438" y="4305740"/>
            <a:ext cx="67690" cy="88925"/>
          </a:xfrm>
          <a:custGeom>
            <a:avLst/>
            <a:gdLst/>
            <a:ahLst/>
            <a:cxnLst/>
            <a:rect l="l" t="t"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40" name="bk object 40"/>
          <p:cNvSpPr/>
          <p:nvPr/>
        </p:nvSpPr>
        <p:spPr>
          <a:xfrm>
            <a:off x="5020707" y="4440763"/>
            <a:ext cx="84257" cy="34213"/>
          </a:xfrm>
          <a:custGeom>
            <a:avLst/>
            <a:gdLst/>
            <a:ahLst/>
            <a:cxnLst/>
            <a:rect l="l" t="t"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1" name="bk object 41"/>
          <p:cNvSpPr/>
          <p:nvPr/>
        </p:nvSpPr>
        <p:spPr>
          <a:xfrm>
            <a:off x="5341470" y="4439858"/>
            <a:ext cx="77294" cy="34963"/>
          </a:xfrm>
          <a:custGeom>
            <a:avLst/>
            <a:gdLst/>
            <a:ahLst/>
            <a:cxnLst/>
            <a:rect l="l" t="t"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2" name="bk object 42"/>
          <p:cNvSpPr/>
          <p:nvPr/>
        </p:nvSpPr>
        <p:spPr>
          <a:xfrm>
            <a:off x="5020718" y="4385589"/>
            <a:ext cx="78917" cy="33528"/>
          </a:xfrm>
          <a:custGeom>
            <a:avLst/>
            <a:gdLst/>
            <a:ahLst/>
            <a:cxnLst/>
            <a:rect l="l" t="t"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3" name="bk object 43"/>
          <p:cNvSpPr/>
          <p:nvPr/>
        </p:nvSpPr>
        <p:spPr>
          <a:xfrm>
            <a:off x="4900736" y="4163876"/>
            <a:ext cx="736942" cy="426224"/>
          </a:xfrm>
          <a:custGeom>
            <a:avLst/>
            <a:gdLst/>
            <a:ahLst/>
            <a:cxnLst/>
            <a:rect l="l" t="t"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p:spPr>
        <p:txBody>
          <a:bodyPr wrap="square" lIns="0" tIns="0" rIns="0" bIns="0" rtlCol="0">
            <a:noAutofit/>
          </a:bodyPr>
          <a:lstStyle/>
          <a:p>
            <a:endParaRPr>
              <a:solidFill>
                <a:prstClr val="black"/>
              </a:solidFill>
            </a:endParaRPr>
          </a:p>
        </p:txBody>
      </p:sp>
      <p:sp>
        <p:nvSpPr>
          <p:cNvPr id="44" name="bk object 44"/>
          <p:cNvSpPr/>
          <p:nvPr/>
        </p:nvSpPr>
        <p:spPr>
          <a:xfrm>
            <a:off x="3202933" y="756110"/>
            <a:ext cx="262829" cy="414682"/>
          </a:xfrm>
          <a:custGeom>
            <a:avLst/>
            <a:gdLst/>
            <a:ahLst/>
            <a:cxnLst/>
            <a:rect l="l" t="t"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p:spPr>
        <p:txBody>
          <a:bodyPr wrap="square" lIns="0" tIns="0" rIns="0" bIns="0" rtlCol="0">
            <a:noAutofit/>
          </a:bodyPr>
          <a:lstStyle/>
          <a:p>
            <a:endParaRPr>
              <a:solidFill>
                <a:prstClr val="black"/>
              </a:solidFill>
            </a:endParaRPr>
          </a:p>
        </p:txBody>
      </p:sp>
      <p:sp>
        <p:nvSpPr>
          <p:cNvPr id="45" name="bk object 45"/>
          <p:cNvSpPr/>
          <p:nvPr/>
        </p:nvSpPr>
        <p:spPr>
          <a:xfrm>
            <a:off x="3244951" y="756399"/>
            <a:ext cx="141757" cy="237139"/>
          </a:xfrm>
          <a:custGeom>
            <a:avLst/>
            <a:gdLst/>
            <a:ahLst/>
            <a:cxnLst/>
            <a:rect l="l" t="t"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p:spPr>
        <p:txBody>
          <a:bodyPr wrap="square" lIns="0" tIns="0" rIns="0" bIns="0" rtlCol="0">
            <a:noAutofit/>
          </a:bodyPr>
          <a:lstStyle/>
          <a:p>
            <a:endParaRPr>
              <a:solidFill>
                <a:prstClr val="black"/>
              </a:solidFill>
            </a:endParaRPr>
          </a:p>
        </p:txBody>
      </p:sp>
      <p:sp>
        <p:nvSpPr>
          <p:cNvPr id="46" name="bk object 46"/>
          <p:cNvSpPr/>
          <p:nvPr/>
        </p:nvSpPr>
        <p:spPr>
          <a:xfrm>
            <a:off x="3601039" y="879211"/>
            <a:ext cx="1434807" cy="168423"/>
          </a:xfrm>
          <a:custGeom>
            <a:avLst/>
            <a:gdLst/>
            <a:ahLst/>
            <a:cxnLst/>
            <a:rect l="l" t="t"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p:spPr>
        <p:txBody>
          <a:bodyPr wrap="square" lIns="0" tIns="0" rIns="0" bIns="0" rtlCol="0">
            <a:noAutofit/>
          </a:bodyPr>
          <a:lstStyle/>
          <a:p>
            <a:endParaRPr>
              <a:solidFill>
                <a:prstClr val="black"/>
              </a:solidFill>
            </a:endParaRPr>
          </a:p>
        </p:txBody>
      </p:sp>
      <p:sp>
        <p:nvSpPr>
          <p:cNvPr id="47" name="bk object 47"/>
          <p:cNvSpPr/>
          <p:nvPr/>
        </p:nvSpPr>
        <p:spPr>
          <a:xfrm>
            <a:off x="6812803" y="2334897"/>
            <a:ext cx="591794" cy="710379"/>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p>
            <a:endParaRPr lang="ru-RU">
              <a:solidFill>
                <a:prstClr val="black"/>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5DCF94F-068F-43BE-A737-8A0AF6AA71EF}" type="datetime1">
              <a:rPr lang="ru-RU" smtClean="0">
                <a:solidFill>
                  <a:prstClr val="black">
                    <a:tint val="75000"/>
                  </a:prstClr>
                </a:solidFill>
              </a:rPr>
              <a:t>10.07.2023</a:t>
            </a:fld>
            <a:endParaRPr lang="ru-RU">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5221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Титульный слайд">
    <p:spTree>
      <p:nvGrpSpPr>
        <p:cNvPr id="1" name=""/>
        <p:cNvGrpSpPr/>
        <p:nvPr/>
      </p:nvGrpSpPr>
      <p:grpSpPr>
        <a:xfrm>
          <a:off x="0" y="0"/>
          <a:ext cx="0" cy="0"/>
          <a:chOff x="0" y="0"/>
          <a:chExt cx="0" cy="0"/>
        </a:xfrm>
      </p:grpSpPr>
      <p:sp>
        <p:nvSpPr>
          <p:cNvPr id="16" name="bk object 16"/>
          <p:cNvSpPr/>
          <p:nvPr/>
        </p:nvSpPr>
        <p:spPr>
          <a:xfrm>
            <a:off x="0" y="19"/>
            <a:ext cx="9144000" cy="5220004"/>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solidFill>
                <a:prstClr val="black"/>
              </a:solidFill>
            </a:endParaRPr>
          </a:p>
        </p:txBody>
      </p:sp>
      <p:sp>
        <p:nvSpPr>
          <p:cNvPr id="17" name="bk object 17"/>
          <p:cNvSpPr/>
          <p:nvPr/>
        </p:nvSpPr>
        <p:spPr>
          <a:xfrm>
            <a:off x="4172687" y="1036215"/>
            <a:ext cx="1461664" cy="312905"/>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p:nvSpPr>
        <p:spPr>
          <a:xfrm>
            <a:off x="3892621" y="1080625"/>
            <a:ext cx="206921" cy="300278"/>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p:nvSpPr>
        <p:spPr>
          <a:xfrm>
            <a:off x="3833811" y="1078827"/>
            <a:ext cx="93577" cy="132778"/>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p:nvSpPr>
        <p:spPr>
          <a:xfrm>
            <a:off x="3714619" y="882877"/>
            <a:ext cx="300278" cy="206921"/>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p:nvSpPr>
        <p:spPr>
          <a:xfrm>
            <a:off x="3712822" y="1055037"/>
            <a:ext cx="132778" cy="93577"/>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p:nvSpPr>
        <p:spPr>
          <a:xfrm>
            <a:off x="3516860" y="967480"/>
            <a:ext cx="206921" cy="300278"/>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p:nvSpPr>
        <p:spPr>
          <a:xfrm>
            <a:off x="3689014" y="1136778"/>
            <a:ext cx="93577" cy="132778"/>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p:nvSpPr>
        <p:spPr>
          <a:xfrm>
            <a:off x="3601474" y="1258626"/>
            <a:ext cx="300278" cy="206921"/>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p:nvSpPr>
        <p:spPr>
          <a:xfrm>
            <a:off x="3770772" y="1199811"/>
            <a:ext cx="132778" cy="93577"/>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Holder 2"/>
          <p:cNvSpPr>
            <a:spLocks noGrp="1"/>
          </p:cNvSpPr>
          <p:nvPr>
            <p:ph type="ctrTitle"/>
          </p:nvPr>
        </p:nvSpPr>
        <p:spPr>
          <a:xfrm>
            <a:off x="685800" y="1622045"/>
            <a:ext cx="7772400" cy="1098803"/>
          </a:xfrm>
          <a:prstGeom prst="rect">
            <a:avLst/>
          </a:prstGeom>
        </p:spPr>
        <p:txBody>
          <a:bodyPr wrap="square" lIns="0" tIns="0" rIns="0" bIns="0">
            <a:noAutofit/>
          </a:bodyPr>
          <a:lstStyle/>
          <a:p>
            <a:r>
              <a:rPr lang="ru-RU"/>
              <a:t>Образец заголовка</a:t>
            </a:r>
            <a:endParaRPr/>
          </a:p>
        </p:txBody>
      </p:sp>
      <p:sp>
        <p:nvSpPr>
          <p:cNvPr id="3" name="Holder 3"/>
          <p:cNvSpPr>
            <a:spLocks noGrp="1"/>
          </p:cNvSpPr>
          <p:nvPr>
            <p:ph type="subTitle" idx="4"/>
          </p:nvPr>
        </p:nvSpPr>
        <p:spPr>
          <a:xfrm>
            <a:off x="1371613" y="2930164"/>
            <a:ext cx="6400799" cy="1308100"/>
          </a:xfrm>
          <a:prstGeom prst="rect">
            <a:avLst/>
          </a:prstGeom>
        </p:spPr>
        <p:txBody>
          <a:bodyPr wrap="square" lIns="0" tIns="0" rIns="0" bIns="0">
            <a:noAutofit/>
          </a:bodyPr>
          <a:lstStyle/>
          <a:p>
            <a:r>
              <a:rPr lang="ru-RU"/>
              <a:t>Образец подзаголовка</a:t>
            </a:r>
            <a:endParaRPr/>
          </a:p>
        </p:txBody>
      </p:sp>
      <p:sp>
        <p:nvSpPr>
          <p:cNvPr id="4" name="Holder 4"/>
          <p:cNvSpPr>
            <a:spLocks noGrp="1"/>
          </p:cNvSpPr>
          <p:nvPr>
            <p:ph type="ftr" sz="quarter" idx="5"/>
          </p:nvPr>
        </p:nvSpPr>
        <p:spPr/>
        <p:txBody>
          <a:bodyPr lIns="0" tIns="0" rIns="0" bIns="0"/>
          <a:lstStyle/>
          <a:p>
            <a:endParaRPr lang="ru-RU">
              <a:solidFill>
                <a:prstClr val="black"/>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A22CA6E-1FA0-484E-88E1-9F788C107602}" type="datetime1">
              <a:rPr lang="ru-RU" smtClean="0">
                <a:solidFill>
                  <a:prstClr val="black">
                    <a:tint val="75000"/>
                  </a:prstClr>
                </a:solidFill>
              </a:rPr>
              <a:t>10.07.2023</a:t>
            </a:fld>
            <a:endParaRPr lang="ru-RU">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5056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r>
              <a:rPr lang="ru-RU"/>
              <a:t>Образец заголовка</a:t>
            </a:r>
            <a:endParaRPr/>
          </a:p>
        </p:txBody>
      </p:sp>
      <p:sp>
        <p:nvSpPr>
          <p:cNvPr id="3" name="Holder 3"/>
          <p:cNvSpPr>
            <a:spLocks noGrp="1"/>
          </p:cNvSpPr>
          <p:nvPr>
            <p:ph type="body" idx="1"/>
          </p:nvPr>
        </p:nvSpPr>
        <p:spPr/>
        <p:txBody>
          <a:bodyPr lIns="0" tIns="0" rIns="0" bIns="0"/>
          <a:lstStyle/>
          <a:p>
            <a:pPr lvl="0"/>
            <a:r>
              <a:rPr lang="ru-RU"/>
              <a:t>Образец текста</a:t>
            </a:r>
          </a:p>
        </p:txBody>
      </p:sp>
      <p:sp>
        <p:nvSpPr>
          <p:cNvPr id="4" name="Holder 4"/>
          <p:cNvSpPr>
            <a:spLocks noGrp="1"/>
          </p:cNvSpPr>
          <p:nvPr>
            <p:ph type="ftr" sz="quarter" idx="5"/>
          </p:nvPr>
        </p:nvSpPr>
        <p:spPr/>
        <p:txBody>
          <a:bodyPr lIns="0" tIns="0" rIns="0" bIns="0"/>
          <a:lstStyle/>
          <a:p>
            <a:endParaRPr lang="ru-RU">
              <a:solidFill>
                <a:prstClr val="black"/>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1EA1850-A136-4531-A585-5FF0FCF68B2C}" type="datetime1">
              <a:rPr lang="ru-RU" smtClean="0">
                <a:solidFill>
                  <a:prstClr val="black">
                    <a:tint val="75000"/>
                  </a:prstClr>
                </a:solidFill>
              </a:rPr>
              <a:t>10.07.2023</a:t>
            </a:fld>
            <a:endParaRPr lang="ru-RU">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0816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r>
              <a:rPr lang="ru-RU"/>
              <a:t>Образец заголовка</a:t>
            </a:r>
            <a:endParaRPr/>
          </a:p>
        </p:txBody>
      </p:sp>
      <p:sp>
        <p:nvSpPr>
          <p:cNvPr id="3" name="Holder 3"/>
          <p:cNvSpPr>
            <a:spLocks noGrp="1"/>
          </p:cNvSpPr>
          <p:nvPr>
            <p:ph sz="half" idx="2"/>
          </p:nvPr>
        </p:nvSpPr>
        <p:spPr>
          <a:xfrm>
            <a:off x="944299" y="1120684"/>
            <a:ext cx="3505576" cy="3315808"/>
          </a:xfrm>
          <a:prstGeom prst="rect">
            <a:avLst/>
          </a:prstGeom>
        </p:spPr>
        <p:txBody>
          <a:bodyPr wrap="square" lIns="0" tIns="0" rIns="0" bIns="0">
            <a:noAutofit/>
          </a:bodyPr>
          <a:lstStyle/>
          <a:p>
            <a:pPr lvl="0"/>
            <a:r>
              <a:rPr lang="ru-RU"/>
              <a:t>Образец текста</a:t>
            </a:r>
          </a:p>
        </p:txBody>
      </p:sp>
      <p:sp>
        <p:nvSpPr>
          <p:cNvPr id="4" name="Holder 4"/>
          <p:cNvSpPr>
            <a:spLocks noGrp="1"/>
          </p:cNvSpPr>
          <p:nvPr>
            <p:ph sz="half" idx="3"/>
          </p:nvPr>
        </p:nvSpPr>
        <p:spPr>
          <a:xfrm>
            <a:off x="5435324" y="1120700"/>
            <a:ext cx="3468527" cy="2808927"/>
          </a:xfrm>
          <a:prstGeom prst="rect">
            <a:avLst/>
          </a:prstGeom>
        </p:spPr>
        <p:txBody>
          <a:bodyPr wrap="square" lIns="0" tIns="0" rIns="0" bIns="0">
            <a:noAutofit/>
          </a:bodyPr>
          <a:lstStyle/>
          <a:p>
            <a:pPr lvl="0"/>
            <a:r>
              <a:rPr lang="ru-RU"/>
              <a:t>Образец текста</a:t>
            </a:r>
          </a:p>
        </p:txBody>
      </p:sp>
      <p:sp>
        <p:nvSpPr>
          <p:cNvPr id="5" name="Holder 5"/>
          <p:cNvSpPr>
            <a:spLocks noGrp="1"/>
          </p:cNvSpPr>
          <p:nvPr>
            <p:ph type="ftr" sz="quarter" idx="5"/>
          </p:nvPr>
        </p:nvSpPr>
        <p:spPr/>
        <p:txBody>
          <a:bodyPr lIns="0" tIns="0" rIns="0" bIns="0"/>
          <a:lstStyle/>
          <a:p>
            <a:endParaRPr lang="ru-RU">
              <a:solidFill>
                <a:prstClr val="black"/>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60AA132-C462-4852-A62D-1A1FD0728526}" type="datetime1">
              <a:rPr lang="ru-RU" smtClean="0">
                <a:solidFill>
                  <a:prstClr val="black">
                    <a:tint val="75000"/>
                  </a:prstClr>
                </a:solidFill>
              </a:rPr>
              <a:t>10.07.2023</a:t>
            </a:fld>
            <a:endParaRPr lang="ru-RU">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728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Только заголовок">
    <p:spTree>
      <p:nvGrpSpPr>
        <p:cNvPr id="1" name=""/>
        <p:cNvGrpSpPr/>
        <p:nvPr/>
      </p:nvGrpSpPr>
      <p:grpSpPr>
        <a:xfrm>
          <a:off x="0" y="0"/>
          <a:ext cx="0" cy="0"/>
          <a:chOff x="0" y="0"/>
          <a:chExt cx="0" cy="0"/>
        </a:xfrm>
      </p:grpSpPr>
      <p:sp>
        <p:nvSpPr>
          <p:cNvPr id="16" name="bk object 16"/>
          <p:cNvSpPr/>
          <p:nvPr/>
        </p:nvSpPr>
        <p:spPr>
          <a:xfrm>
            <a:off x="6350" y="2519047"/>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7" name="bk object 17"/>
          <p:cNvSpPr/>
          <p:nvPr/>
        </p:nvSpPr>
        <p:spPr>
          <a:xfrm>
            <a:off x="2571352" y="101075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8" name="bk object 18"/>
          <p:cNvSpPr/>
          <p:nvPr/>
        </p:nvSpPr>
        <p:spPr>
          <a:xfrm>
            <a:off x="5506852" y="101075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9" name="bk object 19"/>
          <p:cNvSpPr/>
          <p:nvPr/>
        </p:nvSpPr>
        <p:spPr>
          <a:xfrm>
            <a:off x="6350" y="3125657"/>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0" name="bk object 20"/>
          <p:cNvSpPr/>
          <p:nvPr/>
        </p:nvSpPr>
        <p:spPr>
          <a:xfrm>
            <a:off x="44396" y="4212004"/>
            <a:ext cx="9074226" cy="0"/>
          </a:xfrm>
          <a:custGeom>
            <a:avLst/>
            <a:gdLst/>
            <a:ahLst/>
            <a:cxnLst/>
            <a:rect l="l" t="t" r="r" b="b"/>
            <a:pathLst>
              <a:path w="9074226">
                <a:moveTo>
                  <a:pt x="0" y="0"/>
                </a:moveTo>
                <a:lnTo>
                  <a:pt x="9074226" y="0"/>
                </a:lnTo>
              </a:path>
            </a:pathLst>
          </a:custGeom>
          <a:ln w="12700">
            <a:solidFill>
              <a:srgbClr val="9AACB8"/>
            </a:solidFill>
            <a:prstDash val="dash"/>
          </a:ln>
        </p:spPr>
        <p:txBody>
          <a:bodyPr wrap="square" lIns="0" tIns="0" rIns="0" bIns="0" rtlCol="0">
            <a:noAutofit/>
          </a:bodyPr>
          <a:lstStyle/>
          <a:p>
            <a:endParaRPr>
              <a:solidFill>
                <a:prstClr val="black"/>
              </a:solidFill>
            </a:endParaRPr>
          </a:p>
        </p:txBody>
      </p:sp>
      <p:sp>
        <p:nvSpPr>
          <p:cNvPr id="21" name="bk object 21"/>
          <p:cNvSpPr/>
          <p:nvPr/>
        </p:nvSpPr>
        <p:spPr>
          <a:xfrm>
            <a:off x="6350" y="421200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2" name="bk object 22"/>
          <p:cNvSpPr/>
          <p:nvPr/>
        </p:nvSpPr>
        <p:spPr>
          <a:xfrm>
            <a:off x="9137650" y="421200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r>
              <a:rPr lang="ru-RU"/>
              <a:t>Образец заголовка</a:t>
            </a:r>
            <a:endParaRPr/>
          </a:p>
        </p:txBody>
      </p:sp>
      <p:sp>
        <p:nvSpPr>
          <p:cNvPr id="3" name="Holder 3"/>
          <p:cNvSpPr>
            <a:spLocks noGrp="1"/>
          </p:cNvSpPr>
          <p:nvPr>
            <p:ph type="ftr" sz="quarter" idx="5"/>
          </p:nvPr>
        </p:nvSpPr>
        <p:spPr/>
        <p:txBody>
          <a:bodyPr lIns="0" tIns="0" rIns="0" bIns="0"/>
          <a:lstStyle/>
          <a:p>
            <a:endParaRPr lang="ru-RU">
              <a:solidFill>
                <a:prstClr val="black"/>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EA144D6-D19A-47DA-B37E-BBBB8F0EDBF0}" type="datetime1">
              <a:rPr lang="ru-RU" smtClean="0">
                <a:solidFill>
                  <a:prstClr val="black">
                    <a:tint val="75000"/>
                  </a:prstClr>
                </a:solidFill>
              </a:rPr>
              <a:t>10.07.2023</a:t>
            </a:fld>
            <a:endParaRPr lang="ru-RU">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3254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Пустой слайд">
    <p:spTree>
      <p:nvGrpSpPr>
        <p:cNvPr id="1" name=""/>
        <p:cNvGrpSpPr/>
        <p:nvPr/>
      </p:nvGrpSpPr>
      <p:grpSpPr>
        <a:xfrm>
          <a:off x="0" y="0"/>
          <a:ext cx="0" cy="0"/>
          <a:chOff x="0" y="0"/>
          <a:chExt cx="0" cy="0"/>
        </a:xfrm>
      </p:grpSpPr>
      <p:sp>
        <p:nvSpPr>
          <p:cNvPr id="16" name="bk object 16"/>
          <p:cNvSpPr/>
          <p:nvPr/>
        </p:nvSpPr>
        <p:spPr>
          <a:xfrm>
            <a:off x="3772676" y="3515448"/>
            <a:ext cx="1257472" cy="179324"/>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7" name="bk object 17"/>
          <p:cNvSpPr/>
          <p:nvPr/>
        </p:nvSpPr>
        <p:spPr>
          <a:xfrm>
            <a:off x="3180175" y="3395210"/>
            <a:ext cx="512840" cy="448310"/>
          </a:xfrm>
          <a:custGeom>
            <a:avLst/>
            <a:gdLst/>
            <a:ahLst/>
            <a:cxnLst/>
            <a:rect l="l" t="t"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p:spPr>
        <p:txBody>
          <a:bodyPr wrap="square" lIns="0" tIns="0" rIns="0" bIns="0" rtlCol="0">
            <a:noAutofit/>
          </a:bodyPr>
          <a:lstStyle/>
          <a:p>
            <a:endParaRPr>
              <a:solidFill>
                <a:prstClr val="black"/>
              </a:solidFill>
            </a:endParaRPr>
          </a:p>
        </p:txBody>
      </p:sp>
      <p:sp>
        <p:nvSpPr>
          <p:cNvPr id="18" name="bk object 18"/>
          <p:cNvSpPr/>
          <p:nvPr/>
        </p:nvSpPr>
        <p:spPr>
          <a:xfrm>
            <a:off x="3413254" y="3631416"/>
            <a:ext cx="274366" cy="137306"/>
          </a:xfrm>
          <a:custGeom>
            <a:avLst/>
            <a:gdLst/>
            <a:ahLst/>
            <a:cxnLst/>
            <a:rect l="l" t="t"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p:spPr>
        <p:txBody>
          <a:bodyPr wrap="square" lIns="0" tIns="0" rIns="0" bIns="0" rtlCol="0">
            <a:noAutofit/>
          </a:bodyPr>
          <a:lstStyle/>
          <a:p>
            <a:endParaRPr>
              <a:solidFill>
                <a:prstClr val="black"/>
              </a:solidFill>
            </a:endParaRPr>
          </a:p>
        </p:txBody>
      </p:sp>
      <p:sp>
        <p:nvSpPr>
          <p:cNvPr id="19" name="bk object 19"/>
          <p:cNvSpPr/>
          <p:nvPr/>
        </p:nvSpPr>
        <p:spPr>
          <a:xfrm>
            <a:off x="6246340" y="3398486"/>
            <a:ext cx="169765" cy="354495"/>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0" name="bk object 20"/>
          <p:cNvSpPr/>
          <p:nvPr/>
        </p:nvSpPr>
        <p:spPr>
          <a:xfrm>
            <a:off x="5885007" y="3612890"/>
            <a:ext cx="343877" cy="140088"/>
          </a:xfrm>
          <a:custGeom>
            <a:avLst/>
            <a:gdLst/>
            <a:ahLst/>
            <a:cxnLst/>
            <a:rect l="l" t="t"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p:spPr>
        <p:txBody>
          <a:bodyPr wrap="square" lIns="0" tIns="0" rIns="0" bIns="0" rtlCol="0">
            <a:noAutofit/>
          </a:bodyPr>
          <a:lstStyle/>
          <a:p>
            <a:endParaRPr>
              <a:solidFill>
                <a:prstClr val="black"/>
              </a:solidFill>
            </a:endParaRPr>
          </a:p>
        </p:txBody>
      </p:sp>
      <p:sp>
        <p:nvSpPr>
          <p:cNvPr id="21" name="bk object 21"/>
          <p:cNvSpPr/>
          <p:nvPr/>
        </p:nvSpPr>
        <p:spPr>
          <a:xfrm>
            <a:off x="6246340" y="3398486"/>
            <a:ext cx="169765" cy="354495"/>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2" name="bk object 22"/>
          <p:cNvSpPr/>
          <p:nvPr/>
        </p:nvSpPr>
        <p:spPr>
          <a:xfrm>
            <a:off x="6029215" y="3398676"/>
            <a:ext cx="251206" cy="192786"/>
          </a:xfrm>
          <a:custGeom>
            <a:avLst/>
            <a:gdLst/>
            <a:ahLst/>
            <a:cxnLst/>
            <a:rect l="l" t="t"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p:spPr>
        <p:txBody>
          <a:bodyPr wrap="square" lIns="0" tIns="0" rIns="0" bIns="0" rtlCol="0">
            <a:noAutofit/>
          </a:bodyPr>
          <a:lstStyle/>
          <a:p>
            <a:endParaRPr>
              <a:solidFill>
                <a:prstClr val="black"/>
              </a:solidFill>
            </a:endParaRPr>
          </a:p>
        </p:txBody>
      </p:sp>
      <p:sp>
        <p:nvSpPr>
          <p:cNvPr id="23" name="bk object 23"/>
          <p:cNvSpPr/>
          <p:nvPr/>
        </p:nvSpPr>
        <p:spPr>
          <a:xfrm>
            <a:off x="5536948" y="3395205"/>
            <a:ext cx="450466" cy="361086"/>
          </a:xfrm>
          <a:custGeom>
            <a:avLst/>
            <a:gdLst/>
            <a:ahLst/>
            <a:cxnLst/>
            <a:rect l="l" t="t"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p:spPr>
        <p:txBody>
          <a:bodyPr wrap="square" lIns="0" tIns="0" rIns="0" bIns="0" rtlCol="0">
            <a:noAutofit/>
          </a:bodyPr>
          <a:lstStyle/>
          <a:p>
            <a:endParaRPr>
              <a:solidFill>
                <a:prstClr val="black"/>
              </a:solidFill>
            </a:endParaRPr>
          </a:p>
        </p:txBody>
      </p:sp>
      <p:sp>
        <p:nvSpPr>
          <p:cNvPr id="24" name="bk object 24"/>
          <p:cNvSpPr/>
          <p:nvPr/>
        </p:nvSpPr>
        <p:spPr>
          <a:xfrm>
            <a:off x="6431249" y="3398380"/>
            <a:ext cx="545553" cy="354698"/>
          </a:xfrm>
          <a:custGeom>
            <a:avLst/>
            <a:gdLst/>
            <a:ahLst/>
            <a:cxnLst/>
            <a:rect l="l" t="t"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5" name="bk object 25"/>
          <p:cNvSpPr/>
          <p:nvPr/>
        </p:nvSpPr>
        <p:spPr>
          <a:xfrm>
            <a:off x="7079477" y="3507028"/>
            <a:ext cx="871959" cy="263347"/>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6" name="bk object 26"/>
          <p:cNvSpPr/>
          <p:nvPr/>
        </p:nvSpPr>
        <p:spPr>
          <a:xfrm>
            <a:off x="7039133" y="3507912"/>
            <a:ext cx="12" cy="252120"/>
          </a:xfrm>
          <a:custGeom>
            <a:avLst/>
            <a:gdLst/>
            <a:ahLst/>
            <a:cxnLst/>
            <a:rect l="l" t="t" r="r" b="b"/>
            <a:pathLst>
              <a:path w="12" h="252120">
                <a:moveTo>
                  <a:pt x="12" y="0"/>
                </a:moveTo>
                <a:lnTo>
                  <a:pt x="0" y="252120"/>
                </a:lnTo>
              </a:path>
            </a:pathLst>
          </a:custGeom>
          <a:ln w="7200">
            <a:solidFill>
              <a:srgbClr val="6A737B"/>
            </a:solidFill>
          </a:ln>
        </p:spPr>
        <p:txBody>
          <a:bodyPr wrap="square" lIns="0" tIns="0" rIns="0" bIns="0" rtlCol="0">
            <a:noAutofit/>
          </a:bodyPr>
          <a:lstStyle/>
          <a:p>
            <a:endParaRPr>
              <a:solidFill>
                <a:prstClr val="black"/>
              </a:solidFill>
            </a:endParaRPr>
          </a:p>
        </p:txBody>
      </p:sp>
      <p:sp>
        <p:nvSpPr>
          <p:cNvPr id="27" name="bk object 27"/>
          <p:cNvSpPr/>
          <p:nvPr/>
        </p:nvSpPr>
        <p:spPr>
          <a:xfrm>
            <a:off x="5726441" y="4163691"/>
            <a:ext cx="63936" cy="88912"/>
          </a:xfrm>
          <a:custGeom>
            <a:avLst/>
            <a:gdLst/>
            <a:ahLst/>
            <a:cxnLst/>
            <a:rect l="l" t="t"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p:spPr>
        <p:txBody>
          <a:bodyPr wrap="square" lIns="0" tIns="0" rIns="0" bIns="0" rtlCol="0">
            <a:noAutofit/>
          </a:bodyPr>
          <a:lstStyle/>
          <a:p>
            <a:endParaRPr>
              <a:solidFill>
                <a:prstClr val="black"/>
              </a:solidFill>
            </a:endParaRPr>
          </a:p>
        </p:txBody>
      </p:sp>
      <p:sp>
        <p:nvSpPr>
          <p:cNvPr id="28" name="bk object 28"/>
          <p:cNvSpPr/>
          <p:nvPr/>
        </p:nvSpPr>
        <p:spPr>
          <a:xfrm>
            <a:off x="5795691" y="4163691"/>
            <a:ext cx="91300" cy="88912"/>
          </a:xfrm>
          <a:custGeom>
            <a:avLst/>
            <a:gdLst/>
            <a:ahLst/>
            <a:cxnLst/>
            <a:rect l="l" t="t"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p:spPr>
        <p:txBody>
          <a:bodyPr wrap="square" lIns="0" tIns="0" rIns="0" bIns="0" rtlCol="0">
            <a:noAutofit/>
          </a:bodyPr>
          <a:lstStyle/>
          <a:p>
            <a:endParaRPr>
              <a:solidFill>
                <a:prstClr val="black"/>
              </a:solidFill>
            </a:endParaRPr>
          </a:p>
        </p:txBody>
      </p:sp>
      <p:sp>
        <p:nvSpPr>
          <p:cNvPr id="29" name="bk object 29"/>
          <p:cNvSpPr/>
          <p:nvPr/>
        </p:nvSpPr>
        <p:spPr>
          <a:xfrm>
            <a:off x="5897845" y="4163691"/>
            <a:ext cx="72123" cy="88912"/>
          </a:xfrm>
          <a:custGeom>
            <a:avLst/>
            <a:gdLst/>
            <a:ahLst/>
            <a:cxnLst/>
            <a:rect l="l" t="t"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0" name="bk object 30"/>
          <p:cNvSpPr/>
          <p:nvPr/>
        </p:nvSpPr>
        <p:spPr>
          <a:xfrm>
            <a:off x="5987774" y="4163691"/>
            <a:ext cx="74295" cy="88912"/>
          </a:xfrm>
          <a:custGeom>
            <a:avLst/>
            <a:gdLst/>
            <a:ahLst/>
            <a:cxnLst/>
            <a:rect l="l" t="t"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1" name="bk object 31"/>
          <p:cNvSpPr/>
          <p:nvPr/>
        </p:nvSpPr>
        <p:spPr>
          <a:xfrm>
            <a:off x="5726438" y="4305740"/>
            <a:ext cx="60288" cy="88912"/>
          </a:xfrm>
          <a:custGeom>
            <a:avLst/>
            <a:gdLst/>
            <a:ahLst/>
            <a:cxnLst/>
            <a:rect l="l" t="t"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32" name="bk object 32"/>
          <p:cNvSpPr/>
          <p:nvPr/>
        </p:nvSpPr>
        <p:spPr>
          <a:xfrm>
            <a:off x="5782986" y="4305752"/>
            <a:ext cx="91312" cy="88912"/>
          </a:xfrm>
          <a:custGeom>
            <a:avLst/>
            <a:gdLst/>
            <a:ahLst/>
            <a:cxnLst/>
            <a:rect l="l" t="t"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p:spPr>
        <p:txBody>
          <a:bodyPr wrap="square" lIns="0" tIns="0" rIns="0" bIns="0" rtlCol="0">
            <a:noAutofit/>
          </a:bodyPr>
          <a:lstStyle/>
          <a:p>
            <a:endParaRPr>
              <a:solidFill>
                <a:prstClr val="black"/>
              </a:solidFill>
            </a:endParaRPr>
          </a:p>
        </p:txBody>
      </p:sp>
      <p:sp>
        <p:nvSpPr>
          <p:cNvPr id="33" name="bk object 33"/>
          <p:cNvSpPr/>
          <p:nvPr/>
        </p:nvSpPr>
        <p:spPr>
          <a:xfrm>
            <a:off x="5878125" y="4304720"/>
            <a:ext cx="60805" cy="90567"/>
          </a:xfrm>
          <a:custGeom>
            <a:avLst/>
            <a:gdLst/>
            <a:ahLst/>
            <a:cxnLst/>
            <a:rect l="l" t="t"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4" name="bk object 34"/>
          <p:cNvSpPr/>
          <p:nvPr/>
        </p:nvSpPr>
        <p:spPr>
          <a:xfrm>
            <a:off x="5953060" y="4305749"/>
            <a:ext cx="62772" cy="88912"/>
          </a:xfrm>
          <a:custGeom>
            <a:avLst/>
            <a:gdLst/>
            <a:ahLst/>
            <a:cxnLst/>
            <a:rect l="l" t="t"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p:spPr>
        <p:txBody>
          <a:bodyPr wrap="square" lIns="0" tIns="0" rIns="0" bIns="0" rtlCol="0">
            <a:noAutofit/>
          </a:bodyPr>
          <a:lstStyle/>
          <a:p>
            <a:endParaRPr>
              <a:solidFill>
                <a:prstClr val="black"/>
              </a:solidFill>
            </a:endParaRPr>
          </a:p>
        </p:txBody>
      </p:sp>
      <p:sp>
        <p:nvSpPr>
          <p:cNvPr id="35" name="bk object 35"/>
          <p:cNvSpPr/>
          <p:nvPr/>
        </p:nvSpPr>
        <p:spPr>
          <a:xfrm>
            <a:off x="6030934" y="4305745"/>
            <a:ext cx="77076" cy="88912"/>
          </a:xfrm>
          <a:custGeom>
            <a:avLst/>
            <a:gdLst/>
            <a:ahLst/>
            <a:cxnLst/>
            <a:rect l="l" t="t"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6" name="bk object 36"/>
          <p:cNvSpPr/>
          <p:nvPr/>
        </p:nvSpPr>
        <p:spPr>
          <a:xfrm>
            <a:off x="6153519" y="4321476"/>
            <a:ext cx="0" cy="73177"/>
          </a:xfrm>
          <a:custGeom>
            <a:avLst/>
            <a:gdLst/>
            <a:ahLst/>
            <a:cxnLst/>
            <a:rect l="l" t="t" r="r" b="b"/>
            <a:pathLst>
              <a:path h="73177">
                <a:moveTo>
                  <a:pt x="0" y="0"/>
                </a:moveTo>
                <a:lnTo>
                  <a:pt x="0" y="73177"/>
                </a:lnTo>
              </a:path>
            </a:pathLst>
          </a:custGeom>
          <a:ln w="19278">
            <a:solidFill>
              <a:srgbClr val="008FD5"/>
            </a:solidFill>
          </a:ln>
        </p:spPr>
        <p:txBody>
          <a:bodyPr wrap="square" lIns="0" tIns="0" rIns="0" bIns="0" rtlCol="0">
            <a:noAutofit/>
          </a:bodyPr>
          <a:lstStyle/>
          <a:p>
            <a:endParaRPr>
              <a:solidFill>
                <a:prstClr val="black"/>
              </a:solidFill>
            </a:endParaRPr>
          </a:p>
        </p:txBody>
      </p:sp>
      <p:sp>
        <p:nvSpPr>
          <p:cNvPr id="37" name="bk object 37"/>
          <p:cNvSpPr/>
          <p:nvPr/>
        </p:nvSpPr>
        <p:spPr>
          <a:xfrm>
            <a:off x="6118835" y="4313609"/>
            <a:ext cx="69354" cy="0"/>
          </a:xfrm>
          <a:custGeom>
            <a:avLst/>
            <a:gdLst/>
            <a:ahLst/>
            <a:cxnLst/>
            <a:rect l="l" t="t" r="r" b="b"/>
            <a:pathLst>
              <a:path w="69354">
                <a:moveTo>
                  <a:pt x="0" y="0"/>
                </a:moveTo>
                <a:lnTo>
                  <a:pt x="69354" y="0"/>
                </a:lnTo>
              </a:path>
            </a:pathLst>
          </a:custGeom>
          <a:ln w="17005">
            <a:solidFill>
              <a:srgbClr val="008FD5"/>
            </a:solidFill>
          </a:ln>
        </p:spPr>
        <p:txBody>
          <a:bodyPr wrap="square" lIns="0" tIns="0" rIns="0" bIns="0" rtlCol="0">
            <a:noAutofit/>
          </a:bodyPr>
          <a:lstStyle/>
          <a:p>
            <a:endParaRPr>
              <a:solidFill>
                <a:prstClr val="black"/>
              </a:solidFill>
            </a:endParaRPr>
          </a:p>
        </p:txBody>
      </p:sp>
      <p:sp>
        <p:nvSpPr>
          <p:cNvPr id="38" name="bk object 38"/>
          <p:cNvSpPr/>
          <p:nvPr/>
        </p:nvSpPr>
        <p:spPr>
          <a:xfrm>
            <a:off x="6198999" y="4305745"/>
            <a:ext cx="77088" cy="88912"/>
          </a:xfrm>
          <a:custGeom>
            <a:avLst/>
            <a:gdLst/>
            <a:ahLst/>
            <a:cxnLst/>
            <a:rect l="l" t="t"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9" name="bk object 39"/>
          <p:cNvSpPr/>
          <p:nvPr/>
        </p:nvSpPr>
        <p:spPr>
          <a:xfrm>
            <a:off x="6289438" y="4305750"/>
            <a:ext cx="67690" cy="88925"/>
          </a:xfrm>
          <a:custGeom>
            <a:avLst/>
            <a:gdLst/>
            <a:ahLst/>
            <a:cxnLst/>
            <a:rect l="l" t="t"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40" name="bk object 40"/>
          <p:cNvSpPr/>
          <p:nvPr/>
        </p:nvSpPr>
        <p:spPr>
          <a:xfrm>
            <a:off x="5020707" y="4440766"/>
            <a:ext cx="84257" cy="34213"/>
          </a:xfrm>
          <a:custGeom>
            <a:avLst/>
            <a:gdLst/>
            <a:ahLst/>
            <a:cxnLst/>
            <a:rect l="l" t="t"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1" name="bk object 41"/>
          <p:cNvSpPr/>
          <p:nvPr/>
        </p:nvSpPr>
        <p:spPr>
          <a:xfrm>
            <a:off x="5341470" y="4439872"/>
            <a:ext cx="77294" cy="34963"/>
          </a:xfrm>
          <a:custGeom>
            <a:avLst/>
            <a:gdLst/>
            <a:ahLst/>
            <a:cxnLst/>
            <a:rect l="l" t="t"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2" name="bk object 42"/>
          <p:cNvSpPr/>
          <p:nvPr/>
        </p:nvSpPr>
        <p:spPr>
          <a:xfrm>
            <a:off x="5020727" y="4385592"/>
            <a:ext cx="78917" cy="33528"/>
          </a:xfrm>
          <a:custGeom>
            <a:avLst/>
            <a:gdLst/>
            <a:ahLst/>
            <a:cxnLst/>
            <a:rect l="l" t="t"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3" name="bk object 43"/>
          <p:cNvSpPr/>
          <p:nvPr/>
        </p:nvSpPr>
        <p:spPr>
          <a:xfrm>
            <a:off x="4900736" y="4163877"/>
            <a:ext cx="736942" cy="426224"/>
          </a:xfrm>
          <a:custGeom>
            <a:avLst/>
            <a:gdLst/>
            <a:ahLst/>
            <a:cxnLst/>
            <a:rect l="l" t="t"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p:spPr>
        <p:txBody>
          <a:bodyPr wrap="square" lIns="0" tIns="0" rIns="0" bIns="0" rtlCol="0">
            <a:noAutofit/>
          </a:bodyPr>
          <a:lstStyle/>
          <a:p>
            <a:endParaRPr>
              <a:solidFill>
                <a:prstClr val="black"/>
              </a:solidFill>
            </a:endParaRPr>
          </a:p>
        </p:txBody>
      </p:sp>
      <p:sp>
        <p:nvSpPr>
          <p:cNvPr id="44" name="bk object 44"/>
          <p:cNvSpPr/>
          <p:nvPr/>
        </p:nvSpPr>
        <p:spPr>
          <a:xfrm>
            <a:off x="3202933" y="756111"/>
            <a:ext cx="262829" cy="414682"/>
          </a:xfrm>
          <a:custGeom>
            <a:avLst/>
            <a:gdLst/>
            <a:ahLst/>
            <a:cxnLst/>
            <a:rect l="l" t="t"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p:spPr>
        <p:txBody>
          <a:bodyPr wrap="square" lIns="0" tIns="0" rIns="0" bIns="0" rtlCol="0">
            <a:noAutofit/>
          </a:bodyPr>
          <a:lstStyle/>
          <a:p>
            <a:endParaRPr>
              <a:solidFill>
                <a:prstClr val="black"/>
              </a:solidFill>
            </a:endParaRPr>
          </a:p>
        </p:txBody>
      </p:sp>
      <p:sp>
        <p:nvSpPr>
          <p:cNvPr id="45" name="bk object 45"/>
          <p:cNvSpPr/>
          <p:nvPr/>
        </p:nvSpPr>
        <p:spPr>
          <a:xfrm>
            <a:off x="3244951" y="756400"/>
            <a:ext cx="141757" cy="237139"/>
          </a:xfrm>
          <a:custGeom>
            <a:avLst/>
            <a:gdLst/>
            <a:ahLst/>
            <a:cxnLst/>
            <a:rect l="l" t="t"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p:spPr>
        <p:txBody>
          <a:bodyPr wrap="square" lIns="0" tIns="0" rIns="0" bIns="0" rtlCol="0">
            <a:noAutofit/>
          </a:bodyPr>
          <a:lstStyle/>
          <a:p>
            <a:endParaRPr>
              <a:solidFill>
                <a:prstClr val="black"/>
              </a:solidFill>
            </a:endParaRPr>
          </a:p>
        </p:txBody>
      </p:sp>
      <p:sp>
        <p:nvSpPr>
          <p:cNvPr id="46" name="bk object 46"/>
          <p:cNvSpPr/>
          <p:nvPr/>
        </p:nvSpPr>
        <p:spPr>
          <a:xfrm>
            <a:off x="3601067" y="879225"/>
            <a:ext cx="1434807" cy="168423"/>
          </a:xfrm>
          <a:custGeom>
            <a:avLst/>
            <a:gdLst/>
            <a:ahLst/>
            <a:cxnLst/>
            <a:rect l="l" t="t"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p:spPr>
        <p:txBody>
          <a:bodyPr wrap="square" lIns="0" tIns="0" rIns="0" bIns="0" rtlCol="0">
            <a:noAutofit/>
          </a:bodyPr>
          <a:lstStyle/>
          <a:p>
            <a:endParaRPr>
              <a:solidFill>
                <a:prstClr val="black"/>
              </a:solidFill>
            </a:endParaRPr>
          </a:p>
        </p:txBody>
      </p:sp>
      <p:sp>
        <p:nvSpPr>
          <p:cNvPr id="47" name="bk object 47"/>
          <p:cNvSpPr/>
          <p:nvPr/>
        </p:nvSpPr>
        <p:spPr>
          <a:xfrm>
            <a:off x="6812803" y="2334911"/>
            <a:ext cx="591794" cy="710379"/>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p>
            <a:endParaRPr lang="ru-RU">
              <a:solidFill>
                <a:prstClr val="black"/>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4A5F00-E1C4-4411-9292-E9E33BE92D75}" type="datetime1">
              <a:rPr lang="ru-RU" smtClean="0">
                <a:solidFill>
                  <a:prstClr val="black">
                    <a:tint val="75000"/>
                  </a:prstClr>
                </a:solidFill>
              </a:rPr>
              <a:t>10.07.2023</a:t>
            </a:fld>
            <a:endParaRPr lang="ru-RU">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2121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Титульный слайд">
    <p:spTree>
      <p:nvGrpSpPr>
        <p:cNvPr id="1" name=""/>
        <p:cNvGrpSpPr/>
        <p:nvPr/>
      </p:nvGrpSpPr>
      <p:grpSpPr>
        <a:xfrm>
          <a:off x="0" y="0"/>
          <a:ext cx="0" cy="0"/>
          <a:chOff x="0" y="0"/>
          <a:chExt cx="0" cy="0"/>
        </a:xfrm>
      </p:grpSpPr>
      <p:sp>
        <p:nvSpPr>
          <p:cNvPr id="4" name="bk object 16"/>
          <p:cNvSpPr>
            <a:spLocks/>
          </p:cNvSpPr>
          <p:nvPr/>
        </p:nvSpPr>
        <p:spPr bwMode="auto">
          <a:xfrm>
            <a:off x="0" y="0"/>
            <a:ext cx="9144000" cy="5219480"/>
          </a:xfrm>
          <a:custGeom>
            <a:avLst/>
            <a:gdLst>
              <a:gd name="T0" fmla="*/ 0 w 9144000"/>
              <a:gd name="T1" fmla="*/ 5130800 h 5220004"/>
              <a:gd name="T2" fmla="*/ 9144000 w 9144000"/>
              <a:gd name="T3" fmla="*/ 5130800 h 5220004"/>
              <a:gd name="T4" fmla="*/ 9144000 w 9144000"/>
              <a:gd name="T5" fmla="*/ 0 h 5220004"/>
              <a:gd name="T6" fmla="*/ 0 w 9144000"/>
              <a:gd name="T7" fmla="*/ 0 h 5220004"/>
              <a:gd name="T8" fmla="*/ 0 w 9144000"/>
              <a:gd name="T9" fmla="*/ 5130800 h 52200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5220004">
                <a:moveTo>
                  <a:pt x="0" y="5220004"/>
                </a:moveTo>
                <a:lnTo>
                  <a:pt x="9144000" y="5220004"/>
                </a:lnTo>
                <a:lnTo>
                  <a:pt x="9144000" y="0"/>
                </a:lnTo>
                <a:lnTo>
                  <a:pt x="0" y="0"/>
                </a:lnTo>
                <a:lnTo>
                  <a:pt x="0" y="5220004"/>
                </a:lnTo>
              </a:path>
            </a:pathLst>
          </a:custGeom>
          <a:solidFill>
            <a:srgbClr val="06579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5" name="bk object 17"/>
          <p:cNvSpPr>
            <a:spLocks noChangeArrowheads="1"/>
          </p:cNvSpPr>
          <p:nvPr/>
        </p:nvSpPr>
        <p:spPr bwMode="auto">
          <a:xfrm>
            <a:off x="4171950" y="1036790"/>
            <a:ext cx="1462088" cy="31168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PingFang SC" charset="0"/>
                <a:cs typeface="PingFang SC" charset="0"/>
              </a:defRPr>
            </a:lvl1pPr>
            <a:lvl2pPr>
              <a:defRPr>
                <a:solidFill>
                  <a:schemeClr val="tx1"/>
                </a:solidFill>
                <a:latin typeface="Arial" charset="0"/>
                <a:ea typeface="PingFang SC" charset="0"/>
                <a:cs typeface="PingFang SC" charset="0"/>
              </a:defRPr>
            </a:lvl2pPr>
            <a:lvl3pPr>
              <a:defRPr>
                <a:solidFill>
                  <a:schemeClr val="tx1"/>
                </a:solidFill>
                <a:latin typeface="Arial" charset="0"/>
                <a:ea typeface="PingFang SC" charset="0"/>
                <a:cs typeface="PingFang SC" charset="0"/>
              </a:defRPr>
            </a:lvl3pPr>
            <a:lvl4pPr>
              <a:defRPr>
                <a:solidFill>
                  <a:schemeClr val="tx1"/>
                </a:solidFill>
                <a:latin typeface="Arial" charset="0"/>
                <a:ea typeface="PingFang SC" charset="0"/>
                <a:cs typeface="PingFang SC" charset="0"/>
              </a:defRPr>
            </a:lvl4pPr>
            <a:lvl5pPr>
              <a:defRPr>
                <a:solidFill>
                  <a:schemeClr val="tx1"/>
                </a:solidFill>
                <a:latin typeface="Arial" charset="0"/>
                <a:ea typeface="PingFang SC" charset="0"/>
                <a:cs typeface="PingFang SC" charset="0"/>
              </a:defRPr>
            </a:lvl5pPr>
            <a:lvl6pPr marL="2514600" indent="-228600" eaLnBrk="0" fontAlgn="base" hangingPunct="0">
              <a:spcBef>
                <a:spcPct val="0"/>
              </a:spcBef>
              <a:spcAft>
                <a:spcPct val="0"/>
              </a:spcAft>
              <a:defRPr>
                <a:solidFill>
                  <a:schemeClr val="tx1"/>
                </a:solidFill>
                <a:latin typeface="Arial" charset="0"/>
                <a:ea typeface="PingFang SC" charset="0"/>
                <a:cs typeface="PingFang SC" charset="0"/>
              </a:defRPr>
            </a:lvl6pPr>
            <a:lvl7pPr marL="2971800" indent="-228600" eaLnBrk="0" fontAlgn="base" hangingPunct="0">
              <a:spcBef>
                <a:spcPct val="0"/>
              </a:spcBef>
              <a:spcAft>
                <a:spcPct val="0"/>
              </a:spcAft>
              <a:defRPr>
                <a:solidFill>
                  <a:schemeClr val="tx1"/>
                </a:solidFill>
                <a:latin typeface="Arial" charset="0"/>
                <a:ea typeface="PingFang SC" charset="0"/>
                <a:cs typeface="PingFang SC" charset="0"/>
              </a:defRPr>
            </a:lvl7pPr>
            <a:lvl8pPr marL="3429000" indent="-228600" eaLnBrk="0" fontAlgn="base" hangingPunct="0">
              <a:spcBef>
                <a:spcPct val="0"/>
              </a:spcBef>
              <a:spcAft>
                <a:spcPct val="0"/>
              </a:spcAft>
              <a:defRPr>
                <a:solidFill>
                  <a:schemeClr val="tx1"/>
                </a:solidFill>
                <a:latin typeface="Arial" charset="0"/>
                <a:ea typeface="PingFang SC" charset="0"/>
                <a:cs typeface="PingFang SC" charset="0"/>
              </a:defRPr>
            </a:lvl8pPr>
            <a:lvl9pPr marL="3886200" indent="-228600" eaLnBrk="0" fontAlgn="base" hangingPunct="0">
              <a:spcBef>
                <a:spcPct val="0"/>
              </a:spcBef>
              <a:spcAft>
                <a:spcPct val="0"/>
              </a:spcAft>
              <a:defRPr>
                <a:solidFill>
                  <a:schemeClr val="tx1"/>
                </a:solidFill>
                <a:latin typeface="Arial" charset="0"/>
                <a:ea typeface="PingFang SC" charset="0"/>
                <a:cs typeface="PingFang SC" charset="0"/>
              </a:defRPr>
            </a:lvl9pPr>
          </a:lstStyle>
          <a:p>
            <a:pPr fontAlgn="base">
              <a:spcBef>
                <a:spcPct val="0"/>
              </a:spcBef>
              <a:spcAft>
                <a:spcPct val="0"/>
              </a:spcAft>
              <a:defRPr/>
            </a:pPr>
            <a:endParaRPr lang="ru-RU" altLang="ru-RU">
              <a:solidFill>
                <a:srgbClr val="000000"/>
              </a:solidFill>
              <a:latin typeface="Calibri" pitchFamily="34" charset="0"/>
            </a:endParaRPr>
          </a:p>
        </p:txBody>
      </p:sp>
      <p:sp>
        <p:nvSpPr>
          <p:cNvPr id="6" name="bk object 18"/>
          <p:cNvSpPr>
            <a:spLocks/>
          </p:cNvSpPr>
          <p:nvPr/>
        </p:nvSpPr>
        <p:spPr bwMode="auto">
          <a:xfrm>
            <a:off x="3892551" y="1080394"/>
            <a:ext cx="206375" cy="300379"/>
          </a:xfrm>
          <a:custGeom>
            <a:avLst/>
            <a:gdLst>
              <a:gd name="T0" fmla="*/ 44409 w 206921"/>
              <a:gd name="T1" fmla="*/ 0 h 300278"/>
              <a:gd name="T2" fmla="*/ 51939 w 206921"/>
              <a:gd name="T3" fmla="*/ 41606 h 300278"/>
              <a:gd name="T4" fmla="*/ 54845 w 206921"/>
              <a:gd name="T5" fmla="*/ 79300 h 300278"/>
              <a:gd name="T6" fmla="*/ 54982 w 206921"/>
              <a:gd name="T7" fmla="*/ 93012 h 300278"/>
              <a:gd name="T8" fmla="*/ 54606 w 206921"/>
              <a:gd name="T9" fmla="*/ 107268 h 300278"/>
              <a:gd name="T10" fmla="*/ 49818 w 206921"/>
              <a:gd name="T11" fmla="*/ 153141 h 300278"/>
              <a:gd name="T12" fmla="*/ 38324 w 206921"/>
              <a:gd name="T13" fmla="*/ 203318 h 300278"/>
              <a:gd name="T14" fmla="*/ 26160 w 206921"/>
              <a:gd name="T15" fmla="*/ 238936 h 300278"/>
              <a:gd name="T16" fmla="*/ 9852 w 206921"/>
              <a:gd name="T17" fmla="*/ 276129 h 300278"/>
              <a:gd name="T18" fmla="*/ 0 w 206921"/>
              <a:gd name="T19" fmla="*/ 295275 h 300278"/>
              <a:gd name="T20" fmla="*/ 206375 w 206921"/>
              <a:gd name="T21" fmla="*/ 92449 h 300278"/>
              <a:gd name="T22" fmla="*/ 172892 w 206921"/>
              <a:gd name="T23" fmla="*/ 67415 h 300278"/>
              <a:gd name="T24" fmla="*/ 135614 w 206921"/>
              <a:gd name="T25" fmla="*/ 42902 h 300278"/>
              <a:gd name="T26" fmla="*/ 91213 w 206921"/>
              <a:gd name="T27" fmla="*/ 18468 h 300278"/>
              <a:gd name="T28" fmla="*/ 59985 w 206921"/>
              <a:gd name="T29" fmla="*/ 5129 h 300278"/>
              <a:gd name="T30" fmla="*/ 44409 w 206921"/>
              <a:gd name="T31" fmla="*/ 0 h 300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7" name="bk object 19"/>
          <p:cNvSpPr>
            <a:spLocks/>
          </p:cNvSpPr>
          <p:nvPr/>
        </p:nvSpPr>
        <p:spPr bwMode="auto">
          <a:xfrm>
            <a:off x="3833813" y="1078779"/>
            <a:ext cx="93662" cy="132425"/>
          </a:xfrm>
          <a:custGeom>
            <a:avLst/>
            <a:gdLst>
              <a:gd name="T0" fmla="*/ 73086 w 93577"/>
              <a:gd name="T1" fmla="*/ 0 h 132778"/>
              <a:gd name="T2" fmla="*/ 33371 w 93577"/>
              <a:gd name="T3" fmla="*/ 6647 h 132778"/>
              <a:gd name="T4" fmla="*/ 0 w 93577"/>
              <a:gd name="T5" fmla="*/ 17709 h 132778"/>
              <a:gd name="T6" fmla="*/ 2757 w 93577"/>
              <a:gd name="T7" fmla="*/ 19446 h 132778"/>
              <a:gd name="T8" fmla="*/ 8666 w 93577"/>
              <a:gd name="T9" fmla="*/ 23446 h 132778"/>
              <a:gd name="T10" fmla="*/ 41969 w 93577"/>
              <a:gd name="T11" fmla="*/ 51854 h 132778"/>
              <a:gd name="T12" fmla="*/ 69755 w 93577"/>
              <a:gd name="T13" fmla="*/ 85802 h 132778"/>
              <a:gd name="T14" fmla="*/ 92087 w 93577"/>
              <a:gd name="T15" fmla="*/ 130175 h 132778"/>
              <a:gd name="T16" fmla="*/ 93212 w 93577"/>
              <a:gd name="T17" fmla="*/ 115318 h 132778"/>
              <a:gd name="T18" fmla="*/ 93662 w 93577"/>
              <a:gd name="T19" fmla="*/ 101001 h 132778"/>
              <a:gd name="T20" fmla="*/ 93474 w 93577"/>
              <a:gd name="T21" fmla="*/ 87244 h 132778"/>
              <a:gd name="T22" fmla="*/ 92681 w 93577"/>
              <a:gd name="T23" fmla="*/ 74070 h 132778"/>
              <a:gd name="T24" fmla="*/ 84149 w 93577"/>
              <a:gd name="T25" fmla="*/ 27635 h 132778"/>
              <a:gd name="T26" fmla="*/ 77149 w 93577"/>
              <a:gd name="T27" fmla="*/ 8483 h 132778"/>
              <a:gd name="T28" fmla="*/ 73086 w 93577"/>
              <a:gd name="T29" fmla="*/ 0 h 1327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8" name="bk object 20"/>
          <p:cNvSpPr>
            <a:spLocks/>
          </p:cNvSpPr>
          <p:nvPr/>
        </p:nvSpPr>
        <p:spPr bwMode="auto">
          <a:xfrm>
            <a:off x="3714750" y="883372"/>
            <a:ext cx="300038" cy="206712"/>
          </a:xfrm>
          <a:custGeom>
            <a:avLst/>
            <a:gdLst>
              <a:gd name="T0" fmla="*/ 245130 w 300278"/>
              <a:gd name="T1" fmla="*/ 149063 h 206921"/>
              <a:gd name="T2" fmla="*/ 94512 w 300278"/>
              <a:gd name="T3" fmla="*/ 149063 h 206921"/>
              <a:gd name="T4" fmla="*/ 108999 w 300278"/>
              <a:gd name="T5" fmla="*/ 149434 h 206921"/>
              <a:gd name="T6" fmla="*/ 124022 w 300278"/>
              <a:gd name="T7" fmla="*/ 150366 h 206921"/>
              <a:gd name="T8" fmla="*/ 172144 w 300278"/>
              <a:gd name="T9" fmla="*/ 157110 h 206921"/>
              <a:gd name="T10" fmla="*/ 224484 w 300278"/>
              <a:gd name="T11" fmla="*/ 170972 h 206921"/>
              <a:gd name="T12" fmla="*/ 261495 w 300278"/>
              <a:gd name="T13" fmla="*/ 184932 h 206921"/>
              <a:gd name="T14" fmla="*/ 300038 w 300278"/>
              <a:gd name="T15" fmla="*/ 203200 h 206921"/>
              <a:gd name="T16" fmla="*/ 245130 w 300278"/>
              <a:gd name="T17" fmla="*/ 149063 h 206921"/>
              <a:gd name="T18" fmla="*/ 93940 w 300278"/>
              <a:gd name="T19" fmla="*/ 0 h 206921"/>
              <a:gd name="T20" fmla="*/ 68502 w 300278"/>
              <a:gd name="T21" fmla="*/ 32967 h 206921"/>
              <a:gd name="T22" fmla="*/ 43594 w 300278"/>
              <a:gd name="T23" fmla="*/ 69671 h 206921"/>
              <a:gd name="T24" fmla="*/ 18766 w 300278"/>
              <a:gd name="T25" fmla="*/ 113390 h 206921"/>
              <a:gd name="T26" fmla="*/ 0 w 300278"/>
              <a:gd name="T27" fmla="*/ 159474 h 206921"/>
              <a:gd name="T28" fmla="*/ 9575 w 300278"/>
              <a:gd name="T29" fmla="*/ 157407 h 206921"/>
              <a:gd name="T30" fmla="*/ 19825 w 300278"/>
              <a:gd name="T31" fmla="*/ 155444 h 206921"/>
              <a:gd name="T32" fmla="*/ 67218 w 300278"/>
              <a:gd name="T33" fmla="*/ 149780 h 206921"/>
              <a:gd name="T34" fmla="*/ 245130 w 300278"/>
              <a:gd name="T35" fmla="*/ 149063 h 206921"/>
              <a:gd name="T36" fmla="*/ 93940 w 300278"/>
              <a:gd name="T37" fmla="*/ 0 h 2069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9" name="bk object 21"/>
          <p:cNvSpPr>
            <a:spLocks/>
          </p:cNvSpPr>
          <p:nvPr/>
        </p:nvSpPr>
        <p:spPr bwMode="auto">
          <a:xfrm>
            <a:off x="3713163" y="1054556"/>
            <a:ext cx="131762" cy="93666"/>
          </a:xfrm>
          <a:custGeom>
            <a:avLst/>
            <a:gdLst>
              <a:gd name="T0" fmla="*/ 102233 w 132778"/>
              <a:gd name="T1" fmla="*/ 0 h 93577"/>
              <a:gd name="T2" fmla="*/ 62250 w 132778"/>
              <a:gd name="T3" fmla="*/ 2304 h 93577"/>
              <a:gd name="T4" fmla="*/ 17918 w 132778"/>
              <a:gd name="T5" fmla="*/ 12597 h 93577"/>
              <a:gd name="T6" fmla="*/ 0 w 132778"/>
              <a:gd name="T7" fmla="*/ 20227 h 93577"/>
              <a:gd name="T8" fmla="*/ 1646 w 132778"/>
              <a:gd name="T9" fmla="*/ 33943 h 93577"/>
              <a:gd name="T10" fmla="*/ 10045 w 132778"/>
              <a:gd name="T11" fmla="*/ 70890 h 93577"/>
              <a:gd name="T12" fmla="*/ 17925 w 132778"/>
              <a:gd name="T13" fmla="*/ 92075 h 93577"/>
              <a:gd name="T14" fmla="*/ 19683 w 132778"/>
              <a:gd name="T15" fmla="*/ 89365 h 93577"/>
              <a:gd name="T16" fmla="*/ 23732 w 132778"/>
              <a:gd name="T17" fmla="*/ 83556 h 93577"/>
              <a:gd name="T18" fmla="*/ 52486 w 132778"/>
              <a:gd name="T19" fmla="*/ 50817 h 93577"/>
              <a:gd name="T20" fmla="*/ 86848 w 132778"/>
              <a:gd name="T21" fmla="*/ 23502 h 93577"/>
              <a:gd name="T22" fmla="*/ 131762 w 132778"/>
              <a:gd name="T23" fmla="*/ 1549 h 93577"/>
              <a:gd name="T24" fmla="*/ 116724 w 132778"/>
              <a:gd name="T25" fmla="*/ 443 h 93577"/>
              <a:gd name="T26" fmla="*/ 102233 w 132778"/>
              <a:gd name="T27" fmla="*/ 0 h 935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0" name="bk object 22"/>
          <p:cNvSpPr>
            <a:spLocks/>
          </p:cNvSpPr>
          <p:nvPr/>
        </p:nvSpPr>
        <p:spPr bwMode="auto">
          <a:xfrm>
            <a:off x="3516313" y="967349"/>
            <a:ext cx="207962" cy="300379"/>
          </a:xfrm>
          <a:custGeom>
            <a:avLst/>
            <a:gdLst>
              <a:gd name="T0" fmla="*/ 207962 w 206921"/>
              <a:gd name="T1" fmla="*/ 0 h 300278"/>
              <a:gd name="T2" fmla="*/ 0 w 206921"/>
              <a:gd name="T3" fmla="*/ 202826 h 300278"/>
              <a:gd name="T4" fmla="*/ 3038 w 206921"/>
              <a:gd name="T5" fmla="*/ 205234 h 300278"/>
              <a:gd name="T6" fmla="*/ 8109 w 206921"/>
              <a:gd name="T7" fmla="*/ 209158 h 300278"/>
              <a:gd name="T8" fmla="*/ 45170 w 206921"/>
              <a:gd name="T9" fmla="*/ 235676 h 300278"/>
              <a:gd name="T10" fmla="*/ 85656 w 206921"/>
              <a:gd name="T11" fmla="*/ 260817 h 300278"/>
              <a:gd name="T12" fmla="*/ 131734 w 206921"/>
              <a:gd name="T13" fmla="*/ 283916 h 300278"/>
              <a:gd name="T14" fmla="*/ 163211 w 206921"/>
              <a:gd name="T15" fmla="*/ 295275 h 300278"/>
              <a:gd name="T16" fmla="*/ 161095 w 206921"/>
              <a:gd name="T17" fmla="*/ 285851 h 300278"/>
              <a:gd name="T18" fmla="*/ 159086 w 206921"/>
              <a:gd name="T19" fmla="*/ 275764 h 300278"/>
              <a:gd name="T20" fmla="*/ 153290 w 206921"/>
              <a:gd name="T21" fmla="*/ 229124 h 300278"/>
              <a:gd name="T22" fmla="*/ 152557 w 206921"/>
              <a:gd name="T23" fmla="*/ 202263 h 300278"/>
              <a:gd name="T24" fmla="*/ 152936 w 206921"/>
              <a:gd name="T25" fmla="*/ 188007 h 300278"/>
              <a:gd name="T26" fmla="*/ 157760 w 206921"/>
              <a:gd name="T27" fmla="*/ 142133 h 300278"/>
              <a:gd name="T28" fmla="*/ 169343 w 206921"/>
              <a:gd name="T29" fmla="*/ 91957 h 300278"/>
              <a:gd name="T30" fmla="*/ 181600 w 206921"/>
              <a:gd name="T31" fmla="*/ 56339 h 300278"/>
              <a:gd name="T32" fmla="*/ 198033 w 206921"/>
              <a:gd name="T33" fmla="*/ 19146 h 300278"/>
              <a:gd name="T34" fmla="*/ 207962 w 206921"/>
              <a:gd name="T35" fmla="*/ 0 h 300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1" name="bk object 23"/>
          <p:cNvSpPr>
            <a:spLocks/>
          </p:cNvSpPr>
          <p:nvPr/>
        </p:nvSpPr>
        <p:spPr bwMode="auto">
          <a:xfrm>
            <a:off x="3689351" y="1136917"/>
            <a:ext cx="93663" cy="132425"/>
          </a:xfrm>
          <a:custGeom>
            <a:avLst/>
            <a:gdLst>
              <a:gd name="T0" fmla="*/ 1575 w 93577"/>
              <a:gd name="T1" fmla="*/ 0 h 132778"/>
              <a:gd name="T2" fmla="*/ 450 w 93577"/>
              <a:gd name="T3" fmla="*/ 14856 h 132778"/>
              <a:gd name="T4" fmla="*/ 0 w 93577"/>
              <a:gd name="T5" fmla="*/ 29174 h 132778"/>
              <a:gd name="T6" fmla="*/ 188 w 93577"/>
              <a:gd name="T7" fmla="*/ 42931 h 132778"/>
              <a:gd name="T8" fmla="*/ 4244 w 93577"/>
              <a:gd name="T9" fmla="*/ 80618 h 132778"/>
              <a:gd name="T10" fmla="*/ 16512 w 93577"/>
              <a:gd name="T11" fmla="*/ 121692 h 132778"/>
              <a:gd name="T12" fmla="*/ 20576 w 93577"/>
              <a:gd name="T13" fmla="*/ 130175 h 132778"/>
              <a:gd name="T14" fmla="*/ 34529 w 93577"/>
              <a:gd name="T15" fmla="*/ 128549 h 132778"/>
              <a:gd name="T16" fmla="*/ 72112 w 93577"/>
              <a:gd name="T17" fmla="*/ 120250 h 132778"/>
              <a:gd name="T18" fmla="*/ 93663 w 93577"/>
              <a:gd name="T19" fmla="*/ 112465 h 132778"/>
              <a:gd name="T20" fmla="*/ 90906 w 93577"/>
              <a:gd name="T21" fmla="*/ 110729 h 132778"/>
              <a:gd name="T22" fmla="*/ 84997 w 93577"/>
              <a:gd name="T23" fmla="*/ 106728 h 132778"/>
              <a:gd name="T24" fmla="*/ 51693 w 93577"/>
              <a:gd name="T25" fmla="*/ 78320 h 132778"/>
              <a:gd name="T26" fmla="*/ 23907 w 93577"/>
              <a:gd name="T27" fmla="*/ 44372 h 132778"/>
              <a:gd name="T28" fmla="*/ 7976 w 93577"/>
              <a:gd name="T29" fmla="*/ 15926 h 132778"/>
              <a:gd name="T30" fmla="*/ 1575 w 93577"/>
              <a:gd name="T31" fmla="*/ 0 h 1327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2" name="bk object 24"/>
          <p:cNvSpPr>
            <a:spLocks/>
          </p:cNvSpPr>
          <p:nvPr/>
        </p:nvSpPr>
        <p:spPr bwMode="auto">
          <a:xfrm>
            <a:off x="3602039" y="1258037"/>
            <a:ext cx="300037" cy="206712"/>
          </a:xfrm>
          <a:custGeom>
            <a:avLst/>
            <a:gdLst>
              <a:gd name="T0" fmla="*/ 0 w 300278"/>
              <a:gd name="T1" fmla="*/ 0 h 206921"/>
              <a:gd name="T2" fmla="*/ 206097 w 300278"/>
              <a:gd name="T3" fmla="*/ 203200 h 206921"/>
              <a:gd name="T4" fmla="*/ 208543 w 300278"/>
              <a:gd name="T5" fmla="*/ 200230 h 206921"/>
              <a:gd name="T6" fmla="*/ 212531 w 300278"/>
              <a:gd name="T7" fmla="*/ 195276 h 206921"/>
              <a:gd name="T8" fmla="*/ 239477 w 300278"/>
              <a:gd name="T9" fmla="*/ 159063 h 206921"/>
              <a:gd name="T10" fmla="*/ 265023 w 300278"/>
              <a:gd name="T11" fmla="*/ 119505 h 206921"/>
              <a:gd name="T12" fmla="*/ 288495 w 300278"/>
              <a:gd name="T13" fmla="*/ 74481 h 206921"/>
              <a:gd name="T14" fmla="*/ 296499 w 300278"/>
              <a:gd name="T15" fmla="*/ 54136 h 206921"/>
              <a:gd name="T16" fmla="*/ 205525 w 300278"/>
              <a:gd name="T17" fmla="*/ 54136 h 206921"/>
              <a:gd name="T18" fmla="*/ 191039 w 300278"/>
              <a:gd name="T19" fmla="*/ 53765 h 206921"/>
              <a:gd name="T20" fmla="*/ 144425 w 300278"/>
              <a:gd name="T21" fmla="*/ 49052 h 206921"/>
              <a:gd name="T22" fmla="*/ 93440 w 300278"/>
              <a:gd name="T23" fmla="*/ 37734 h 206921"/>
              <a:gd name="T24" fmla="*/ 57248 w 300278"/>
              <a:gd name="T25" fmla="*/ 25757 h 206921"/>
              <a:gd name="T26" fmla="*/ 19454 w 300278"/>
              <a:gd name="T27" fmla="*/ 9700 h 206921"/>
              <a:gd name="T28" fmla="*/ 0 w 300278"/>
              <a:gd name="T29" fmla="*/ 0 h 206921"/>
              <a:gd name="T30" fmla="*/ 300037 w 300278"/>
              <a:gd name="T31" fmla="*/ 43725 h 206921"/>
              <a:gd name="T32" fmla="*/ 257760 w 300278"/>
              <a:gd name="T33" fmla="*/ 51140 h 206921"/>
              <a:gd name="T34" fmla="*/ 219458 w 300278"/>
              <a:gd name="T35" fmla="*/ 54001 h 206921"/>
              <a:gd name="T36" fmla="*/ 205525 w 300278"/>
              <a:gd name="T37" fmla="*/ 54136 h 206921"/>
              <a:gd name="T38" fmla="*/ 296499 w 300278"/>
              <a:gd name="T39" fmla="*/ 54136 h 206921"/>
              <a:gd name="T40" fmla="*/ 300037 w 300278"/>
              <a:gd name="T41" fmla="*/ 43725 h 2069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3" name="bk object 25"/>
          <p:cNvSpPr>
            <a:spLocks/>
          </p:cNvSpPr>
          <p:nvPr/>
        </p:nvSpPr>
        <p:spPr bwMode="auto">
          <a:xfrm>
            <a:off x="3770313" y="1199900"/>
            <a:ext cx="133350" cy="93666"/>
          </a:xfrm>
          <a:custGeom>
            <a:avLst/>
            <a:gdLst>
              <a:gd name="T0" fmla="*/ 115208 w 132778"/>
              <a:gd name="T1" fmla="*/ 0 h 93577"/>
              <a:gd name="T2" fmla="*/ 89383 w 132778"/>
              <a:gd name="T3" fmla="*/ 32163 h 93577"/>
              <a:gd name="T4" fmla="*/ 58251 w 132778"/>
              <a:gd name="T5" fmla="*/ 59721 h 93577"/>
              <a:gd name="T6" fmla="*/ 16314 w 132778"/>
              <a:gd name="T7" fmla="*/ 84234 h 93577"/>
              <a:gd name="T8" fmla="*/ 0 w 132778"/>
              <a:gd name="T9" fmla="*/ 90526 h 93577"/>
              <a:gd name="T10" fmla="*/ 15218 w 132778"/>
              <a:gd name="T11" fmla="*/ 91632 h 93577"/>
              <a:gd name="T12" fmla="*/ 29885 w 132778"/>
              <a:gd name="T13" fmla="*/ 92075 h 93577"/>
              <a:gd name="T14" fmla="*/ 43978 w 132778"/>
              <a:gd name="T15" fmla="*/ 91890 h 93577"/>
              <a:gd name="T16" fmla="*/ 57473 w 132778"/>
              <a:gd name="T17" fmla="*/ 91111 h 93577"/>
              <a:gd name="T18" fmla="*/ 105040 w 132778"/>
              <a:gd name="T19" fmla="*/ 82724 h 93577"/>
              <a:gd name="T20" fmla="*/ 133350 w 132778"/>
              <a:gd name="T21" fmla="*/ 71848 h 93577"/>
              <a:gd name="T22" fmla="*/ 131684 w 132778"/>
              <a:gd name="T23" fmla="*/ 58131 h 93577"/>
              <a:gd name="T24" fmla="*/ 129393 w 132778"/>
              <a:gd name="T25" fmla="*/ 45119 h 93577"/>
              <a:gd name="T26" fmla="*/ 126540 w 132778"/>
              <a:gd name="T27" fmla="*/ 32806 h 93577"/>
              <a:gd name="T28" fmla="*/ 123183 w 132778"/>
              <a:gd name="T29" fmla="*/ 21185 h 93577"/>
              <a:gd name="T30" fmla="*/ 119386 w 132778"/>
              <a:gd name="T31" fmla="*/ 10252 h 93577"/>
              <a:gd name="T32" fmla="*/ 115208 w 132778"/>
              <a:gd name="T33" fmla="*/ 0 h 935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 name="Holder 2"/>
          <p:cNvSpPr>
            <a:spLocks noGrp="1"/>
          </p:cNvSpPr>
          <p:nvPr>
            <p:ph type="ctrTitle"/>
          </p:nvPr>
        </p:nvSpPr>
        <p:spPr>
          <a:xfrm>
            <a:off x="685800" y="1622045"/>
            <a:ext cx="7772400" cy="1098803"/>
          </a:xfrm>
          <a:prstGeom prst="rect">
            <a:avLst/>
          </a:prstGeom>
        </p:spPr>
        <p:txBody>
          <a:bodyPr>
            <a:noAutofit/>
          </a:bodyPr>
          <a:lstStyle/>
          <a:p>
            <a:r>
              <a:rPr lang="ru-RU"/>
              <a:t>Образец заголовка</a:t>
            </a:r>
            <a:endParaRPr/>
          </a:p>
        </p:txBody>
      </p:sp>
      <p:sp>
        <p:nvSpPr>
          <p:cNvPr id="3" name="Holder 3"/>
          <p:cNvSpPr>
            <a:spLocks noGrp="1"/>
          </p:cNvSpPr>
          <p:nvPr>
            <p:ph type="subTitle" idx="4"/>
          </p:nvPr>
        </p:nvSpPr>
        <p:spPr>
          <a:xfrm>
            <a:off x="1371613" y="2930162"/>
            <a:ext cx="6400799" cy="1308100"/>
          </a:xfrm>
          <a:prstGeom prst="rect">
            <a:avLst/>
          </a:prstGeom>
        </p:spPr>
        <p:txBody>
          <a:bodyPr>
            <a:noAutofit/>
          </a:bodyPr>
          <a:lstStyle/>
          <a:p>
            <a:r>
              <a:rPr lang="ru-RU"/>
              <a:t>Образец подзаголовка</a:t>
            </a:r>
            <a:endParaRPr/>
          </a:p>
        </p:txBody>
      </p:sp>
      <p:sp>
        <p:nvSpPr>
          <p:cNvPr id="14" name="Holder 4"/>
          <p:cNvSpPr>
            <a:spLocks noGrp="1"/>
          </p:cNvSpPr>
          <p:nvPr>
            <p:ph type="ftr" sz="quarter" idx="10"/>
          </p:nvPr>
        </p:nvSpPr>
        <p:spPr/>
        <p:txBody>
          <a:bodyPr/>
          <a:lstStyle>
            <a:lvl1pPr defTabSz="449263" eaLnBrk="0" fontAlgn="base" hangingPunct="0">
              <a:spcBef>
                <a:spcPct val="0"/>
              </a:spcBef>
              <a:spcAft>
                <a:spcPct val="0"/>
              </a:spcAft>
              <a:defRPr>
                <a:latin typeface="Arial" charset="0"/>
                <a:ea typeface="PingFang SC" charset="0"/>
                <a:cs typeface="PingFang SC" charset="0"/>
              </a:defRPr>
            </a:lvl1pPr>
          </a:lstStyle>
          <a:p>
            <a:pPr>
              <a:defRPr/>
            </a:pPr>
            <a:endParaRPr lang="ru-RU"/>
          </a:p>
        </p:txBody>
      </p:sp>
      <p:sp>
        <p:nvSpPr>
          <p:cNvPr id="15" name="Holder 5"/>
          <p:cNvSpPr>
            <a:spLocks noGrp="1"/>
          </p:cNvSpPr>
          <p:nvPr>
            <p:ph type="dt" sz="half" idx="11"/>
          </p:nvPr>
        </p:nvSpPr>
        <p:spPr/>
        <p:txBody>
          <a:bodyPr/>
          <a:lstStyle>
            <a:lvl1pPr algn="l" defTabSz="449263" eaLnBrk="0" fontAlgn="base" hangingPunct="0">
              <a:spcBef>
                <a:spcPct val="0"/>
              </a:spcBef>
              <a:spcAft>
                <a:spcPct val="0"/>
              </a:spcAft>
              <a:defRPr>
                <a:solidFill>
                  <a:prstClr val="black">
                    <a:tint val="75000"/>
                  </a:prstClr>
                </a:solidFill>
                <a:latin typeface="Arial" charset="0"/>
                <a:ea typeface="PingFang SC" charset="0"/>
                <a:cs typeface="PingFang SC" charset="0"/>
              </a:defRPr>
            </a:lvl1pPr>
          </a:lstStyle>
          <a:p>
            <a:pPr>
              <a:defRPr/>
            </a:pPr>
            <a:fld id="{26BA20FB-47BB-4B51-8097-DE4AA49D5896}" type="datetime1">
              <a:rPr lang="ru-RU" smtClean="0"/>
              <a:t>10.07.2023</a:t>
            </a:fld>
            <a:endParaRPr lang="ru-RU"/>
          </a:p>
        </p:txBody>
      </p:sp>
      <p:sp>
        <p:nvSpPr>
          <p:cNvPr id="16" name="Holder 6"/>
          <p:cNvSpPr>
            <a:spLocks noGrp="1"/>
          </p:cNvSpPr>
          <p:nvPr>
            <p:ph type="sldNum" sz="quarter" idx="12"/>
          </p:nvPr>
        </p:nvSpPr>
        <p:spPr/>
        <p:txBody>
          <a:bodyPr/>
          <a:lstStyle>
            <a:lvl1pPr algn="r" defTabSz="449263" eaLnBrk="0" fontAlgn="base" hangingPunct="0">
              <a:spcBef>
                <a:spcPct val="0"/>
              </a:spcBef>
              <a:spcAft>
                <a:spcPct val="0"/>
              </a:spcAft>
              <a:defRPr>
                <a:solidFill>
                  <a:prstClr val="black">
                    <a:tint val="75000"/>
                  </a:prstClr>
                </a:solidFill>
                <a:latin typeface="Arial" charset="0"/>
                <a:ea typeface="PingFang SC" charset="0"/>
                <a:cs typeface="PingFang SC" charset="0"/>
              </a:defRPr>
            </a:lvl1pPr>
          </a:lstStyle>
          <a:p>
            <a:pPr>
              <a:defRPr/>
            </a:pPr>
            <a:fld id="{28627321-55DE-4B59-ADEA-C1C8090E8F53}" type="slidenum">
              <a:rPr lang="ru-RU"/>
              <a:pPr>
                <a:defRPr/>
              </a:pPr>
              <a:t>‹#›</a:t>
            </a:fld>
            <a:endParaRPr lang="ru-RU"/>
          </a:p>
        </p:txBody>
      </p:sp>
    </p:spTree>
    <p:extLst>
      <p:ext uri="{BB962C8B-B14F-4D97-AF65-F5344CB8AC3E}">
        <p14:creationId xmlns:p14="http://schemas.microsoft.com/office/powerpoint/2010/main" val="3369993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ru-RU"/>
              <a:t>Образец заголовка</a:t>
            </a:r>
            <a:endParaRPr/>
          </a:p>
        </p:txBody>
      </p:sp>
      <p:sp>
        <p:nvSpPr>
          <p:cNvPr id="3" name="Holder 3"/>
          <p:cNvSpPr>
            <a:spLocks noGrp="1"/>
          </p:cNvSpPr>
          <p:nvPr>
            <p:ph type="body" idx="1"/>
          </p:nvPr>
        </p:nvSpPr>
        <p:spPr/>
        <p:txBody>
          <a:bodyPr/>
          <a:lstStyle/>
          <a:p>
            <a:pPr lvl="0"/>
            <a:r>
              <a:rPr lang="ru-RU"/>
              <a:t>Образец текста</a:t>
            </a:r>
          </a:p>
        </p:txBody>
      </p:sp>
      <p:sp>
        <p:nvSpPr>
          <p:cNvPr id="4" name="Holder 4"/>
          <p:cNvSpPr>
            <a:spLocks noGrp="1"/>
          </p:cNvSpPr>
          <p:nvPr>
            <p:ph type="ftr" sz="quarter" idx="10"/>
          </p:nvPr>
        </p:nvSpPr>
        <p:spPr/>
        <p:txBody>
          <a:bodyPr/>
          <a:lstStyle>
            <a:lvl1pPr defTabSz="449263" eaLnBrk="0" fontAlgn="base" hangingPunct="0">
              <a:spcBef>
                <a:spcPct val="0"/>
              </a:spcBef>
              <a:spcAft>
                <a:spcPct val="0"/>
              </a:spcAft>
              <a:defRPr>
                <a:latin typeface="Arial" charset="0"/>
                <a:ea typeface="PingFang SC" charset="0"/>
                <a:cs typeface="PingFang SC" charset="0"/>
              </a:defRPr>
            </a:lvl1pPr>
          </a:lstStyle>
          <a:p>
            <a:pPr>
              <a:defRPr/>
            </a:pPr>
            <a:endParaRPr lang="ru-RU"/>
          </a:p>
        </p:txBody>
      </p:sp>
      <p:sp>
        <p:nvSpPr>
          <p:cNvPr id="5" name="Holder 5"/>
          <p:cNvSpPr>
            <a:spLocks noGrp="1"/>
          </p:cNvSpPr>
          <p:nvPr>
            <p:ph type="dt" sz="half" idx="11"/>
          </p:nvPr>
        </p:nvSpPr>
        <p:spPr/>
        <p:txBody>
          <a:bodyPr/>
          <a:lstStyle>
            <a:lvl1pPr algn="l" defTabSz="449263" eaLnBrk="0" fontAlgn="base" hangingPunct="0">
              <a:spcBef>
                <a:spcPct val="0"/>
              </a:spcBef>
              <a:spcAft>
                <a:spcPct val="0"/>
              </a:spcAft>
              <a:defRPr>
                <a:solidFill>
                  <a:prstClr val="black">
                    <a:tint val="75000"/>
                  </a:prstClr>
                </a:solidFill>
                <a:latin typeface="Arial" charset="0"/>
                <a:ea typeface="PingFang SC" charset="0"/>
                <a:cs typeface="PingFang SC" charset="0"/>
              </a:defRPr>
            </a:lvl1pPr>
          </a:lstStyle>
          <a:p>
            <a:pPr>
              <a:defRPr/>
            </a:pPr>
            <a:fld id="{7E1C28D1-D6B4-43DA-A81C-E650414F1E7D}" type="datetime1">
              <a:rPr lang="ru-RU" smtClean="0"/>
              <a:t>10.07.2023</a:t>
            </a:fld>
            <a:endParaRPr lang="ru-RU"/>
          </a:p>
        </p:txBody>
      </p:sp>
      <p:sp>
        <p:nvSpPr>
          <p:cNvPr id="6" name="Holder 6"/>
          <p:cNvSpPr>
            <a:spLocks noGrp="1"/>
          </p:cNvSpPr>
          <p:nvPr>
            <p:ph type="sldNum" sz="quarter" idx="12"/>
          </p:nvPr>
        </p:nvSpPr>
        <p:spPr/>
        <p:txBody>
          <a:bodyPr/>
          <a:lstStyle>
            <a:lvl1pPr algn="r" defTabSz="449263" eaLnBrk="0" fontAlgn="base" hangingPunct="0">
              <a:spcBef>
                <a:spcPct val="0"/>
              </a:spcBef>
              <a:spcAft>
                <a:spcPct val="0"/>
              </a:spcAft>
              <a:defRPr>
                <a:solidFill>
                  <a:prstClr val="black">
                    <a:tint val="75000"/>
                  </a:prstClr>
                </a:solidFill>
                <a:latin typeface="Arial" charset="0"/>
                <a:ea typeface="PingFang SC" charset="0"/>
                <a:cs typeface="PingFang SC" charset="0"/>
              </a:defRPr>
            </a:lvl1pPr>
          </a:lstStyle>
          <a:p>
            <a:pPr>
              <a:defRPr/>
            </a:pPr>
            <a:fld id="{CEC07118-E8EB-44C0-A1EE-B4AA73446685}" type="slidenum">
              <a:rPr lang="ru-RU"/>
              <a:pPr>
                <a:defRPr/>
              </a:pPr>
              <a:t>‹#›</a:t>
            </a:fld>
            <a:endParaRPr lang="ru-RU"/>
          </a:p>
        </p:txBody>
      </p:sp>
    </p:spTree>
    <p:extLst>
      <p:ext uri="{BB962C8B-B14F-4D97-AF65-F5344CB8AC3E}">
        <p14:creationId xmlns:p14="http://schemas.microsoft.com/office/powerpoint/2010/main" val="350907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r>
              <a:rPr lang="ru-RU"/>
              <a:t>Образец заголовка</a:t>
            </a:r>
            <a:endParaRPr/>
          </a:p>
        </p:txBody>
      </p:sp>
      <p:sp>
        <p:nvSpPr>
          <p:cNvPr id="3" name="Holder 3"/>
          <p:cNvSpPr>
            <a:spLocks noGrp="1"/>
          </p:cNvSpPr>
          <p:nvPr>
            <p:ph sz="half" idx="2"/>
          </p:nvPr>
        </p:nvSpPr>
        <p:spPr>
          <a:xfrm>
            <a:off x="944299" y="1120684"/>
            <a:ext cx="3505576" cy="3315808"/>
          </a:xfrm>
          <a:prstGeom prst="rect">
            <a:avLst/>
          </a:prstGeom>
        </p:spPr>
        <p:txBody>
          <a:bodyPr>
            <a:noAutofit/>
          </a:bodyPr>
          <a:lstStyle/>
          <a:p>
            <a:pPr lvl="0"/>
            <a:r>
              <a:rPr lang="ru-RU"/>
              <a:t>Образец текста</a:t>
            </a:r>
          </a:p>
        </p:txBody>
      </p:sp>
      <p:sp>
        <p:nvSpPr>
          <p:cNvPr id="4" name="Holder 4"/>
          <p:cNvSpPr>
            <a:spLocks noGrp="1"/>
          </p:cNvSpPr>
          <p:nvPr>
            <p:ph sz="half" idx="3"/>
          </p:nvPr>
        </p:nvSpPr>
        <p:spPr>
          <a:xfrm>
            <a:off x="5435324" y="1120698"/>
            <a:ext cx="3468527" cy="2808927"/>
          </a:xfrm>
          <a:prstGeom prst="rect">
            <a:avLst/>
          </a:prstGeom>
        </p:spPr>
        <p:txBody>
          <a:bodyPr>
            <a:noAutofit/>
          </a:bodyPr>
          <a:lstStyle/>
          <a:p>
            <a:pPr lvl="0"/>
            <a:r>
              <a:rPr lang="ru-RU"/>
              <a:t>Образец текста</a:t>
            </a:r>
          </a:p>
        </p:txBody>
      </p:sp>
      <p:sp>
        <p:nvSpPr>
          <p:cNvPr id="5" name="Holder 5"/>
          <p:cNvSpPr>
            <a:spLocks noGrp="1"/>
          </p:cNvSpPr>
          <p:nvPr>
            <p:ph type="ftr" sz="quarter" idx="10"/>
          </p:nvPr>
        </p:nvSpPr>
        <p:spPr/>
        <p:txBody>
          <a:bodyPr/>
          <a:lstStyle>
            <a:lvl1pPr defTabSz="449263" eaLnBrk="0" fontAlgn="base" hangingPunct="0">
              <a:spcBef>
                <a:spcPct val="0"/>
              </a:spcBef>
              <a:spcAft>
                <a:spcPct val="0"/>
              </a:spcAft>
              <a:defRPr>
                <a:latin typeface="Arial" charset="0"/>
                <a:ea typeface="PingFang SC" charset="0"/>
                <a:cs typeface="PingFang SC" charset="0"/>
              </a:defRPr>
            </a:lvl1pPr>
          </a:lstStyle>
          <a:p>
            <a:pPr>
              <a:defRPr/>
            </a:pPr>
            <a:endParaRPr lang="ru-RU"/>
          </a:p>
        </p:txBody>
      </p:sp>
      <p:sp>
        <p:nvSpPr>
          <p:cNvPr id="6" name="Holder 6"/>
          <p:cNvSpPr>
            <a:spLocks noGrp="1"/>
          </p:cNvSpPr>
          <p:nvPr>
            <p:ph type="dt" sz="half" idx="11"/>
          </p:nvPr>
        </p:nvSpPr>
        <p:spPr/>
        <p:txBody>
          <a:bodyPr/>
          <a:lstStyle>
            <a:lvl1pPr algn="l" defTabSz="449263" eaLnBrk="0" fontAlgn="base" hangingPunct="0">
              <a:spcBef>
                <a:spcPct val="0"/>
              </a:spcBef>
              <a:spcAft>
                <a:spcPct val="0"/>
              </a:spcAft>
              <a:defRPr>
                <a:solidFill>
                  <a:prstClr val="black">
                    <a:tint val="75000"/>
                  </a:prstClr>
                </a:solidFill>
                <a:latin typeface="Arial" charset="0"/>
                <a:ea typeface="PingFang SC" charset="0"/>
                <a:cs typeface="PingFang SC" charset="0"/>
              </a:defRPr>
            </a:lvl1pPr>
          </a:lstStyle>
          <a:p>
            <a:pPr>
              <a:defRPr/>
            </a:pPr>
            <a:fld id="{88E7C419-2393-488E-B636-183AEA9C3C8B}" type="datetime1">
              <a:rPr lang="ru-RU" smtClean="0"/>
              <a:t>10.07.2023</a:t>
            </a:fld>
            <a:endParaRPr lang="ru-RU"/>
          </a:p>
        </p:txBody>
      </p:sp>
      <p:sp>
        <p:nvSpPr>
          <p:cNvPr id="7" name="Holder 7"/>
          <p:cNvSpPr>
            <a:spLocks noGrp="1"/>
          </p:cNvSpPr>
          <p:nvPr>
            <p:ph type="sldNum" sz="quarter" idx="12"/>
          </p:nvPr>
        </p:nvSpPr>
        <p:spPr/>
        <p:txBody>
          <a:bodyPr/>
          <a:lstStyle>
            <a:lvl1pPr algn="r" defTabSz="449263" eaLnBrk="0" fontAlgn="base" hangingPunct="0">
              <a:spcBef>
                <a:spcPct val="0"/>
              </a:spcBef>
              <a:spcAft>
                <a:spcPct val="0"/>
              </a:spcAft>
              <a:defRPr>
                <a:solidFill>
                  <a:prstClr val="black">
                    <a:tint val="75000"/>
                  </a:prstClr>
                </a:solidFill>
                <a:latin typeface="Arial" charset="0"/>
                <a:ea typeface="PingFang SC" charset="0"/>
                <a:cs typeface="PingFang SC" charset="0"/>
              </a:defRPr>
            </a:lvl1pPr>
          </a:lstStyle>
          <a:p>
            <a:pPr>
              <a:defRPr/>
            </a:pPr>
            <a:fld id="{D38D89D9-2203-45F4-9F50-7C932067B7D9}" type="slidenum">
              <a:rPr lang="ru-RU"/>
              <a:pPr>
                <a:defRPr/>
              </a:pPr>
              <a:t>‹#›</a:t>
            </a:fld>
            <a:endParaRPr lang="ru-RU"/>
          </a:p>
        </p:txBody>
      </p:sp>
    </p:spTree>
    <p:extLst>
      <p:ext uri="{BB962C8B-B14F-4D97-AF65-F5344CB8AC3E}">
        <p14:creationId xmlns:p14="http://schemas.microsoft.com/office/powerpoint/2010/main" val="389170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p>
            <a:pPr marL="12700">
              <a:lnSpc>
                <a:spcPct val="100000"/>
              </a:lnSpc>
            </a:pPr>
            <a:endParaRPr sz="600">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409CD6E-2322-48EB-AA61-FA81BC396F48}" type="datetime1">
              <a:rPr lang="ru-RU" smtClean="0"/>
              <a:t>10.07.2023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Только заголовок">
    <p:spTree>
      <p:nvGrpSpPr>
        <p:cNvPr id="1" name=""/>
        <p:cNvGrpSpPr/>
        <p:nvPr/>
      </p:nvGrpSpPr>
      <p:grpSpPr>
        <a:xfrm>
          <a:off x="0" y="0"/>
          <a:ext cx="0" cy="0"/>
          <a:chOff x="0" y="0"/>
          <a:chExt cx="0" cy="0"/>
        </a:xfrm>
      </p:grpSpPr>
      <p:sp>
        <p:nvSpPr>
          <p:cNvPr id="3" name="bk object 16"/>
          <p:cNvSpPr>
            <a:spLocks/>
          </p:cNvSpPr>
          <p:nvPr/>
        </p:nvSpPr>
        <p:spPr bwMode="auto">
          <a:xfrm>
            <a:off x="6350" y="2519304"/>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12700">
            <a:solidFill>
              <a:srgbClr val="9AACB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4" name="bk object 17"/>
          <p:cNvSpPr>
            <a:spLocks/>
          </p:cNvSpPr>
          <p:nvPr/>
        </p:nvSpPr>
        <p:spPr bwMode="auto">
          <a:xfrm>
            <a:off x="2571750" y="1010951"/>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12700">
            <a:solidFill>
              <a:srgbClr val="9AACB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5" name="bk object 18"/>
          <p:cNvSpPr>
            <a:spLocks/>
          </p:cNvSpPr>
          <p:nvPr/>
        </p:nvSpPr>
        <p:spPr bwMode="auto">
          <a:xfrm>
            <a:off x="5507038" y="1010951"/>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12700">
            <a:solidFill>
              <a:srgbClr val="9AACB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6" name="bk object 19"/>
          <p:cNvSpPr>
            <a:spLocks/>
          </p:cNvSpPr>
          <p:nvPr/>
        </p:nvSpPr>
        <p:spPr bwMode="auto">
          <a:xfrm>
            <a:off x="6350" y="3124906"/>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12700">
            <a:solidFill>
              <a:srgbClr val="9AACB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7" name="bk object 20"/>
          <p:cNvSpPr>
            <a:spLocks/>
          </p:cNvSpPr>
          <p:nvPr/>
        </p:nvSpPr>
        <p:spPr bwMode="auto">
          <a:xfrm>
            <a:off x="44450" y="4211759"/>
            <a:ext cx="9074150" cy="0"/>
          </a:xfrm>
          <a:custGeom>
            <a:avLst/>
            <a:gdLst>
              <a:gd name="T0" fmla="*/ 0 w 9074226"/>
              <a:gd name="T1" fmla="*/ 9074150 w 9074226"/>
              <a:gd name="T2" fmla="*/ 0 60000 65536"/>
              <a:gd name="T3" fmla="*/ 0 60000 65536"/>
            </a:gdLst>
            <a:ahLst/>
            <a:cxnLst>
              <a:cxn ang="T2">
                <a:pos x="T0" y="0"/>
              </a:cxn>
              <a:cxn ang="T3">
                <a:pos x="T1" y="0"/>
              </a:cxn>
            </a:cxnLst>
            <a:rect l="0" t="0" r="r" b="b"/>
            <a:pathLst>
              <a:path w="9074226">
                <a:moveTo>
                  <a:pt x="0" y="0"/>
                </a:moveTo>
                <a:lnTo>
                  <a:pt x="9074226" y="0"/>
                </a:lnTo>
              </a:path>
            </a:pathLst>
          </a:custGeom>
          <a:noFill/>
          <a:ln w="12700">
            <a:solidFill>
              <a:srgbClr val="9AACB8"/>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8" name="bk object 21"/>
          <p:cNvSpPr>
            <a:spLocks/>
          </p:cNvSpPr>
          <p:nvPr/>
        </p:nvSpPr>
        <p:spPr bwMode="auto">
          <a:xfrm>
            <a:off x="6350" y="4211759"/>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12700">
            <a:solidFill>
              <a:srgbClr val="9AACB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9" name="bk object 22"/>
          <p:cNvSpPr>
            <a:spLocks/>
          </p:cNvSpPr>
          <p:nvPr/>
        </p:nvSpPr>
        <p:spPr bwMode="auto">
          <a:xfrm>
            <a:off x="9137650" y="4211759"/>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12700">
            <a:solidFill>
              <a:srgbClr val="9AACB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 name="Holder 2"/>
          <p:cNvSpPr>
            <a:spLocks noGrp="1"/>
          </p:cNvSpPr>
          <p:nvPr>
            <p:ph type="title"/>
          </p:nvPr>
        </p:nvSpPr>
        <p:spPr/>
        <p:txBody>
          <a:bodyPr/>
          <a:lstStyle/>
          <a:p>
            <a:r>
              <a:rPr lang="ru-RU"/>
              <a:t>Образец заголовка</a:t>
            </a:r>
            <a:endParaRPr/>
          </a:p>
        </p:txBody>
      </p:sp>
      <p:sp>
        <p:nvSpPr>
          <p:cNvPr id="10" name="Holder 3"/>
          <p:cNvSpPr>
            <a:spLocks noGrp="1"/>
          </p:cNvSpPr>
          <p:nvPr>
            <p:ph type="ftr" sz="quarter" idx="10"/>
          </p:nvPr>
        </p:nvSpPr>
        <p:spPr/>
        <p:txBody>
          <a:bodyPr/>
          <a:lstStyle>
            <a:lvl1pPr defTabSz="449263" eaLnBrk="0" fontAlgn="base" hangingPunct="0">
              <a:spcBef>
                <a:spcPct val="0"/>
              </a:spcBef>
              <a:spcAft>
                <a:spcPct val="0"/>
              </a:spcAft>
              <a:defRPr>
                <a:latin typeface="Arial" charset="0"/>
                <a:ea typeface="PingFang SC" charset="0"/>
                <a:cs typeface="PingFang SC" charset="0"/>
              </a:defRPr>
            </a:lvl1pPr>
          </a:lstStyle>
          <a:p>
            <a:pPr>
              <a:defRPr/>
            </a:pPr>
            <a:endParaRPr lang="ru-RU"/>
          </a:p>
        </p:txBody>
      </p:sp>
      <p:sp>
        <p:nvSpPr>
          <p:cNvPr id="11" name="Holder 4"/>
          <p:cNvSpPr>
            <a:spLocks noGrp="1"/>
          </p:cNvSpPr>
          <p:nvPr>
            <p:ph type="dt" sz="half" idx="11"/>
          </p:nvPr>
        </p:nvSpPr>
        <p:spPr/>
        <p:txBody>
          <a:bodyPr/>
          <a:lstStyle>
            <a:lvl1pPr algn="l" defTabSz="449263" eaLnBrk="0" fontAlgn="base" hangingPunct="0">
              <a:spcBef>
                <a:spcPct val="0"/>
              </a:spcBef>
              <a:spcAft>
                <a:spcPct val="0"/>
              </a:spcAft>
              <a:defRPr>
                <a:solidFill>
                  <a:prstClr val="black">
                    <a:tint val="75000"/>
                  </a:prstClr>
                </a:solidFill>
                <a:latin typeface="Arial" charset="0"/>
                <a:ea typeface="PingFang SC" charset="0"/>
                <a:cs typeface="PingFang SC" charset="0"/>
              </a:defRPr>
            </a:lvl1pPr>
          </a:lstStyle>
          <a:p>
            <a:pPr>
              <a:defRPr/>
            </a:pPr>
            <a:fld id="{74F42FF8-E6AD-4E0E-8949-F097C7CF5D21}" type="datetime1">
              <a:rPr lang="ru-RU" smtClean="0"/>
              <a:t>10.07.2023</a:t>
            </a:fld>
            <a:endParaRPr lang="ru-RU"/>
          </a:p>
        </p:txBody>
      </p:sp>
      <p:sp>
        <p:nvSpPr>
          <p:cNvPr id="12" name="Holder 5"/>
          <p:cNvSpPr>
            <a:spLocks noGrp="1"/>
          </p:cNvSpPr>
          <p:nvPr>
            <p:ph type="sldNum" sz="quarter" idx="12"/>
          </p:nvPr>
        </p:nvSpPr>
        <p:spPr/>
        <p:txBody>
          <a:bodyPr/>
          <a:lstStyle>
            <a:lvl1pPr algn="r" defTabSz="449263" eaLnBrk="0" fontAlgn="base" hangingPunct="0">
              <a:spcBef>
                <a:spcPct val="0"/>
              </a:spcBef>
              <a:spcAft>
                <a:spcPct val="0"/>
              </a:spcAft>
              <a:defRPr>
                <a:solidFill>
                  <a:prstClr val="black">
                    <a:tint val="75000"/>
                  </a:prstClr>
                </a:solidFill>
                <a:latin typeface="Arial" charset="0"/>
                <a:ea typeface="PingFang SC" charset="0"/>
                <a:cs typeface="PingFang SC" charset="0"/>
              </a:defRPr>
            </a:lvl1pPr>
          </a:lstStyle>
          <a:p>
            <a:pPr>
              <a:defRPr/>
            </a:pPr>
            <a:fld id="{CF738AD6-CBA2-4EC8-BE89-25777C158A26}" type="slidenum">
              <a:rPr lang="ru-RU"/>
              <a:pPr>
                <a:defRPr/>
              </a:pPr>
              <a:t>‹#›</a:t>
            </a:fld>
            <a:endParaRPr lang="ru-RU"/>
          </a:p>
        </p:txBody>
      </p:sp>
    </p:spTree>
    <p:extLst>
      <p:ext uri="{BB962C8B-B14F-4D97-AF65-F5344CB8AC3E}">
        <p14:creationId xmlns:p14="http://schemas.microsoft.com/office/powerpoint/2010/main" val="2923822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Пустой слайд">
    <p:spTree>
      <p:nvGrpSpPr>
        <p:cNvPr id="1" name=""/>
        <p:cNvGrpSpPr/>
        <p:nvPr/>
      </p:nvGrpSpPr>
      <p:grpSpPr>
        <a:xfrm>
          <a:off x="0" y="0"/>
          <a:ext cx="0" cy="0"/>
          <a:chOff x="0" y="0"/>
          <a:chExt cx="0" cy="0"/>
        </a:xfrm>
      </p:grpSpPr>
      <p:sp>
        <p:nvSpPr>
          <p:cNvPr id="2" name="bk object 16"/>
          <p:cNvSpPr>
            <a:spLocks noChangeArrowheads="1"/>
          </p:cNvSpPr>
          <p:nvPr/>
        </p:nvSpPr>
        <p:spPr bwMode="auto">
          <a:xfrm>
            <a:off x="3771900" y="3515721"/>
            <a:ext cx="1258888" cy="17925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PingFang SC" charset="0"/>
                <a:cs typeface="PingFang SC" charset="0"/>
              </a:defRPr>
            </a:lvl1pPr>
            <a:lvl2pPr>
              <a:defRPr>
                <a:solidFill>
                  <a:schemeClr val="tx1"/>
                </a:solidFill>
                <a:latin typeface="Arial" charset="0"/>
                <a:ea typeface="PingFang SC" charset="0"/>
                <a:cs typeface="PingFang SC" charset="0"/>
              </a:defRPr>
            </a:lvl2pPr>
            <a:lvl3pPr>
              <a:defRPr>
                <a:solidFill>
                  <a:schemeClr val="tx1"/>
                </a:solidFill>
                <a:latin typeface="Arial" charset="0"/>
                <a:ea typeface="PingFang SC" charset="0"/>
                <a:cs typeface="PingFang SC" charset="0"/>
              </a:defRPr>
            </a:lvl3pPr>
            <a:lvl4pPr>
              <a:defRPr>
                <a:solidFill>
                  <a:schemeClr val="tx1"/>
                </a:solidFill>
                <a:latin typeface="Arial" charset="0"/>
                <a:ea typeface="PingFang SC" charset="0"/>
                <a:cs typeface="PingFang SC" charset="0"/>
              </a:defRPr>
            </a:lvl4pPr>
            <a:lvl5pPr>
              <a:defRPr>
                <a:solidFill>
                  <a:schemeClr val="tx1"/>
                </a:solidFill>
                <a:latin typeface="Arial" charset="0"/>
                <a:ea typeface="PingFang SC" charset="0"/>
                <a:cs typeface="PingFang SC" charset="0"/>
              </a:defRPr>
            </a:lvl5pPr>
            <a:lvl6pPr marL="2514600" indent="-228600" eaLnBrk="0" fontAlgn="base" hangingPunct="0">
              <a:spcBef>
                <a:spcPct val="0"/>
              </a:spcBef>
              <a:spcAft>
                <a:spcPct val="0"/>
              </a:spcAft>
              <a:defRPr>
                <a:solidFill>
                  <a:schemeClr val="tx1"/>
                </a:solidFill>
                <a:latin typeface="Arial" charset="0"/>
                <a:ea typeface="PingFang SC" charset="0"/>
                <a:cs typeface="PingFang SC" charset="0"/>
              </a:defRPr>
            </a:lvl6pPr>
            <a:lvl7pPr marL="2971800" indent="-228600" eaLnBrk="0" fontAlgn="base" hangingPunct="0">
              <a:spcBef>
                <a:spcPct val="0"/>
              </a:spcBef>
              <a:spcAft>
                <a:spcPct val="0"/>
              </a:spcAft>
              <a:defRPr>
                <a:solidFill>
                  <a:schemeClr val="tx1"/>
                </a:solidFill>
                <a:latin typeface="Arial" charset="0"/>
                <a:ea typeface="PingFang SC" charset="0"/>
                <a:cs typeface="PingFang SC" charset="0"/>
              </a:defRPr>
            </a:lvl7pPr>
            <a:lvl8pPr marL="3429000" indent="-228600" eaLnBrk="0" fontAlgn="base" hangingPunct="0">
              <a:spcBef>
                <a:spcPct val="0"/>
              </a:spcBef>
              <a:spcAft>
                <a:spcPct val="0"/>
              </a:spcAft>
              <a:defRPr>
                <a:solidFill>
                  <a:schemeClr val="tx1"/>
                </a:solidFill>
                <a:latin typeface="Arial" charset="0"/>
                <a:ea typeface="PingFang SC" charset="0"/>
                <a:cs typeface="PingFang SC" charset="0"/>
              </a:defRPr>
            </a:lvl8pPr>
            <a:lvl9pPr marL="3886200" indent="-228600" eaLnBrk="0" fontAlgn="base" hangingPunct="0">
              <a:spcBef>
                <a:spcPct val="0"/>
              </a:spcBef>
              <a:spcAft>
                <a:spcPct val="0"/>
              </a:spcAft>
              <a:defRPr>
                <a:solidFill>
                  <a:schemeClr val="tx1"/>
                </a:solidFill>
                <a:latin typeface="Arial" charset="0"/>
                <a:ea typeface="PingFang SC" charset="0"/>
                <a:cs typeface="PingFang SC" charset="0"/>
              </a:defRPr>
            </a:lvl9pPr>
          </a:lstStyle>
          <a:p>
            <a:pPr fontAlgn="base">
              <a:spcBef>
                <a:spcPct val="0"/>
              </a:spcBef>
              <a:spcAft>
                <a:spcPct val="0"/>
              </a:spcAft>
              <a:defRPr/>
            </a:pPr>
            <a:endParaRPr lang="ru-RU" altLang="ru-RU">
              <a:solidFill>
                <a:srgbClr val="000000"/>
              </a:solidFill>
              <a:latin typeface="Calibri" pitchFamily="34" charset="0"/>
            </a:endParaRPr>
          </a:p>
        </p:txBody>
      </p:sp>
      <p:sp>
        <p:nvSpPr>
          <p:cNvPr id="3" name="bk object 17"/>
          <p:cNvSpPr>
            <a:spLocks/>
          </p:cNvSpPr>
          <p:nvPr/>
        </p:nvSpPr>
        <p:spPr bwMode="auto">
          <a:xfrm>
            <a:off x="3179763" y="3394601"/>
            <a:ext cx="512762" cy="448953"/>
          </a:xfrm>
          <a:custGeom>
            <a:avLst/>
            <a:gdLst>
              <a:gd name="T0" fmla="*/ 21982 w 512840"/>
              <a:gd name="T1" fmla="*/ 127522 h 448310"/>
              <a:gd name="T2" fmla="*/ 686 w 512840"/>
              <a:gd name="T3" fmla="*/ 236290 h 448310"/>
              <a:gd name="T4" fmla="*/ 100402 w 512840"/>
              <a:gd name="T5" fmla="*/ 405069 h 448310"/>
              <a:gd name="T6" fmla="*/ 258215 w 512840"/>
              <a:gd name="T7" fmla="*/ 440075 h 448310"/>
              <a:gd name="T8" fmla="*/ 381735 w 512840"/>
              <a:gd name="T9" fmla="*/ 378814 h 448310"/>
              <a:gd name="T10" fmla="*/ 222222 w 512840"/>
              <a:gd name="T11" fmla="*/ 362562 h 448310"/>
              <a:gd name="T12" fmla="*/ 145833 w 512840"/>
              <a:gd name="T13" fmla="*/ 320054 h 448310"/>
              <a:gd name="T14" fmla="*/ 68387 w 512840"/>
              <a:gd name="T15" fmla="*/ 165028 h 448310"/>
              <a:gd name="T16" fmla="*/ 93776 w 512840"/>
              <a:gd name="T17" fmla="*/ 121271 h 448310"/>
              <a:gd name="T18" fmla="*/ 398707 w 512840"/>
              <a:gd name="T19" fmla="*/ 360061 h 448310"/>
              <a:gd name="T20" fmla="*/ 334287 w 512840"/>
              <a:gd name="T21" fmla="*/ 377564 h 448310"/>
              <a:gd name="T22" fmla="*/ 398707 w 512840"/>
              <a:gd name="T23" fmla="*/ 360061 h 448310"/>
              <a:gd name="T24" fmla="*/ 221517 w 512840"/>
              <a:gd name="T25" fmla="*/ 342558 h 448310"/>
              <a:gd name="T26" fmla="*/ 262623 w 512840"/>
              <a:gd name="T27" fmla="*/ 345059 h 448310"/>
              <a:gd name="T28" fmla="*/ 196768 w 512840"/>
              <a:gd name="T29" fmla="*/ 322555 h 448310"/>
              <a:gd name="T30" fmla="*/ 251207 w 512840"/>
              <a:gd name="T31" fmla="*/ 346309 h 448310"/>
              <a:gd name="T32" fmla="*/ 483927 w 512840"/>
              <a:gd name="T33" fmla="*/ 146275 h 448310"/>
              <a:gd name="T34" fmla="*/ 398428 w 512840"/>
              <a:gd name="T35" fmla="*/ 166278 h 448310"/>
              <a:gd name="T36" fmla="*/ 357186 w 512840"/>
              <a:gd name="T37" fmla="*/ 211286 h 448310"/>
              <a:gd name="T38" fmla="*/ 298820 w 512840"/>
              <a:gd name="T39" fmla="*/ 278797 h 448310"/>
              <a:gd name="T40" fmla="*/ 313427 w 512840"/>
              <a:gd name="T41" fmla="*/ 322555 h 448310"/>
              <a:gd name="T42" fmla="*/ 333134 w 512840"/>
              <a:gd name="T43" fmla="*/ 307552 h 448310"/>
              <a:gd name="T44" fmla="*/ 357363 w 512840"/>
              <a:gd name="T45" fmla="*/ 287549 h 448310"/>
              <a:gd name="T46" fmla="*/ 378593 w 512840"/>
              <a:gd name="T47" fmla="*/ 268796 h 448310"/>
              <a:gd name="T48" fmla="*/ 406606 w 512840"/>
              <a:gd name="T49" fmla="*/ 248792 h 448310"/>
              <a:gd name="T50" fmla="*/ 433200 w 512840"/>
              <a:gd name="T51" fmla="*/ 236290 h 448310"/>
              <a:gd name="T52" fmla="*/ 478282 w 512840"/>
              <a:gd name="T53" fmla="*/ 191283 h 448310"/>
              <a:gd name="T54" fmla="*/ 496512 w 512840"/>
              <a:gd name="T55" fmla="*/ 148775 h 448310"/>
              <a:gd name="T56" fmla="*/ 295514 w 512840"/>
              <a:gd name="T57" fmla="*/ 21254 h 448310"/>
              <a:gd name="T58" fmla="*/ 356747 w 512840"/>
              <a:gd name="T59" fmla="*/ 68762 h 448310"/>
              <a:gd name="T60" fmla="*/ 320319 w 512840"/>
              <a:gd name="T61" fmla="*/ 135023 h 448310"/>
              <a:gd name="T62" fmla="*/ 291570 w 512840"/>
              <a:gd name="T63" fmla="*/ 187532 h 448310"/>
              <a:gd name="T64" fmla="*/ 257782 w 512840"/>
              <a:gd name="T65" fmla="*/ 242541 h 448310"/>
              <a:gd name="T66" fmla="*/ 191764 w 512840"/>
              <a:gd name="T67" fmla="*/ 302551 h 448310"/>
              <a:gd name="T68" fmla="*/ 290060 w 512840"/>
              <a:gd name="T69" fmla="*/ 211286 h 448310"/>
              <a:gd name="T70" fmla="*/ 325110 w 512840"/>
              <a:gd name="T71" fmla="*/ 156277 h 448310"/>
              <a:gd name="T72" fmla="*/ 378551 w 512840"/>
              <a:gd name="T73" fmla="*/ 70012 h 448310"/>
              <a:gd name="T74" fmla="*/ 320853 w 512840"/>
              <a:gd name="T75" fmla="*/ 22504 h 448310"/>
              <a:gd name="T76" fmla="*/ 185929 w 512840"/>
              <a:gd name="T77" fmla="*/ 5001 h 448310"/>
              <a:gd name="T78" fmla="*/ 61333 w 512840"/>
              <a:gd name="T79" fmla="*/ 71262 h 448310"/>
              <a:gd name="T80" fmla="*/ 59895 w 512840"/>
              <a:gd name="T81" fmla="*/ 93766 h 448310"/>
              <a:gd name="T82" fmla="*/ 112832 w 512840"/>
              <a:gd name="T83" fmla="*/ 63761 h 448310"/>
              <a:gd name="T84" fmla="*/ 170007 w 512840"/>
              <a:gd name="T85" fmla="*/ 30005 h 448310"/>
              <a:gd name="T86" fmla="*/ 296715 w 512840"/>
              <a:gd name="T87" fmla="*/ 13752 h 448310"/>
              <a:gd name="T88" fmla="*/ 456890 w 512840"/>
              <a:gd name="T89" fmla="*/ 90015 h 448310"/>
              <a:gd name="T90" fmla="*/ 479839 w 512840"/>
              <a:gd name="T91" fmla="*/ 27505 h 448310"/>
              <a:gd name="T92" fmla="*/ 458596 w 512840"/>
              <a:gd name="T93" fmla="*/ 88169 h 448310"/>
              <a:gd name="T94" fmla="*/ 452178 w 512840"/>
              <a:gd name="T95" fmla="*/ 1250 h 448310"/>
              <a:gd name="T96" fmla="*/ 398531 w 512840"/>
              <a:gd name="T97" fmla="*/ 48758 h 448310"/>
              <a:gd name="T98" fmla="*/ 454959 w 512840"/>
              <a:gd name="T99" fmla="*/ 26254 h 448310"/>
              <a:gd name="T100" fmla="*/ 510742 w 512840"/>
              <a:gd name="T101" fmla="*/ 8751 h 448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4" name="bk object 18"/>
          <p:cNvSpPr>
            <a:spLocks/>
          </p:cNvSpPr>
          <p:nvPr/>
        </p:nvSpPr>
        <p:spPr bwMode="auto">
          <a:xfrm>
            <a:off x="3413125" y="3631997"/>
            <a:ext cx="274638" cy="137269"/>
          </a:xfrm>
          <a:custGeom>
            <a:avLst/>
            <a:gdLst>
              <a:gd name="T0" fmla="*/ 7068 w 274366"/>
              <a:gd name="T1" fmla="*/ 112786 h 137306"/>
              <a:gd name="T2" fmla="*/ 1614 w 274366"/>
              <a:gd name="T3" fmla="*/ 113198 h 137306"/>
              <a:gd name="T4" fmla="*/ 1194 w 274366"/>
              <a:gd name="T5" fmla="*/ 113397 h 137306"/>
              <a:gd name="T6" fmla="*/ 0 w 274366"/>
              <a:gd name="T7" fmla="*/ 114021 h 137306"/>
              <a:gd name="T8" fmla="*/ 2097 w 274366"/>
              <a:gd name="T9" fmla="*/ 115594 h 137306"/>
              <a:gd name="T10" fmla="*/ 4754 w 274366"/>
              <a:gd name="T11" fmla="*/ 116143 h 137306"/>
              <a:gd name="T12" fmla="*/ 9334 w 274366"/>
              <a:gd name="T13" fmla="*/ 118092 h 137306"/>
              <a:gd name="T14" fmla="*/ 46677 w 274366"/>
              <a:gd name="T15" fmla="*/ 129245 h 137306"/>
              <a:gd name="T16" fmla="*/ 95795 w 274366"/>
              <a:gd name="T17" fmla="*/ 134937 h 137306"/>
              <a:gd name="T18" fmla="*/ 108421 w 274366"/>
              <a:gd name="T19" fmla="*/ 134626 h 137306"/>
              <a:gd name="T20" fmla="*/ 146945 w 274366"/>
              <a:gd name="T21" fmla="*/ 128723 h 137306"/>
              <a:gd name="T22" fmla="*/ 180146 w 274366"/>
              <a:gd name="T23" fmla="*/ 113746 h 137306"/>
              <a:gd name="T24" fmla="*/ 12725 w 274366"/>
              <a:gd name="T25" fmla="*/ 113746 h 137306"/>
              <a:gd name="T26" fmla="*/ 7068 w 274366"/>
              <a:gd name="T27" fmla="*/ 112786 h 137306"/>
              <a:gd name="T28" fmla="*/ 21891 w 274366"/>
              <a:gd name="T29" fmla="*/ 111887 h 137306"/>
              <a:gd name="T30" fmla="*/ 18179 w 274366"/>
              <a:gd name="T31" fmla="*/ 112574 h 137306"/>
              <a:gd name="T32" fmla="*/ 12725 w 274366"/>
              <a:gd name="T33" fmla="*/ 113746 h 137306"/>
              <a:gd name="T34" fmla="*/ 180146 w 274366"/>
              <a:gd name="T35" fmla="*/ 113746 h 137306"/>
              <a:gd name="T36" fmla="*/ 181070 w 274366"/>
              <a:gd name="T37" fmla="*/ 113198 h 137306"/>
              <a:gd name="T38" fmla="*/ 181703 w 274366"/>
              <a:gd name="T39" fmla="*/ 112710 h 137306"/>
              <a:gd name="T40" fmla="*/ 25729 w 274366"/>
              <a:gd name="T41" fmla="*/ 112710 h 137306"/>
              <a:gd name="T42" fmla="*/ 21891 w 274366"/>
              <a:gd name="T43" fmla="*/ 111887 h 137306"/>
              <a:gd name="T44" fmla="*/ 225639 w 274366"/>
              <a:gd name="T45" fmla="*/ 0 h 137306"/>
              <a:gd name="T46" fmla="*/ 185362 w 274366"/>
              <a:gd name="T47" fmla="*/ 9319 h 137306"/>
              <a:gd name="T48" fmla="*/ 182502 w 274366"/>
              <a:gd name="T49" fmla="*/ 11304 h 137306"/>
              <a:gd name="T50" fmla="*/ 179005 w 274366"/>
              <a:gd name="T51" fmla="*/ 12265 h 137306"/>
              <a:gd name="T52" fmla="*/ 175649 w 274366"/>
              <a:gd name="T53" fmla="*/ 15223 h 137306"/>
              <a:gd name="T54" fmla="*/ 174594 w 274366"/>
              <a:gd name="T55" fmla="*/ 15422 h 137306"/>
              <a:gd name="T56" fmla="*/ 173755 w 274366"/>
              <a:gd name="T57" fmla="*/ 15771 h 137306"/>
              <a:gd name="T58" fmla="*/ 168098 w 274366"/>
              <a:gd name="T59" fmla="*/ 20027 h 137306"/>
              <a:gd name="T60" fmla="*/ 161729 w 274366"/>
              <a:gd name="T61" fmla="*/ 23323 h 137306"/>
              <a:gd name="T62" fmla="*/ 156136 w 274366"/>
              <a:gd name="T63" fmla="*/ 27778 h 137306"/>
              <a:gd name="T64" fmla="*/ 150339 w 274366"/>
              <a:gd name="T65" fmla="*/ 31011 h 137306"/>
              <a:gd name="T66" fmla="*/ 145724 w 274366"/>
              <a:gd name="T67" fmla="*/ 35878 h 137306"/>
              <a:gd name="T68" fmla="*/ 140334 w 274366"/>
              <a:gd name="T69" fmla="*/ 39660 h 137306"/>
              <a:gd name="T70" fmla="*/ 136075 w 274366"/>
              <a:gd name="T71" fmla="*/ 43504 h 137306"/>
              <a:gd name="T72" fmla="*/ 131944 w 274366"/>
              <a:gd name="T73" fmla="*/ 47485 h 137306"/>
              <a:gd name="T74" fmla="*/ 127825 w 274366"/>
              <a:gd name="T75" fmla="*/ 51405 h 137306"/>
              <a:gd name="T76" fmla="*/ 124468 w 274366"/>
              <a:gd name="T77" fmla="*/ 54836 h 137306"/>
              <a:gd name="T78" fmla="*/ 120197 w 274366"/>
              <a:gd name="T79" fmla="*/ 57371 h 137306"/>
              <a:gd name="T80" fmla="*/ 116841 w 274366"/>
              <a:gd name="T81" fmla="*/ 60803 h 137306"/>
              <a:gd name="T82" fmla="*/ 111604 w 274366"/>
              <a:gd name="T83" fmla="*/ 65819 h 137306"/>
              <a:gd name="T84" fmla="*/ 105591 w 274366"/>
              <a:gd name="T85" fmla="*/ 69863 h 137306"/>
              <a:gd name="T86" fmla="*/ 100200 w 274366"/>
              <a:gd name="T87" fmla="*/ 74681 h 137306"/>
              <a:gd name="T88" fmla="*/ 96844 w 274366"/>
              <a:gd name="T89" fmla="*/ 77352 h 137306"/>
              <a:gd name="T90" fmla="*/ 93768 w 274366"/>
              <a:gd name="T91" fmla="*/ 80310 h 137306"/>
              <a:gd name="T92" fmla="*/ 88143 w 274366"/>
              <a:gd name="T93" fmla="*/ 84196 h 137306"/>
              <a:gd name="T94" fmla="*/ 53627 w 274366"/>
              <a:gd name="T95" fmla="*/ 103958 h 137306"/>
              <a:gd name="T96" fmla="*/ 29302 w 274366"/>
              <a:gd name="T97" fmla="*/ 111413 h 137306"/>
              <a:gd name="T98" fmla="*/ 25729 w 274366"/>
              <a:gd name="T99" fmla="*/ 112710 h 137306"/>
              <a:gd name="T100" fmla="*/ 181703 w 274366"/>
              <a:gd name="T101" fmla="*/ 112710 h 137306"/>
              <a:gd name="T102" fmla="*/ 191888 w 274366"/>
              <a:gd name="T103" fmla="*/ 104873 h 137306"/>
              <a:gd name="T104" fmla="*/ 227717 w 274366"/>
              <a:gd name="T105" fmla="*/ 72155 h 137306"/>
              <a:gd name="T106" fmla="*/ 256201 w 274366"/>
              <a:gd name="T107" fmla="*/ 44223 h 137306"/>
              <a:gd name="T108" fmla="*/ 274638 w 274366"/>
              <a:gd name="T109" fmla="*/ 11544 h 137306"/>
              <a:gd name="T110" fmla="*/ 262816 w 274366"/>
              <a:gd name="T111" fmla="*/ 6997 h 137306"/>
              <a:gd name="T112" fmla="*/ 250647 w 274366"/>
              <a:gd name="T113" fmla="*/ 3443 h 137306"/>
              <a:gd name="T114" fmla="*/ 238224 w 274366"/>
              <a:gd name="T115" fmla="*/ 1052 h 137306"/>
              <a:gd name="T116" fmla="*/ 225639 w 274366"/>
              <a:gd name="T117" fmla="*/ 0 h 1373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5" name="bk object 19"/>
          <p:cNvSpPr>
            <a:spLocks/>
          </p:cNvSpPr>
          <p:nvPr/>
        </p:nvSpPr>
        <p:spPr bwMode="auto">
          <a:xfrm>
            <a:off x="6246813" y="3397830"/>
            <a:ext cx="169862" cy="355286"/>
          </a:xfrm>
          <a:custGeom>
            <a:avLst/>
            <a:gdLst>
              <a:gd name="T0" fmla="*/ 77328 w 169765"/>
              <a:gd name="T1" fmla="*/ 0 h 354495"/>
              <a:gd name="T2" fmla="*/ 61012 w 169765"/>
              <a:gd name="T3" fmla="*/ 0 h 354495"/>
              <a:gd name="T4" fmla="*/ 49145 w 169765"/>
              <a:gd name="T5" fmla="*/ 22081 h 354495"/>
              <a:gd name="T6" fmla="*/ 29825 w 169765"/>
              <a:gd name="T7" fmla="*/ 63836 h 354495"/>
              <a:gd name="T8" fmla="*/ 15871 w 169765"/>
              <a:gd name="T9" fmla="*/ 102442 h 354495"/>
              <a:gd name="T10" fmla="*/ 3645 w 169765"/>
              <a:gd name="T11" fmla="*/ 154609 h 354495"/>
              <a:gd name="T12" fmla="*/ 0 w 169765"/>
              <a:gd name="T13" fmla="*/ 200113 h 354495"/>
              <a:gd name="T14" fmla="*/ 329 w 169765"/>
              <a:gd name="T15" fmla="*/ 213844 h 354495"/>
              <a:gd name="T16" fmla="*/ 7299 w 169765"/>
              <a:gd name="T17" fmla="*/ 261833 h 354495"/>
              <a:gd name="T18" fmla="*/ 19586 w 169765"/>
              <a:gd name="T19" fmla="*/ 299176 h 354495"/>
              <a:gd name="T20" fmla="*/ 42981 w 169765"/>
              <a:gd name="T21" fmla="*/ 349250 h 354495"/>
              <a:gd name="T22" fmla="*/ 169862 w 169765"/>
              <a:gd name="T23" fmla="*/ 349250 h 354495"/>
              <a:gd name="T24" fmla="*/ 77328 w 169765"/>
              <a:gd name="T25" fmla="*/ 0 h 3544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6" name="bk object 20"/>
          <p:cNvSpPr>
            <a:spLocks/>
          </p:cNvSpPr>
          <p:nvPr/>
        </p:nvSpPr>
        <p:spPr bwMode="auto">
          <a:xfrm>
            <a:off x="5884864" y="3612617"/>
            <a:ext cx="344487" cy="140499"/>
          </a:xfrm>
          <a:custGeom>
            <a:avLst/>
            <a:gdLst>
              <a:gd name="T0" fmla="*/ 203236 w 343877"/>
              <a:gd name="T1" fmla="*/ 0 h 140088"/>
              <a:gd name="T2" fmla="*/ 161403 w 343877"/>
              <a:gd name="T3" fmla="*/ 4025 h 140088"/>
              <a:gd name="T4" fmla="*/ 118543 w 343877"/>
              <a:gd name="T5" fmla="*/ 14669 h 140088"/>
              <a:gd name="T6" fmla="*/ 0 w 343877"/>
              <a:gd name="T7" fmla="*/ 138112 h 140088"/>
              <a:gd name="T8" fmla="*/ 147390 w 343877"/>
              <a:gd name="T9" fmla="*/ 138112 h 140088"/>
              <a:gd name="T10" fmla="*/ 187962 w 343877"/>
              <a:gd name="T11" fmla="*/ 88004 h 140088"/>
              <a:gd name="T12" fmla="*/ 344487 w 343877"/>
              <a:gd name="T13" fmla="*/ 88004 h 140088"/>
              <a:gd name="T14" fmla="*/ 326706 w 343877"/>
              <a:gd name="T15" fmla="*/ 54244 h 140088"/>
              <a:gd name="T16" fmla="*/ 290749 w 343877"/>
              <a:gd name="T17" fmla="*/ 20797 h 140088"/>
              <a:gd name="T18" fmla="*/ 247971 w 343877"/>
              <a:gd name="T19" fmla="*/ 4154 h 140088"/>
              <a:gd name="T20" fmla="*/ 218065 w 343877"/>
              <a:gd name="T21" fmla="*/ 262 h 140088"/>
              <a:gd name="T22" fmla="*/ 203236 w 343877"/>
              <a:gd name="T23" fmla="*/ 0 h 1400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7" name="bk object 21"/>
          <p:cNvSpPr>
            <a:spLocks/>
          </p:cNvSpPr>
          <p:nvPr/>
        </p:nvSpPr>
        <p:spPr bwMode="auto">
          <a:xfrm>
            <a:off x="6246813" y="3397830"/>
            <a:ext cx="169862" cy="355286"/>
          </a:xfrm>
          <a:custGeom>
            <a:avLst/>
            <a:gdLst>
              <a:gd name="T0" fmla="*/ 77328 w 169765"/>
              <a:gd name="T1" fmla="*/ 0 h 354495"/>
              <a:gd name="T2" fmla="*/ 61012 w 169765"/>
              <a:gd name="T3" fmla="*/ 0 h 354495"/>
              <a:gd name="T4" fmla="*/ 49145 w 169765"/>
              <a:gd name="T5" fmla="*/ 22081 h 354495"/>
              <a:gd name="T6" fmla="*/ 29825 w 169765"/>
              <a:gd name="T7" fmla="*/ 63836 h 354495"/>
              <a:gd name="T8" fmla="*/ 15871 w 169765"/>
              <a:gd name="T9" fmla="*/ 102442 h 354495"/>
              <a:gd name="T10" fmla="*/ 3645 w 169765"/>
              <a:gd name="T11" fmla="*/ 154609 h 354495"/>
              <a:gd name="T12" fmla="*/ 0 w 169765"/>
              <a:gd name="T13" fmla="*/ 200113 h 354495"/>
              <a:gd name="T14" fmla="*/ 329 w 169765"/>
              <a:gd name="T15" fmla="*/ 213844 h 354495"/>
              <a:gd name="T16" fmla="*/ 7299 w 169765"/>
              <a:gd name="T17" fmla="*/ 261833 h 354495"/>
              <a:gd name="T18" fmla="*/ 19586 w 169765"/>
              <a:gd name="T19" fmla="*/ 299176 h 354495"/>
              <a:gd name="T20" fmla="*/ 42981 w 169765"/>
              <a:gd name="T21" fmla="*/ 349250 h 354495"/>
              <a:gd name="T22" fmla="*/ 169862 w 169765"/>
              <a:gd name="T23" fmla="*/ 349250 h 354495"/>
              <a:gd name="T24" fmla="*/ 77328 w 169765"/>
              <a:gd name="T25" fmla="*/ 0 h 3544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8" name="bk object 22"/>
          <p:cNvSpPr>
            <a:spLocks/>
          </p:cNvSpPr>
          <p:nvPr/>
        </p:nvSpPr>
        <p:spPr bwMode="auto">
          <a:xfrm>
            <a:off x="6029326" y="3399446"/>
            <a:ext cx="250825" cy="192177"/>
          </a:xfrm>
          <a:custGeom>
            <a:avLst/>
            <a:gdLst>
              <a:gd name="T0" fmla="*/ 250825 w 251206"/>
              <a:gd name="T1" fmla="*/ 0 h 192786"/>
              <a:gd name="T2" fmla="*/ 175564 w 251206"/>
              <a:gd name="T3" fmla="*/ 0 h 192786"/>
              <a:gd name="T4" fmla="*/ 0 w 251206"/>
              <a:gd name="T5" fmla="*/ 188912 h 192786"/>
              <a:gd name="T6" fmla="*/ 51072 w 251206"/>
              <a:gd name="T7" fmla="*/ 173018 h 192786"/>
              <a:gd name="T8" fmla="*/ 97198 w 251206"/>
              <a:gd name="T9" fmla="*/ 150554 h 192786"/>
              <a:gd name="T10" fmla="*/ 138508 w 251206"/>
              <a:gd name="T11" fmla="*/ 122919 h 192786"/>
              <a:gd name="T12" fmla="*/ 175126 w 251206"/>
              <a:gd name="T13" fmla="*/ 91515 h 192786"/>
              <a:gd name="T14" fmla="*/ 207184 w 251206"/>
              <a:gd name="T15" fmla="*/ 57744 h 192786"/>
              <a:gd name="T16" fmla="*/ 234808 w 251206"/>
              <a:gd name="T17" fmla="*/ 23004 h 192786"/>
              <a:gd name="T18" fmla="*/ 250825 w 251206"/>
              <a:gd name="T19" fmla="*/ 0 h 1927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9" name="bk object 23"/>
          <p:cNvSpPr>
            <a:spLocks/>
          </p:cNvSpPr>
          <p:nvPr/>
        </p:nvSpPr>
        <p:spPr bwMode="auto">
          <a:xfrm>
            <a:off x="5537200" y="3394600"/>
            <a:ext cx="450850" cy="361746"/>
          </a:xfrm>
          <a:custGeom>
            <a:avLst/>
            <a:gdLst>
              <a:gd name="T0" fmla="*/ 281993 w 450466"/>
              <a:gd name="T1" fmla="*/ 0 h 361086"/>
              <a:gd name="T2" fmla="*/ 230342 w 450466"/>
              <a:gd name="T3" fmla="*/ 4595 h 361086"/>
              <a:gd name="T4" fmla="*/ 179135 w 450466"/>
              <a:gd name="T5" fmla="*/ 18022 h 361086"/>
              <a:gd name="T6" fmla="*/ 130440 w 450466"/>
              <a:gd name="T7" fmla="*/ 39736 h 361086"/>
              <a:gd name="T8" fmla="*/ 86331 w 450466"/>
              <a:gd name="T9" fmla="*/ 69196 h 361086"/>
              <a:gd name="T10" fmla="*/ 48877 w 450466"/>
              <a:gd name="T11" fmla="*/ 105860 h 361086"/>
              <a:gd name="T12" fmla="*/ 20148 w 450466"/>
              <a:gd name="T13" fmla="*/ 149185 h 361086"/>
              <a:gd name="T14" fmla="*/ 3186 w 450466"/>
              <a:gd name="T15" fmla="*/ 195142 h 361086"/>
              <a:gd name="T16" fmla="*/ 0 w 450466"/>
              <a:gd name="T17" fmla="*/ 221120 h 361086"/>
              <a:gd name="T18" fmla="*/ 329 w 450466"/>
              <a:gd name="T19" fmla="*/ 233807 h 361086"/>
              <a:gd name="T20" fmla="*/ 14154 w 450466"/>
              <a:gd name="T21" fmla="*/ 281087 h 361086"/>
              <a:gd name="T22" fmla="*/ 37284 w 450466"/>
              <a:gd name="T23" fmla="*/ 311153 h 361086"/>
              <a:gd name="T24" fmla="*/ 70952 w 450466"/>
              <a:gd name="T25" fmla="*/ 334720 h 361086"/>
              <a:gd name="T26" fmla="*/ 114802 w 450466"/>
              <a:gd name="T27" fmla="*/ 350099 h 361086"/>
              <a:gd name="T28" fmla="*/ 168472 w 450466"/>
              <a:gd name="T29" fmla="*/ 355600 h 361086"/>
              <a:gd name="T30" fmla="*/ 187613 w 450466"/>
              <a:gd name="T31" fmla="*/ 354990 h 361086"/>
              <a:gd name="T32" fmla="*/ 243420 w 450466"/>
              <a:gd name="T33" fmla="*/ 346266 h 361086"/>
              <a:gd name="T34" fmla="*/ 295634 w 450466"/>
              <a:gd name="T35" fmla="*/ 328290 h 361086"/>
              <a:gd name="T36" fmla="*/ 342745 w 450466"/>
              <a:gd name="T37" fmla="*/ 302470 h 361086"/>
              <a:gd name="T38" fmla="*/ 383245 w 450466"/>
              <a:gd name="T39" fmla="*/ 270209 h 361086"/>
              <a:gd name="T40" fmla="*/ 385221 w 450466"/>
              <a:gd name="T41" fmla="*/ 268205 h 361086"/>
              <a:gd name="T42" fmla="*/ 204671 w 450466"/>
              <a:gd name="T43" fmla="*/ 268205 h 361086"/>
              <a:gd name="T44" fmla="*/ 189583 w 450466"/>
              <a:gd name="T45" fmla="*/ 268135 h 361086"/>
              <a:gd name="T46" fmla="*/ 148368 w 450466"/>
              <a:gd name="T47" fmla="*/ 256333 h 361086"/>
              <a:gd name="T48" fmla="*/ 120745 w 450466"/>
              <a:gd name="T49" fmla="*/ 221087 h 361086"/>
              <a:gd name="T50" fmla="*/ 118234 w 450466"/>
              <a:gd name="T51" fmla="*/ 198624 h 361086"/>
              <a:gd name="T52" fmla="*/ 119713 w 450466"/>
              <a:gd name="T53" fmla="*/ 186756 h 361086"/>
              <a:gd name="T54" fmla="*/ 139572 w 450466"/>
              <a:gd name="T55" fmla="*/ 143775 h 361086"/>
              <a:gd name="T56" fmla="*/ 173812 w 450466"/>
              <a:gd name="T57" fmla="*/ 111537 h 361086"/>
              <a:gd name="T58" fmla="*/ 208157 w 450466"/>
              <a:gd name="T59" fmla="*/ 94481 h 361086"/>
              <a:gd name="T60" fmla="*/ 248403 w 450466"/>
              <a:gd name="T61" fmla="*/ 86811 h 361086"/>
              <a:gd name="T62" fmla="*/ 442352 w 450466"/>
              <a:gd name="T63" fmla="*/ 86811 h 361086"/>
              <a:gd name="T64" fmla="*/ 441849 w 450466"/>
              <a:gd name="T65" fmla="*/ 85383 h 361086"/>
              <a:gd name="T66" fmla="*/ 421817 w 450466"/>
              <a:gd name="T67" fmla="*/ 53126 h 361086"/>
              <a:gd name="T68" fmla="*/ 391159 w 450466"/>
              <a:gd name="T69" fmla="*/ 27308 h 361086"/>
              <a:gd name="T70" fmla="*/ 350532 w 450466"/>
              <a:gd name="T71" fmla="*/ 9333 h 361086"/>
              <a:gd name="T72" fmla="*/ 300594 w 450466"/>
              <a:gd name="T73" fmla="*/ 609 h 361086"/>
              <a:gd name="T74" fmla="*/ 281993 w 450466"/>
              <a:gd name="T75" fmla="*/ 0 h 361086"/>
              <a:gd name="T76" fmla="*/ 442352 w 450466"/>
              <a:gd name="T77" fmla="*/ 86811 h 361086"/>
              <a:gd name="T78" fmla="*/ 248403 w 450466"/>
              <a:gd name="T79" fmla="*/ 86811 h 361086"/>
              <a:gd name="T80" fmla="*/ 262890 w 450466"/>
              <a:gd name="T81" fmla="*/ 86850 h 361086"/>
              <a:gd name="T82" fmla="*/ 277830 w 450466"/>
              <a:gd name="T83" fmla="*/ 88369 h 361086"/>
              <a:gd name="T84" fmla="*/ 315989 w 450466"/>
              <a:gd name="T85" fmla="*/ 106632 h 361086"/>
              <a:gd name="T86" fmla="*/ 334818 w 450466"/>
              <a:gd name="T87" fmla="*/ 148147 h 361086"/>
              <a:gd name="T88" fmla="*/ 334682 w 450466"/>
              <a:gd name="T89" fmla="*/ 159965 h 361086"/>
              <a:gd name="T90" fmla="*/ 319892 w 450466"/>
              <a:gd name="T91" fmla="*/ 203373 h 361086"/>
              <a:gd name="T92" fmla="*/ 290173 w 450466"/>
              <a:gd name="T93" fmla="*/ 235902 h 361086"/>
              <a:gd name="T94" fmla="*/ 245927 w 450466"/>
              <a:gd name="T95" fmla="*/ 260323 h 361086"/>
              <a:gd name="T96" fmla="*/ 204671 w 450466"/>
              <a:gd name="T97" fmla="*/ 268205 h 361086"/>
              <a:gd name="T98" fmla="*/ 385221 w 450466"/>
              <a:gd name="T99" fmla="*/ 268205 h 361086"/>
              <a:gd name="T100" fmla="*/ 415629 w 450466"/>
              <a:gd name="T101" fmla="*/ 232915 h 361086"/>
              <a:gd name="T102" fmla="*/ 438386 w 450466"/>
              <a:gd name="T103" fmla="*/ 191992 h 361086"/>
              <a:gd name="T104" fmla="*/ 449836 w 450466"/>
              <a:gd name="T105" fmla="*/ 149633 h 361086"/>
              <a:gd name="T106" fmla="*/ 450850 w 450466"/>
              <a:gd name="T107" fmla="*/ 134037 h 361086"/>
              <a:gd name="T108" fmla="*/ 450598 w 450466"/>
              <a:gd name="T109" fmla="*/ 122671 h 361086"/>
              <a:gd name="T110" fmla="*/ 448975 w 450466"/>
              <a:gd name="T111" fmla="*/ 109770 h 361086"/>
              <a:gd name="T112" fmla="*/ 446052 w 450466"/>
              <a:gd name="T113" fmla="*/ 97323 h 361086"/>
              <a:gd name="T114" fmla="*/ 442352 w 450466"/>
              <a:gd name="T115" fmla="*/ 86811 h 3610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0" name="bk object 24"/>
          <p:cNvSpPr>
            <a:spLocks/>
          </p:cNvSpPr>
          <p:nvPr/>
        </p:nvSpPr>
        <p:spPr bwMode="auto">
          <a:xfrm>
            <a:off x="6430963" y="3397830"/>
            <a:ext cx="546100" cy="355286"/>
          </a:xfrm>
          <a:custGeom>
            <a:avLst/>
            <a:gdLst>
              <a:gd name="T0" fmla="*/ 253352 w 545553"/>
              <a:gd name="T1" fmla="*/ 0 h 354698"/>
              <a:gd name="T2" fmla="*/ 108210 w 545553"/>
              <a:gd name="T3" fmla="*/ 0 h 354698"/>
              <a:gd name="T4" fmla="*/ 0 w 545553"/>
              <a:gd name="T5" fmla="*/ 349250 h 354698"/>
              <a:gd name="T6" fmla="*/ 145090 w 545553"/>
              <a:gd name="T7" fmla="*/ 349250 h 354698"/>
              <a:gd name="T8" fmla="*/ 191860 w 545553"/>
              <a:gd name="T9" fmla="*/ 201041 h 354698"/>
              <a:gd name="T10" fmla="*/ 333489 w 545553"/>
              <a:gd name="T11" fmla="*/ 201041 h 354698"/>
              <a:gd name="T12" fmla="*/ 313534 w 545553"/>
              <a:gd name="T13" fmla="*/ 176932 h 354698"/>
              <a:gd name="T14" fmla="*/ 334803 w 545553"/>
              <a:gd name="T15" fmla="*/ 160750 h 354698"/>
              <a:gd name="T16" fmla="*/ 204548 w 545553"/>
              <a:gd name="T17" fmla="*/ 160750 h 354698"/>
              <a:gd name="T18" fmla="*/ 253352 w 545553"/>
              <a:gd name="T19" fmla="*/ 0 h 354698"/>
              <a:gd name="T20" fmla="*/ 333489 w 545553"/>
              <a:gd name="T21" fmla="*/ 201041 h 354698"/>
              <a:gd name="T22" fmla="*/ 191860 w 545553"/>
              <a:gd name="T23" fmla="*/ 201041 h 354698"/>
              <a:gd name="T24" fmla="*/ 287790 w 545553"/>
              <a:gd name="T25" fmla="*/ 349250 h 354698"/>
              <a:gd name="T26" fmla="*/ 456158 w 545553"/>
              <a:gd name="T27" fmla="*/ 349250 h 354698"/>
              <a:gd name="T28" fmla="*/ 333489 w 545553"/>
              <a:gd name="T29" fmla="*/ 201041 h 354698"/>
              <a:gd name="T30" fmla="*/ 546100 w 545553"/>
              <a:gd name="T31" fmla="*/ 0 h 354698"/>
              <a:gd name="T32" fmla="*/ 401112 w 545553"/>
              <a:gd name="T33" fmla="*/ 0 h 354698"/>
              <a:gd name="T34" fmla="*/ 204548 w 545553"/>
              <a:gd name="T35" fmla="*/ 160750 h 354698"/>
              <a:gd name="T36" fmla="*/ 334803 w 545553"/>
              <a:gd name="T37" fmla="*/ 160750 h 354698"/>
              <a:gd name="T38" fmla="*/ 546100 w 545553"/>
              <a:gd name="T39" fmla="*/ 0 h 3546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1" name="bk object 25"/>
          <p:cNvSpPr>
            <a:spLocks noChangeArrowheads="1"/>
          </p:cNvSpPr>
          <p:nvPr/>
        </p:nvSpPr>
        <p:spPr bwMode="auto">
          <a:xfrm>
            <a:off x="7080250" y="3507647"/>
            <a:ext cx="871538" cy="26323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PingFang SC" charset="0"/>
                <a:cs typeface="PingFang SC" charset="0"/>
              </a:defRPr>
            </a:lvl1pPr>
            <a:lvl2pPr>
              <a:defRPr>
                <a:solidFill>
                  <a:schemeClr val="tx1"/>
                </a:solidFill>
                <a:latin typeface="Arial" charset="0"/>
                <a:ea typeface="PingFang SC" charset="0"/>
                <a:cs typeface="PingFang SC" charset="0"/>
              </a:defRPr>
            </a:lvl2pPr>
            <a:lvl3pPr>
              <a:defRPr>
                <a:solidFill>
                  <a:schemeClr val="tx1"/>
                </a:solidFill>
                <a:latin typeface="Arial" charset="0"/>
                <a:ea typeface="PingFang SC" charset="0"/>
                <a:cs typeface="PingFang SC" charset="0"/>
              </a:defRPr>
            </a:lvl3pPr>
            <a:lvl4pPr>
              <a:defRPr>
                <a:solidFill>
                  <a:schemeClr val="tx1"/>
                </a:solidFill>
                <a:latin typeface="Arial" charset="0"/>
                <a:ea typeface="PingFang SC" charset="0"/>
                <a:cs typeface="PingFang SC" charset="0"/>
              </a:defRPr>
            </a:lvl4pPr>
            <a:lvl5pPr>
              <a:defRPr>
                <a:solidFill>
                  <a:schemeClr val="tx1"/>
                </a:solidFill>
                <a:latin typeface="Arial" charset="0"/>
                <a:ea typeface="PingFang SC" charset="0"/>
                <a:cs typeface="PingFang SC" charset="0"/>
              </a:defRPr>
            </a:lvl5pPr>
            <a:lvl6pPr marL="2514600" indent="-228600" eaLnBrk="0" fontAlgn="base" hangingPunct="0">
              <a:spcBef>
                <a:spcPct val="0"/>
              </a:spcBef>
              <a:spcAft>
                <a:spcPct val="0"/>
              </a:spcAft>
              <a:defRPr>
                <a:solidFill>
                  <a:schemeClr val="tx1"/>
                </a:solidFill>
                <a:latin typeface="Arial" charset="0"/>
                <a:ea typeface="PingFang SC" charset="0"/>
                <a:cs typeface="PingFang SC" charset="0"/>
              </a:defRPr>
            </a:lvl6pPr>
            <a:lvl7pPr marL="2971800" indent="-228600" eaLnBrk="0" fontAlgn="base" hangingPunct="0">
              <a:spcBef>
                <a:spcPct val="0"/>
              </a:spcBef>
              <a:spcAft>
                <a:spcPct val="0"/>
              </a:spcAft>
              <a:defRPr>
                <a:solidFill>
                  <a:schemeClr val="tx1"/>
                </a:solidFill>
                <a:latin typeface="Arial" charset="0"/>
                <a:ea typeface="PingFang SC" charset="0"/>
                <a:cs typeface="PingFang SC" charset="0"/>
              </a:defRPr>
            </a:lvl7pPr>
            <a:lvl8pPr marL="3429000" indent="-228600" eaLnBrk="0" fontAlgn="base" hangingPunct="0">
              <a:spcBef>
                <a:spcPct val="0"/>
              </a:spcBef>
              <a:spcAft>
                <a:spcPct val="0"/>
              </a:spcAft>
              <a:defRPr>
                <a:solidFill>
                  <a:schemeClr val="tx1"/>
                </a:solidFill>
                <a:latin typeface="Arial" charset="0"/>
                <a:ea typeface="PingFang SC" charset="0"/>
                <a:cs typeface="PingFang SC" charset="0"/>
              </a:defRPr>
            </a:lvl8pPr>
            <a:lvl9pPr marL="3886200" indent="-228600" eaLnBrk="0" fontAlgn="base" hangingPunct="0">
              <a:spcBef>
                <a:spcPct val="0"/>
              </a:spcBef>
              <a:spcAft>
                <a:spcPct val="0"/>
              </a:spcAft>
              <a:defRPr>
                <a:solidFill>
                  <a:schemeClr val="tx1"/>
                </a:solidFill>
                <a:latin typeface="Arial" charset="0"/>
                <a:ea typeface="PingFang SC" charset="0"/>
                <a:cs typeface="PingFang SC" charset="0"/>
              </a:defRPr>
            </a:lvl9pPr>
          </a:lstStyle>
          <a:p>
            <a:pPr fontAlgn="base">
              <a:spcBef>
                <a:spcPct val="0"/>
              </a:spcBef>
              <a:spcAft>
                <a:spcPct val="0"/>
              </a:spcAft>
              <a:defRPr/>
            </a:pPr>
            <a:endParaRPr lang="ru-RU" altLang="ru-RU">
              <a:solidFill>
                <a:srgbClr val="000000"/>
              </a:solidFill>
              <a:latin typeface="Calibri" pitchFamily="34" charset="0"/>
            </a:endParaRPr>
          </a:p>
        </p:txBody>
      </p:sp>
      <p:sp>
        <p:nvSpPr>
          <p:cNvPr id="12" name="bk object 26"/>
          <p:cNvSpPr>
            <a:spLocks/>
          </p:cNvSpPr>
          <p:nvPr/>
        </p:nvSpPr>
        <p:spPr bwMode="auto">
          <a:xfrm>
            <a:off x="7038975" y="3507646"/>
            <a:ext cx="0" cy="251930"/>
          </a:xfrm>
          <a:custGeom>
            <a:avLst/>
            <a:gdLst>
              <a:gd name="T0" fmla="*/ 1 w 12"/>
              <a:gd name="T1" fmla="*/ 0 h 252120"/>
              <a:gd name="T2" fmla="*/ 0 w 12"/>
              <a:gd name="T3" fmla="*/ 247650 h 252120"/>
              <a:gd name="T4" fmla="*/ 0 60000 65536"/>
              <a:gd name="T5" fmla="*/ 0 60000 65536"/>
            </a:gdLst>
            <a:ahLst/>
            <a:cxnLst>
              <a:cxn ang="T4">
                <a:pos x="T0" y="T1"/>
              </a:cxn>
              <a:cxn ang="T5">
                <a:pos x="T2" y="T3"/>
              </a:cxn>
            </a:cxnLst>
            <a:rect l="0" t="0" r="r" b="b"/>
            <a:pathLst>
              <a:path w="12" h="252120">
                <a:moveTo>
                  <a:pt x="12" y="0"/>
                </a:moveTo>
                <a:lnTo>
                  <a:pt x="0" y="252120"/>
                </a:lnTo>
              </a:path>
            </a:pathLst>
          </a:custGeom>
          <a:noFill/>
          <a:ln w="7200">
            <a:solidFill>
              <a:srgbClr val="6A737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3" name="bk object 27"/>
          <p:cNvSpPr>
            <a:spLocks/>
          </p:cNvSpPr>
          <p:nvPr/>
        </p:nvSpPr>
        <p:spPr bwMode="auto">
          <a:xfrm>
            <a:off x="5726113" y="4163311"/>
            <a:ext cx="63500" cy="88822"/>
          </a:xfrm>
          <a:custGeom>
            <a:avLst/>
            <a:gdLst>
              <a:gd name="T0" fmla="*/ 56495 w 63936"/>
              <a:gd name="T1" fmla="*/ 0 h 88912"/>
              <a:gd name="T2" fmla="*/ 0 w 63936"/>
              <a:gd name="T3" fmla="*/ 0 h 88912"/>
              <a:gd name="T4" fmla="*/ 0 w 63936"/>
              <a:gd name="T5" fmla="*/ 87313 h 88912"/>
              <a:gd name="T6" fmla="*/ 40982 w 63936"/>
              <a:gd name="T7" fmla="*/ 86573 h 88912"/>
              <a:gd name="T8" fmla="*/ 54860 w 63936"/>
              <a:gd name="T9" fmla="*/ 80234 h 88912"/>
              <a:gd name="T10" fmla="*/ 59225 w 63936"/>
              <a:gd name="T11" fmla="*/ 73594 h 88912"/>
              <a:gd name="T12" fmla="*/ 17898 w 63936"/>
              <a:gd name="T13" fmla="*/ 73594 h 88912"/>
              <a:gd name="T14" fmla="*/ 17898 w 63936"/>
              <a:gd name="T15" fmla="*/ 47404 h 88912"/>
              <a:gd name="T16" fmla="*/ 60188 w 63936"/>
              <a:gd name="T17" fmla="*/ 47404 h 88912"/>
              <a:gd name="T18" fmla="*/ 60025 w 63936"/>
              <a:gd name="T19" fmla="*/ 46878 h 88912"/>
              <a:gd name="T20" fmla="*/ 50417 w 63936"/>
              <a:gd name="T21" fmla="*/ 37561 h 88912"/>
              <a:gd name="T22" fmla="*/ 32289 w 63936"/>
              <a:gd name="T23" fmla="*/ 33661 h 88912"/>
              <a:gd name="T24" fmla="*/ 17898 w 63936"/>
              <a:gd name="T25" fmla="*/ 33661 h 88912"/>
              <a:gd name="T26" fmla="*/ 17898 w 63936"/>
              <a:gd name="T27" fmla="*/ 15477 h 88912"/>
              <a:gd name="T28" fmla="*/ 56495 w 63936"/>
              <a:gd name="T29" fmla="*/ 15477 h 88912"/>
              <a:gd name="T30" fmla="*/ 56495 w 63936"/>
              <a:gd name="T31" fmla="*/ 0 h 88912"/>
              <a:gd name="T32" fmla="*/ 60188 w 63936"/>
              <a:gd name="T33" fmla="*/ 47404 h 88912"/>
              <a:gd name="T34" fmla="*/ 38974 w 63936"/>
              <a:gd name="T35" fmla="*/ 47404 h 88912"/>
              <a:gd name="T36" fmla="*/ 44777 w 63936"/>
              <a:gd name="T37" fmla="*/ 51620 h 88912"/>
              <a:gd name="T38" fmla="*/ 44777 w 63936"/>
              <a:gd name="T39" fmla="*/ 69341 h 88912"/>
              <a:gd name="T40" fmla="*/ 38974 w 63936"/>
              <a:gd name="T41" fmla="*/ 73594 h 88912"/>
              <a:gd name="T42" fmla="*/ 59225 w 63936"/>
              <a:gd name="T43" fmla="*/ 73594 h 88912"/>
              <a:gd name="T44" fmla="*/ 61743 w 63936"/>
              <a:gd name="T45" fmla="*/ 69764 h 88912"/>
              <a:gd name="T46" fmla="*/ 63500 w 63936"/>
              <a:gd name="T47" fmla="*/ 58038 h 88912"/>
              <a:gd name="T48" fmla="*/ 60188 w 63936"/>
              <a:gd name="T49" fmla="*/ 47404 h 889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4" name="bk object 28"/>
          <p:cNvSpPr>
            <a:spLocks/>
          </p:cNvSpPr>
          <p:nvPr/>
        </p:nvSpPr>
        <p:spPr bwMode="auto">
          <a:xfrm>
            <a:off x="5795963" y="4163311"/>
            <a:ext cx="90487" cy="88822"/>
          </a:xfrm>
          <a:custGeom>
            <a:avLst/>
            <a:gdLst>
              <a:gd name="T0" fmla="*/ 55483 w 91300"/>
              <a:gd name="T1" fmla="*/ 0 h 88912"/>
              <a:gd name="T2" fmla="*/ 35105 w 91300"/>
              <a:gd name="T3" fmla="*/ 0 h 88912"/>
              <a:gd name="T4" fmla="*/ 0 w 91300"/>
              <a:gd name="T5" fmla="*/ 87313 h 88912"/>
              <a:gd name="T6" fmla="*/ 19119 w 91300"/>
              <a:gd name="T7" fmla="*/ 87313 h 88912"/>
              <a:gd name="T8" fmla="*/ 26533 w 91300"/>
              <a:gd name="T9" fmla="*/ 67595 h 88912"/>
              <a:gd name="T10" fmla="*/ 82582 w 91300"/>
              <a:gd name="T11" fmla="*/ 67595 h 88912"/>
              <a:gd name="T12" fmla="*/ 76837 w 91300"/>
              <a:gd name="T13" fmla="*/ 53266 h 88912"/>
              <a:gd name="T14" fmla="*/ 32222 w 91300"/>
              <a:gd name="T15" fmla="*/ 53266 h 88912"/>
              <a:gd name="T16" fmla="*/ 44419 w 91300"/>
              <a:gd name="T17" fmla="*/ 17584 h 88912"/>
              <a:gd name="T18" fmla="*/ 62532 w 91300"/>
              <a:gd name="T19" fmla="*/ 17584 h 88912"/>
              <a:gd name="T20" fmla="*/ 55483 w 91300"/>
              <a:gd name="T21" fmla="*/ 0 h 88912"/>
              <a:gd name="T22" fmla="*/ 82582 w 91300"/>
              <a:gd name="T23" fmla="*/ 67595 h 88912"/>
              <a:gd name="T24" fmla="*/ 62922 w 91300"/>
              <a:gd name="T25" fmla="*/ 67595 h 88912"/>
              <a:gd name="T26" fmla="*/ 70361 w 91300"/>
              <a:gd name="T27" fmla="*/ 87313 h 88912"/>
              <a:gd name="T28" fmla="*/ 90487 w 91300"/>
              <a:gd name="T29" fmla="*/ 87313 h 88912"/>
              <a:gd name="T30" fmla="*/ 82582 w 91300"/>
              <a:gd name="T31" fmla="*/ 67595 h 88912"/>
              <a:gd name="T32" fmla="*/ 62532 w 91300"/>
              <a:gd name="T33" fmla="*/ 17584 h 88912"/>
              <a:gd name="T34" fmla="*/ 44658 w 91300"/>
              <a:gd name="T35" fmla="*/ 17584 h 88912"/>
              <a:gd name="T36" fmla="*/ 57635 w 91300"/>
              <a:gd name="T37" fmla="*/ 53266 h 88912"/>
              <a:gd name="T38" fmla="*/ 76837 w 91300"/>
              <a:gd name="T39" fmla="*/ 53266 h 88912"/>
              <a:gd name="T40" fmla="*/ 62532 w 91300"/>
              <a:gd name="T41" fmla="*/ 17584 h 889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5" name="bk object 29"/>
          <p:cNvSpPr>
            <a:spLocks/>
          </p:cNvSpPr>
          <p:nvPr/>
        </p:nvSpPr>
        <p:spPr bwMode="auto">
          <a:xfrm>
            <a:off x="5897564" y="4163311"/>
            <a:ext cx="73025" cy="88822"/>
          </a:xfrm>
          <a:custGeom>
            <a:avLst/>
            <a:gdLst>
              <a:gd name="T0" fmla="*/ 18260 w 72123"/>
              <a:gd name="T1" fmla="*/ 0 h 88912"/>
              <a:gd name="T2" fmla="*/ 0 w 72123"/>
              <a:gd name="T3" fmla="*/ 0 h 88912"/>
              <a:gd name="T4" fmla="*/ 0 w 72123"/>
              <a:gd name="T5" fmla="*/ 87313 h 88912"/>
              <a:gd name="T6" fmla="*/ 18260 w 72123"/>
              <a:gd name="T7" fmla="*/ 87313 h 88912"/>
              <a:gd name="T8" fmla="*/ 18260 w 72123"/>
              <a:gd name="T9" fmla="*/ 49499 h 88912"/>
              <a:gd name="T10" fmla="*/ 73025 w 72123"/>
              <a:gd name="T11" fmla="*/ 49499 h 88912"/>
              <a:gd name="T12" fmla="*/ 73025 w 72123"/>
              <a:gd name="T13" fmla="*/ 35157 h 88912"/>
              <a:gd name="T14" fmla="*/ 18260 w 72123"/>
              <a:gd name="T15" fmla="*/ 35157 h 88912"/>
              <a:gd name="T16" fmla="*/ 18260 w 72123"/>
              <a:gd name="T17" fmla="*/ 0 h 88912"/>
              <a:gd name="T18" fmla="*/ 73025 w 72123"/>
              <a:gd name="T19" fmla="*/ 49499 h 88912"/>
              <a:gd name="T20" fmla="*/ 54752 w 72123"/>
              <a:gd name="T21" fmla="*/ 49499 h 88912"/>
              <a:gd name="T22" fmla="*/ 54752 w 72123"/>
              <a:gd name="T23" fmla="*/ 87313 h 88912"/>
              <a:gd name="T24" fmla="*/ 73025 w 72123"/>
              <a:gd name="T25" fmla="*/ 87313 h 88912"/>
              <a:gd name="T26" fmla="*/ 73025 w 72123"/>
              <a:gd name="T27" fmla="*/ 49499 h 88912"/>
              <a:gd name="T28" fmla="*/ 73025 w 72123"/>
              <a:gd name="T29" fmla="*/ 0 h 88912"/>
              <a:gd name="T30" fmla="*/ 54752 w 72123"/>
              <a:gd name="T31" fmla="*/ 0 h 88912"/>
              <a:gd name="T32" fmla="*/ 54752 w 72123"/>
              <a:gd name="T33" fmla="*/ 35157 h 88912"/>
              <a:gd name="T34" fmla="*/ 73025 w 72123"/>
              <a:gd name="T35" fmla="*/ 35157 h 88912"/>
              <a:gd name="T36" fmla="*/ 73025 w 72123"/>
              <a:gd name="T37" fmla="*/ 0 h 889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6" name="bk object 30"/>
          <p:cNvSpPr>
            <a:spLocks/>
          </p:cNvSpPr>
          <p:nvPr/>
        </p:nvSpPr>
        <p:spPr bwMode="auto">
          <a:xfrm>
            <a:off x="5988051" y="4163311"/>
            <a:ext cx="74613" cy="88822"/>
          </a:xfrm>
          <a:custGeom>
            <a:avLst/>
            <a:gdLst>
              <a:gd name="T0" fmla="*/ 18111 w 74295"/>
              <a:gd name="T1" fmla="*/ 0 h 88912"/>
              <a:gd name="T2" fmla="*/ 0 w 74295"/>
              <a:gd name="T3" fmla="*/ 0 h 88912"/>
              <a:gd name="T4" fmla="*/ 0 w 74295"/>
              <a:gd name="T5" fmla="*/ 87313 h 88912"/>
              <a:gd name="T6" fmla="*/ 18111 w 74295"/>
              <a:gd name="T7" fmla="*/ 87313 h 88912"/>
              <a:gd name="T8" fmla="*/ 18111 w 74295"/>
              <a:gd name="T9" fmla="*/ 43887 h 88912"/>
              <a:gd name="T10" fmla="*/ 38665 w 74295"/>
              <a:gd name="T11" fmla="*/ 43887 h 88912"/>
              <a:gd name="T12" fmla="*/ 35061 w 74295"/>
              <a:gd name="T13" fmla="*/ 39534 h 88912"/>
              <a:gd name="T14" fmla="*/ 37176 w 74295"/>
              <a:gd name="T15" fmla="*/ 37289 h 88912"/>
              <a:gd name="T16" fmla="*/ 18111 w 74295"/>
              <a:gd name="T17" fmla="*/ 37289 h 88912"/>
              <a:gd name="T18" fmla="*/ 18111 w 74295"/>
              <a:gd name="T19" fmla="*/ 0 h 88912"/>
              <a:gd name="T20" fmla="*/ 38665 w 74295"/>
              <a:gd name="T21" fmla="*/ 43887 h 88912"/>
              <a:gd name="T22" fmla="*/ 18481 w 74295"/>
              <a:gd name="T23" fmla="*/ 43887 h 88912"/>
              <a:gd name="T24" fmla="*/ 51642 w 74295"/>
              <a:gd name="T25" fmla="*/ 87313 h 88912"/>
              <a:gd name="T26" fmla="*/ 74613 w 74295"/>
              <a:gd name="T27" fmla="*/ 87313 h 88912"/>
              <a:gd name="T28" fmla="*/ 38665 w 74295"/>
              <a:gd name="T29" fmla="*/ 43887 h 88912"/>
              <a:gd name="T30" fmla="*/ 72317 w 74295"/>
              <a:gd name="T31" fmla="*/ 0 h 88912"/>
              <a:gd name="T32" fmla="*/ 50787 w 74295"/>
              <a:gd name="T33" fmla="*/ 0 h 88912"/>
              <a:gd name="T34" fmla="*/ 18481 w 74295"/>
              <a:gd name="T35" fmla="*/ 37289 h 88912"/>
              <a:gd name="T36" fmla="*/ 37176 w 74295"/>
              <a:gd name="T37" fmla="*/ 37289 h 88912"/>
              <a:gd name="T38" fmla="*/ 72317 w 74295"/>
              <a:gd name="T39" fmla="*/ 0 h 889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7" name="bk object 31"/>
          <p:cNvSpPr>
            <a:spLocks/>
          </p:cNvSpPr>
          <p:nvPr/>
        </p:nvSpPr>
        <p:spPr bwMode="auto">
          <a:xfrm>
            <a:off x="5726114" y="4305426"/>
            <a:ext cx="60325" cy="88822"/>
          </a:xfrm>
          <a:custGeom>
            <a:avLst/>
            <a:gdLst>
              <a:gd name="T0" fmla="*/ 26317 w 60288"/>
              <a:gd name="T1" fmla="*/ 0 h 88912"/>
              <a:gd name="T2" fmla="*/ 0 w 60288"/>
              <a:gd name="T3" fmla="*/ 0 h 88912"/>
              <a:gd name="T4" fmla="*/ 0 w 60288"/>
              <a:gd name="T5" fmla="*/ 87313 h 88912"/>
              <a:gd name="T6" fmla="*/ 18032 w 60288"/>
              <a:gd name="T7" fmla="*/ 87313 h 88912"/>
              <a:gd name="T8" fmla="*/ 18032 w 60288"/>
              <a:gd name="T9" fmla="*/ 54500 h 88912"/>
              <a:gd name="T10" fmla="*/ 37656 w 60288"/>
              <a:gd name="T11" fmla="*/ 53763 h 88912"/>
              <a:gd name="T12" fmla="*/ 50971 w 60288"/>
              <a:gd name="T13" fmla="*/ 47482 h 88912"/>
              <a:gd name="T14" fmla="*/ 55530 w 60288"/>
              <a:gd name="T15" fmla="*/ 40781 h 88912"/>
              <a:gd name="T16" fmla="*/ 18032 w 60288"/>
              <a:gd name="T17" fmla="*/ 40781 h 88912"/>
              <a:gd name="T18" fmla="*/ 18032 w 60288"/>
              <a:gd name="T19" fmla="*/ 13693 h 88912"/>
              <a:gd name="T20" fmla="*/ 56540 w 60288"/>
              <a:gd name="T21" fmla="*/ 13693 h 88912"/>
              <a:gd name="T22" fmla="*/ 47329 w 60288"/>
              <a:gd name="T23" fmla="*/ 4528 h 88912"/>
              <a:gd name="T24" fmla="*/ 26317 w 60288"/>
              <a:gd name="T25" fmla="*/ 0 h 88912"/>
              <a:gd name="T26" fmla="*/ 56540 w 60288"/>
              <a:gd name="T27" fmla="*/ 13693 h 88912"/>
              <a:gd name="T28" fmla="*/ 36738 w 60288"/>
              <a:gd name="T29" fmla="*/ 13693 h 88912"/>
              <a:gd name="T30" fmla="*/ 41452 w 60288"/>
              <a:gd name="T31" fmla="*/ 19592 h 88912"/>
              <a:gd name="T32" fmla="*/ 41452 w 60288"/>
              <a:gd name="T33" fmla="*/ 33423 h 88912"/>
              <a:gd name="T34" fmla="*/ 37246 w 60288"/>
              <a:gd name="T35" fmla="*/ 40781 h 88912"/>
              <a:gd name="T36" fmla="*/ 55530 w 60288"/>
              <a:gd name="T37" fmla="*/ 40781 h 88912"/>
              <a:gd name="T38" fmla="*/ 58219 w 60288"/>
              <a:gd name="T39" fmla="*/ 36830 h 88912"/>
              <a:gd name="T40" fmla="*/ 60325 w 60288"/>
              <a:gd name="T41" fmla="*/ 24294 h 88912"/>
              <a:gd name="T42" fmla="*/ 57305 w 60288"/>
              <a:gd name="T43" fmla="*/ 14455 h 88912"/>
              <a:gd name="T44" fmla="*/ 56540 w 60288"/>
              <a:gd name="T45" fmla="*/ 13693 h 889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8" name="bk object 32"/>
          <p:cNvSpPr>
            <a:spLocks/>
          </p:cNvSpPr>
          <p:nvPr/>
        </p:nvSpPr>
        <p:spPr bwMode="auto">
          <a:xfrm>
            <a:off x="5783264" y="4305426"/>
            <a:ext cx="90487" cy="88822"/>
          </a:xfrm>
          <a:custGeom>
            <a:avLst/>
            <a:gdLst>
              <a:gd name="T0" fmla="*/ 55500 w 91312"/>
              <a:gd name="T1" fmla="*/ 0 h 88912"/>
              <a:gd name="T2" fmla="*/ 35100 w 91312"/>
              <a:gd name="T3" fmla="*/ 0 h 88912"/>
              <a:gd name="T4" fmla="*/ 0 w 91312"/>
              <a:gd name="T5" fmla="*/ 87313 h 88912"/>
              <a:gd name="T6" fmla="*/ 19104 w 91312"/>
              <a:gd name="T7" fmla="*/ 87313 h 88912"/>
              <a:gd name="T8" fmla="*/ 26542 w 91312"/>
              <a:gd name="T9" fmla="*/ 67571 h 88912"/>
              <a:gd name="T10" fmla="*/ 82576 w 91312"/>
              <a:gd name="T11" fmla="*/ 67571 h 88912"/>
              <a:gd name="T12" fmla="*/ 76830 w 91312"/>
              <a:gd name="T13" fmla="*/ 53228 h 88912"/>
              <a:gd name="T14" fmla="*/ 32205 w 91312"/>
              <a:gd name="T15" fmla="*/ 53228 h 88912"/>
              <a:gd name="T16" fmla="*/ 44413 w 91312"/>
              <a:gd name="T17" fmla="*/ 17559 h 88912"/>
              <a:gd name="T18" fmla="*/ 62537 w 91312"/>
              <a:gd name="T19" fmla="*/ 17559 h 88912"/>
              <a:gd name="T20" fmla="*/ 55500 w 91312"/>
              <a:gd name="T21" fmla="*/ 0 h 88912"/>
              <a:gd name="T22" fmla="*/ 82576 w 91312"/>
              <a:gd name="T23" fmla="*/ 67571 h 88912"/>
              <a:gd name="T24" fmla="*/ 62925 w 91312"/>
              <a:gd name="T25" fmla="*/ 67571 h 88912"/>
              <a:gd name="T26" fmla="*/ 70326 w 91312"/>
              <a:gd name="T27" fmla="*/ 87313 h 88912"/>
              <a:gd name="T28" fmla="*/ 90487 w 91312"/>
              <a:gd name="T29" fmla="*/ 87313 h 88912"/>
              <a:gd name="T30" fmla="*/ 82576 w 91312"/>
              <a:gd name="T31" fmla="*/ 67571 h 88912"/>
              <a:gd name="T32" fmla="*/ 62537 w 91312"/>
              <a:gd name="T33" fmla="*/ 17559 h 88912"/>
              <a:gd name="T34" fmla="*/ 44665 w 91312"/>
              <a:gd name="T35" fmla="*/ 17559 h 88912"/>
              <a:gd name="T36" fmla="*/ 57615 w 91312"/>
              <a:gd name="T37" fmla="*/ 53228 h 88912"/>
              <a:gd name="T38" fmla="*/ 76830 w 91312"/>
              <a:gd name="T39" fmla="*/ 53228 h 88912"/>
              <a:gd name="T40" fmla="*/ 62537 w 91312"/>
              <a:gd name="T41" fmla="*/ 17559 h 889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19" name="bk object 33"/>
          <p:cNvSpPr>
            <a:spLocks/>
          </p:cNvSpPr>
          <p:nvPr/>
        </p:nvSpPr>
        <p:spPr bwMode="auto">
          <a:xfrm>
            <a:off x="5878514" y="4305425"/>
            <a:ext cx="60325" cy="90437"/>
          </a:xfrm>
          <a:custGeom>
            <a:avLst/>
            <a:gdLst>
              <a:gd name="T0" fmla="*/ 0 w 60805"/>
              <a:gd name="T1" fmla="*/ 69093 h 90567"/>
              <a:gd name="T2" fmla="*/ 4885 w 60805"/>
              <a:gd name="T3" fmla="*/ 85932 h 90567"/>
              <a:gd name="T4" fmla="*/ 15660 w 60805"/>
              <a:gd name="T5" fmla="*/ 88243 h 90567"/>
              <a:gd name="T6" fmla="*/ 31373 w 60805"/>
              <a:gd name="T7" fmla="*/ 88900 h 90567"/>
              <a:gd name="T8" fmla="*/ 44029 w 60805"/>
              <a:gd name="T9" fmla="*/ 85820 h 90567"/>
              <a:gd name="T10" fmla="*/ 55441 w 60805"/>
              <a:gd name="T11" fmla="*/ 77086 h 90567"/>
              <a:gd name="T12" fmla="*/ 56058 w 60805"/>
              <a:gd name="T13" fmla="*/ 74902 h 90567"/>
              <a:gd name="T14" fmla="*/ 20034 w 60805"/>
              <a:gd name="T15" fmla="*/ 74902 h 90567"/>
              <a:gd name="T16" fmla="*/ 11970 w 60805"/>
              <a:gd name="T17" fmla="*/ 74291 h 90567"/>
              <a:gd name="T18" fmla="*/ 0 w 60805"/>
              <a:gd name="T19" fmla="*/ 69093 h 90567"/>
              <a:gd name="T20" fmla="*/ 55218 w 60805"/>
              <a:gd name="T21" fmla="*/ 14341 h 90567"/>
              <a:gd name="T22" fmla="*/ 34661 w 60805"/>
              <a:gd name="T23" fmla="*/ 14341 h 90567"/>
              <a:gd name="T24" fmla="*/ 37925 w 60805"/>
              <a:gd name="T25" fmla="*/ 19702 h 90567"/>
              <a:gd name="T26" fmla="*/ 37925 w 60805"/>
              <a:gd name="T27" fmla="*/ 31282 h 90567"/>
              <a:gd name="T28" fmla="*/ 32872 w 60805"/>
              <a:gd name="T29" fmla="*/ 35646 h 90567"/>
              <a:gd name="T30" fmla="*/ 13104 w 60805"/>
              <a:gd name="T31" fmla="*/ 35646 h 90567"/>
              <a:gd name="T32" fmla="*/ 13104 w 60805"/>
              <a:gd name="T33" fmla="*/ 49995 h 90567"/>
              <a:gd name="T34" fmla="*/ 27203 w 60805"/>
              <a:gd name="T35" fmla="*/ 49995 h 90567"/>
              <a:gd name="T36" fmla="*/ 40936 w 60805"/>
              <a:gd name="T37" fmla="*/ 50132 h 90567"/>
              <a:gd name="T38" fmla="*/ 40936 w 60805"/>
              <a:gd name="T39" fmla="*/ 67933 h 90567"/>
              <a:gd name="T40" fmla="*/ 37156 w 60805"/>
              <a:gd name="T41" fmla="*/ 74902 h 90567"/>
              <a:gd name="T42" fmla="*/ 56058 w 60805"/>
              <a:gd name="T43" fmla="*/ 74902 h 90567"/>
              <a:gd name="T44" fmla="*/ 60325 w 60805"/>
              <a:gd name="T45" fmla="*/ 59790 h 90567"/>
              <a:gd name="T46" fmla="*/ 54314 w 60805"/>
              <a:gd name="T47" fmla="*/ 47426 h 90567"/>
              <a:gd name="T48" fmla="*/ 42851 w 60805"/>
              <a:gd name="T49" fmla="*/ 42003 h 90567"/>
              <a:gd name="T50" fmla="*/ 42851 w 60805"/>
              <a:gd name="T51" fmla="*/ 41642 h 90567"/>
              <a:gd name="T52" fmla="*/ 52667 w 60805"/>
              <a:gd name="T53" fmla="*/ 39011 h 90567"/>
              <a:gd name="T54" fmla="*/ 57442 w 60805"/>
              <a:gd name="T55" fmla="*/ 30908 h 90567"/>
              <a:gd name="T56" fmla="*/ 57438 w 60805"/>
              <a:gd name="T57" fmla="*/ 21495 h 90567"/>
              <a:gd name="T58" fmla="*/ 55218 w 60805"/>
              <a:gd name="T59" fmla="*/ 14341 h 90567"/>
              <a:gd name="T60" fmla="*/ 26293 w 60805"/>
              <a:gd name="T61" fmla="*/ 0 h 90567"/>
              <a:gd name="T62" fmla="*/ 13566 w 60805"/>
              <a:gd name="T63" fmla="*/ 1198 h 90567"/>
              <a:gd name="T64" fmla="*/ 1625 w 60805"/>
              <a:gd name="T65" fmla="*/ 4368 h 90567"/>
              <a:gd name="T66" fmla="*/ 3402 w 60805"/>
              <a:gd name="T67" fmla="*/ 19078 h 90567"/>
              <a:gd name="T68" fmla="*/ 10596 w 60805"/>
              <a:gd name="T69" fmla="*/ 15712 h 90567"/>
              <a:gd name="T70" fmla="*/ 16632 w 60805"/>
              <a:gd name="T71" fmla="*/ 14341 h 90567"/>
              <a:gd name="T72" fmla="*/ 55218 w 60805"/>
              <a:gd name="T73" fmla="*/ 14341 h 90567"/>
              <a:gd name="T74" fmla="*/ 53984 w 60805"/>
              <a:gd name="T75" fmla="*/ 10370 h 90567"/>
              <a:gd name="T76" fmla="*/ 43757 w 60805"/>
              <a:gd name="T77" fmla="*/ 2794 h 90567"/>
              <a:gd name="T78" fmla="*/ 26293 w 60805"/>
              <a:gd name="T79" fmla="*/ 0 h 905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0" name="bk object 34"/>
          <p:cNvSpPr>
            <a:spLocks/>
          </p:cNvSpPr>
          <p:nvPr/>
        </p:nvSpPr>
        <p:spPr bwMode="auto">
          <a:xfrm>
            <a:off x="5953125" y="4305426"/>
            <a:ext cx="63500" cy="88822"/>
          </a:xfrm>
          <a:custGeom>
            <a:avLst/>
            <a:gdLst>
              <a:gd name="T0" fmla="*/ 29549 w 62772"/>
              <a:gd name="T1" fmla="*/ 0 h 88912"/>
              <a:gd name="T2" fmla="*/ 0 w 62772"/>
              <a:gd name="T3" fmla="*/ 0 h 88912"/>
              <a:gd name="T4" fmla="*/ 0 w 62772"/>
              <a:gd name="T5" fmla="*/ 87313 h 88912"/>
              <a:gd name="T6" fmla="*/ 40295 w 62772"/>
              <a:gd name="T7" fmla="*/ 86364 h 88912"/>
              <a:gd name="T8" fmla="*/ 54691 w 62772"/>
              <a:gd name="T9" fmla="*/ 80555 h 88912"/>
              <a:gd name="T10" fmla="*/ 59840 w 62772"/>
              <a:gd name="T11" fmla="*/ 73570 h 88912"/>
              <a:gd name="T12" fmla="*/ 18243 w 62772"/>
              <a:gd name="T13" fmla="*/ 73570 h 88912"/>
              <a:gd name="T14" fmla="*/ 18243 w 62772"/>
              <a:gd name="T15" fmla="*/ 49138 h 88912"/>
              <a:gd name="T16" fmla="*/ 58259 w 62772"/>
              <a:gd name="T17" fmla="*/ 49138 h 88912"/>
              <a:gd name="T18" fmla="*/ 57575 w 62772"/>
              <a:gd name="T19" fmla="*/ 47786 h 88912"/>
              <a:gd name="T20" fmla="*/ 44837 w 62772"/>
              <a:gd name="T21" fmla="*/ 41892 h 88912"/>
              <a:gd name="T22" fmla="*/ 50918 w 62772"/>
              <a:gd name="T23" fmla="*/ 38507 h 88912"/>
              <a:gd name="T24" fmla="*/ 52617 w 62772"/>
              <a:gd name="T25" fmla="*/ 35419 h 88912"/>
              <a:gd name="T26" fmla="*/ 18243 w 62772"/>
              <a:gd name="T27" fmla="*/ 35419 h 88912"/>
              <a:gd name="T28" fmla="*/ 18243 w 62772"/>
              <a:gd name="T29" fmla="*/ 13680 h 88912"/>
              <a:gd name="T30" fmla="*/ 56083 w 62772"/>
              <a:gd name="T31" fmla="*/ 13680 h 88912"/>
              <a:gd name="T32" fmla="*/ 56100 w 62772"/>
              <a:gd name="T33" fmla="*/ 10083 h 88912"/>
              <a:gd name="T34" fmla="*/ 45521 w 62772"/>
              <a:gd name="T35" fmla="*/ 2477 h 88912"/>
              <a:gd name="T36" fmla="*/ 29549 w 62772"/>
              <a:gd name="T37" fmla="*/ 0 h 88912"/>
              <a:gd name="T38" fmla="*/ 58259 w 62772"/>
              <a:gd name="T39" fmla="*/ 49138 h 88912"/>
              <a:gd name="T40" fmla="*/ 40995 w 62772"/>
              <a:gd name="T41" fmla="*/ 49138 h 88912"/>
              <a:gd name="T42" fmla="*/ 44464 w 62772"/>
              <a:gd name="T43" fmla="*/ 55112 h 88912"/>
              <a:gd name="T44" fmla="*/ 44464 w 62772"/>
              <a:gd name="T45" fmla="*/ 67571 h 88912"/>
              <a:gd name="T46" fmla="*/ 39827 w 62772"/>
              <a:gd name="T47" fmla="*/ 73570 h 88912"/>
              <a:gd name="T48" fmla="*/ 59840 w 62772"/>
              <a:gd name="T49" fmla="*/ 73570 h 88912"/>
              <a:gd name="T50" fmla="*/ 61736 w 62772"/>
              <a:gd name="T51" fmla="*/ 70998 h 88912"/>
              <a:gd name="T52" fmla="*/ 63500 w 62772"/>
              <a:gd name="T53" fmla="*/ 59487 h 88912"/>
              <a:gd name="T54" fmla="*/ 58259 w 62772"/>
              <a:gd name="T55" fmla="*/ 49138 h 88912"/>
              <a:gd name="T56" fmla="*/ 56083 w 62772"/>
              <a:gd name="T57" fmla="*/ 13680 h 88912"/>
              <a:gd name="T58" fmla="*/ 40469 w 62772"/>
              <a:gd name="T59" fmla="*/ 13680 h 88912"/>
              <a:gd name="T60" fmla="*/ 41123 w 62772"/>
              <a:gd name="T61" fmla="*/ 22049 h 88912"/>
              <a:gd name="T62" fmla="*/ 41123 w 62772"/>
              <a:gd name="T63" fmla="*/ 28435 h 88912"/>
              <a:gd name="T64" fmla="*/ 38939 w 62772"/>
              <a:gd name="T65" fmla="*/ 35419 h 88912"/>
              <a:gd name="T66" fmla="*/ 52617 w 62772"/>
              <a:gd name="T67" fmla="*/ 35419 h 88912"/>
              <a:gd name="T68" fmla="*/ 56010 w 62772"/>
              <a:gd name="T69" fmla="*/ 29253 h 88912"/>
              <a:gd name="T70" fmla="*/ 56083 w 62772"/>
              <a:gd name="T71" fmla="*/ 13680 h 889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1" name="bk object 35"/>
          <p:cNvSpPr>
            <a:spLocks/>
          </p:cNvSpPr>
          <p:nvPr/>
        </p:nvSpPr>
        <p:spPr bwMode="auto">
          <a:xfrm>
            <a:off x="6030914" y="4305426"/>
            <a:ext cx="77787" cy="88822"/>
          </a:xfrm>
          <a:custGeom>
            <a:avLst/>
            <a:gdLst>
              <a:gd name="T0" fmla="*/ 18187 w 77076"/>
              <a:gd name="T1" fmla="*/ 0 h 88912"/>
              <a:gd name="T2" fmla="*/ 0 w 77076"/>
              <a:gd name="T3" fmla="*/ 0 h 88912"/>
              <a:gd name="T4" fmla="*/ 0 w 77076"/>
              <a:gd name="T5" fmla="*/ 87313 h 88912"/>
              <a:gd name="T6" fmla="*/ 21776 w 77076"/>
              <a:gd name="T7" fmla="*/ 87313 h 88912"/>
              <a:gd name="T8" fmla="*/ 34475 w 77076"/>
              <a:gd name="T9" fmla="*/ 66087 h 88912"/>
              <a:gd name="T10" fmla="*/ 17815 w 77076"/>
              <a:gd name="T11" fmla="*/ 66087 h 88912"/>
              <a:gd name="T12" fmla="*/ 18187 w 77076"/>
              <a:gd name="T13" fmla="*/ 44897 h 88912"/>
              <a:gd name="T14" fmla="*/ 18187 w 77076"/>
              <a:gd name="T15" fmla="*/ 0 h 88912"/>
              <a:gd name="T16" fmla="*/ 77787 w 77076"/>
              <a:gd name="T17" fmla="*/ 21189 h 88912"/>
              <a:gd name="T18" fmla="*/ 59996 w 77076"/>
              <a:gd name="T19" fmla="*/ 21189 h 88912"/>
              <a:gd name="T20" fmla="*/ 59587 w 77076"/>
              <a:gd name="T21" fmla="*/ 42266 h 88912"/>
              <a:gd name="T22" fmla="*/ 59587 w 77076"/>
              <a:gd name="T23" fmla="*/ 87313 h 88912"/>
              <a:gd name="T24" fmla="*/ 77787 w 77076"/>
              <a:gd name="T25" fmla="*/ 87313 h 88912"/>
              <a:gd name="T26" fmla="*/ 77787 w 77076"/>
              <a:gd name="T27" fmla="*/ 21189 h 88912"/>
              <a:gd name="T28" fmla="*/ 77787 w 77076"/>
              <a:gd name="T29" fmla="*/ 0 h 88912"/>
              <a:gd name="T30" fmla="*/ 56010 w 77076"/>
              <a:gd name="T31" fmla="*/ 0 h 88912"/>
              <a:gd name="T32" fmla="*/ 24596 w 77076"/>
              <a:gd name="T33" fmla="*/ 53377 h 88912"/>
              <a:gd name="T34" fmla="*/ 18187 w 77076"/>
              <a:gd name="T35" fmla="*/ 66087 h 88912"/>
              <a:gd name="T36" fmla="*/ 34475 w 77076"/>
              <a:gd name="T37" fmla="*/ 66087 h 88912"/>
              <a:gd name="T38" fmla="*/ 53434 w 77076"/>
              <a:gd name="T39" fmla="*/ 34396 h 88912"/>
              <a:gd name="T40" fmla="*/ 59587 w 77076"/>
              <a:gd name="T41" fmla="*/ 21189 h 88912"/>
              <a:gd name="T42" fmla="*/ 77787 w 77076"/>
              <a:gd name="T43" fmla="*/ 21189 h 88912"/>
              <a:gd name="T44" fmla="*/ 77787 w 77076"/>
              <a:gd name="T45" fmla="*/ 0 h 889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2" name="bk object 36"/>
          <p:cNvSpPr>
            <a:spLocks/>
          </p:cNvSpPr>
          <p:nvPr/>
        </p:nvSpPr>
        <p:spPr bwMode="auto">
          <a:xfrm>
            <a:off x="6153150" y="4321575"/>
            <a:ext cx="0" cy="72673"/>
          </a:xfrm>
          <a:custGeom>
            <a:avLst/>
            <a:gdLst>
              <a:gd name="T0" fmla="*/ 0 h 73177"/>
              <a:gd name="T1" fmla="*/ 71438 h 73177"/>
              <a:gd name="T2" fmla="*/ 0 60000 65536"/>
              <a:gd name="T3" fmla="*/ 0 60000 65536"/>
            </a:gdLst>
            <a:ahLst/>
            <a:cxnLst>
              <a:cxn ang="T2">
                <a:pos x="0" y="T0"/>
              </a:cxn>
              <a:cxn ang="T3">
                <a:pos x="0" y="T1"/>
              </a:cxn>
            </a:cxnLst>
            <a:rect l="0" t="0" r="r" b="b"/>
            <a:pathLst>
              <a:path h="73177">
                <a:moveTo>
                  <a:pt x="0" y="0"/>
                </a:moveTo>
                <a:lnTo>
                  <a:pt x="0" y="73177"/>
                </a:lnTo>
              </a:path>
            </a:pathLst>
          </a:custGeom>
          <a:noFill/>
          <a:ln w="19278">
            <a:solidFill>
              <a:srgbClr val="008F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3" name="bk object 37"/>
          <p:cNvSpPr>
            <a:spLocks/>
          </p:cNvSpPr>
          <p:nvPr/>
        </p:nvSpPr>
        <p:spPr bwMode="auto">
          <a:xfrm>
            <a:off x="6118225" y="4313501"/>
            <a:ext cx="69850" cy="0"/>
          </a:xfrm>
          <a:custGeom>
            <a:avLst/>
            <a:gdLst>
              <a:gd name="T0" fmla="*/ 0 w 69354"/>
              <a:gd name="T1" fmla="*/ 69850 w 69354"/>
              <a:gd name="T2" fmla="*/ 0 60000 65536"/>
              <a:gd name="T3" fmla="*/ 0 60000 65536"/>
            </a:gdLst>
            <a:ahLst/>
            <a:cxnLst>
              <a:cxn ang="T2">
                <a:pos x="T0" y="0"/>
              </a:cxn>
              <a:cxn ang="T3">
                <a:pos x="T1" y="0"/>
              </a:cxn>
            </a:cxnLst>
            <a:rect l="0" t="0" r="r" b="b"/>
            <a:pathLst>
              <a:path w="69354">
                <a:moveTo>
                  <a:pt x="0" y="0"/>
                </a:moveTo>
                <a:lnTo>
                  <a:pt x="69354" y="0"/>
                </a:lnTo>
              </a:path>
            </a:pathLst>
          </a:custGeom>
          <a:noFill/>
          <a:ln w="17005">
            <a:solidFill>
              <a:srgbClr val="008F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4" name="bk object 38"/>
          <p:cNvSpPr>
            <a:spLocks/>
          </p:cNvSpPr>
          <p:nvPr/>
        </p:nvSpPr>
        <p:spPr bwMode="auto">
          <a:xfrm>
            <a:off x="6199188" y="4305426"/>
            <a:ext cx="76200" cy="88822"/>
          </a:xfrm>
          <a:custGeom>
            <a:avLst/>
            <a:gdLst>
              <a:gd name="T0" fmla="*/ 17826 w 77088"/>
              <a:gd name="T1" fmla="*/ 0 h 88912"/>
              <a:gd name="T2" fmla="*/ 0 w 77088"/>
              <a:gd name="T3" fmla="*/ 0 h 88912"/>
              <a:gd name="T4" fmla="*/ 0 w 77088"/>
              <a:gd name="T5" fmla="*/ 87313 h 88912"/>
              <a:gd name="T6" fmla="*/ 21328 w 77088"/>
              <a:gd name="T7" fmla="*/ 87313 h 88912"/>
              <a:gd name="T8" fmla="*/ 33767 w 77088"/>
              <a:gd name="T9" fmla="*/ 66087 h 88912"/>
              <a:gd name="T10" fmla="*/ 17462 w 77088"/>
              <a:gd name="T11" fmla="*/ 66087 h 88912"/>
              <a:gd name="T12" fmla="*/ 17826 w 77088"/>
              <a:gd name="T13" fmla="*/ 44897 h 88912"/>
              <a:gd name="T14" fmla="*/ 17826 w 77088"/>
              <a:gd name="T15" fmla="*/ 0 h 88912"/>
              <a:gd name="T16" fmla="*/ 76201 w 77088"/>
              <a:gd name="T17" fmla="*/ 21189 h 88912"/>
              <a:gd name="T18" fmla="*/ 58726 w 77088"/>
              <a:gd name="T19" fmla="*/ 21189 h 88912"/>
              <a:gd name="T20" fmla="*/ 58362 w 77088"/>
              <a:gd name="T21" fmla="*/ 42266 h 88912"/>
              <a:gd name="T22" fmla="*/ 58362 w 77088"/>
              <a:gd name="T23" fmla="*/ 87313 h 88912"/>
              <a:gd name="T24" fmla="*/ 76201 w 77088"/>
              <a:gd name="T25" fmla="*/ 87313 h 88912"/>
              <a:gd name="T26" fmla="*/ 76201 w 77088"/>
              <a:gd name="T27" fmla="*/ 21189 h 88912"/>
              <a:gd name="T28" fmla="*/ 76201 w 77088"/>
              <a:gd name="T29" fmla="*/ 0 h 88912"/>
              <a:gd name="T30" fmla="*/ 54860 w 77088"/>
              <a:gd name="T31" fmla="*/ 0 h 88912"/>
              <a:gd name="T32" fmla="*/ 24103 w 77088"/>
              <a:gd name="T33" fmla="*/ 53377 h 88912"/>
              <a:gd name="T34" fmla="*/ 17826 w 77088"/>
              <a:gd name="T35" fmla="*/ 66087 h 88912"/>
              <a:gd name="T36" fmla="*/ 33767 w 77088"/>
              <a:gd name="T37" fmla="*/ 66087 h 88912"/>
              <a:gd name="T38" fmla="*/ 52336 w 77088"/>
              <a:gd name="T39" fmla="*/ 34396 h 88912"/>
              <a:gd name="T40" fmla="*/ 58362 w 77088"/>
              <a:gd name="T41" fmla="*/ 21189 h 88912"/>
              <a:gd name="T42" fmla="*/ 76201 w 77088"/>
              <a:gd name="T43" fmla="*/ 21189 h 88912"/>
              <a:gd name="T44" fmla="*/ 76201 w 77088"/>
              <a:gd name="T45" fmla="*/ 0 h 889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5" name="bk object 39"/>
          <p:cNvSpPr>
            <a:spLocks/>
          </p:cNvSpPr>
          <p:nvPr/>
        </p:nvSpPr>
        <p:spPr bwMode="auto">
          <a:xfrm>
            <a:off x="6289676" y="4305426"/>
            <a:ext cx="66675" cy="88822"/>
          </a:xfrm>
          <a:custGeom>
            <a:avLst/>
            <a:gdLst>
              <a:gd name="T0" fmla="*/ 66675 w 67690"/>
              <a:gd name="T1" fmla="*/ 0 h 88925"/>
              <a:gd name="T2" fmla="*/ 30389 w 67690"/>
              <a:gd name="T3" fmla="*/ 465 h 88925"/>
              <a:gd name="T4" fmla="*/ 18820 w 67690"/>
              <a:gd name="T5" fmla="*/ 4089 h 88925"/>
              <a:gd name="T6" fmla="*/ 8528 w 67690"/>
              <a:gd name="T7" fmla="*/ 14218 h 88925"/>
              <a:gd name="T8" fmla="*/ 4409 w 67690"/>
              <a:gd name="T9" fmla="*/ 34198 h 88925"/>
              <a:gd name="T10" fmla="*/ 11457 w 67690"/>
              <a:gd name="T11" fmla="*/ 46195 h 88925"/>
              <a:gd name="T12" fmla="*/ 20890 w 67690"/>
              <a:gd name="T13" fmla="*/ 51375 h 88925"/>
              <a:gd name="T14" fmla="*/ 0 w 67690"/>
              <a:gd name="T15" fmla="*/ 87313 h 88925"/>
              <a:gd name="T16" fmla="*/ 21253 w 67690"/>
              <a:gd name="T17" fmla="*/ 87313 h 88925"/>
              <a:gd name="T18" fmla="*/ 38278 w 67690"/>
              <a:gd name="T19" fmla="*/ 54866 h 88925"/>
              <a:gd name="T20" fmla="*/ 66675 w 67690"/>
              <a:gd name="T21" fmla="*/ 54866 h 88925"/>
              <a:gd name="T22" fmla="*/ 66675 w 67690"/>
              <a:gd name="T23" fmla="*/ 41149 h 88925"/>
              <a:gd name="T24" fmla="*/ 48900 w 67690"/>
              <a:gd name="T25" fmla="*/ 41149 h 88925"/>
              <a:gd name="T26" fmla="*/ 22404 w 67690"/>
              <a:gd name="T27" fmla="*/ 41025 h 88925"/>
              <a:gd name="T28" fmla="*/ 22404 w 67690"/>
              <a:gd name="T29" fmla="*/ 22694 h 88925"/>
              <a:gd name="T30" fmla="*/ 24268 w 67690"/>
              <a:gd name="T31" fmla="*/ 13691 h 88925"/>
              <a:gd name="T32" fmla="*/ 66675 w 67690"/>
              <a:gd name="T33" fmla="*/ 13691 h 88925"/>
              <a:gd name="T34" fmla="*/ 66675 w 67690"/>
              <a:gd name="T35" fmla="*/ 0 h 88925"/>
              <a:gd name="T36" fmla="*/ 66675 w 67690"/>
              <a:gd name="T37" fmla="*/ 54866 h 88925"/>
              <a:gd name="T38" fmla="*/ 48900 w 67690"/>
              <a:gd name="T39" fmla="*/ 54866 h 88925"/>
              <a:gd name="T40" fmla="*/ 48900 w 67690"/>
              <a:gd name="T41" fmla="*/ 87313 h 88925"/>
              <a:gd name="T42" fmla="*/ 66675 w 67690"/>
              <a:gd name="T43" fmla="*/ 87313 h 88925"/>
              <a:gd name="T44" fmla="*/ 66675 w 67690"/>
              <a:gd name="T45" fmla="*/ 54866 h 88925"/>
              <a:gd name="T46" fmla="*/ 66675 w 67690"/>
              <a:gd name="T47" fmla="*/ 13691 h 88925"/>
              <a:gd name="T48" fmla="*/ 48900 w 67690"/>
              <a:gd name="T49" fmla="*/ 13691 h 88925"/>
              <a:gd name="T50" fmla="*/ 48900 w 67690"/>
              <a:gd name="T51" fmla="*/ 41149 h 88925"/>
              <a:gd name="T52" fmla="*/ 66675 w 67690"/>
              <a:gd name="T53" fmla="*/ 41149 h 88925"/>
              <a:gd name="T54" fmla="*/ 66675 w 67690"/>
              <a:gd name="T55" fmla="*/ 13691 h 889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6" name="bk object 40"/>
          <p:cNvSpPr>
            <a:spLocks/>
          </p:cNvSpPr>
          <p:nvPr/>
        </p:nvSpPr>
        <p:spPr bwMode="auto">
          <a:xfrm>
            <a:off x="5021264" y="4441080"/>
            <a:ext cx="84137" cy="33914"/>
          </a:xfrm>
          <a:custGeom>
            <a:avLst/>
            <a:gdLst>
              <a:gd name="T0" fmla="*/ 64284 w 84257"/>
              <a:gd name="T1" fmla="*/ 0 h 34213"/>
              <a:gd name="T2" fmla="*/ 0 w 84257"/>
              <a:gd name="T3" fmla="*/ 0 h 34213"/>
              <a:gd name="T4" fmla="*/ 0 w 84257"/>
              <a:gd name="T5" fmla="*/ 33338 h 34213"/>
              <a:gd name="T6" fmla="*/ 64284 w 84257"/>
              <a:gd name="T7" fmla="*/ 33338 h 34213"/>
              <a:gd name="T8" fmla="*/ 79332 w 84257"/>
              <a:gd name="T9" fmla="*/ 28651 h 34213"/>
              <a:gd name="T10" fmla="*/ 84137 w 84257"/>
              <a:gd name="T11" fmla="*/ 17501 h 34213"/>
              <a:gd name="T12" fmla="*/ 80149 w 84257"/>
              <a:gd name="T13" fmla="*/ 5545 h 34213"/>
              <a:gd name="T14" fmla="*/ 66516 w 84257"/>
              <a:gd name="T15" fmla="*/ 62 h 34213"/>
              <a:gd name="T16" fmla="*/ 64284 w 84257"/>
              <a:gd name="T17" fmla="*/ 0 h 34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7" name="bk object 41"/>
          <p:cNvSpPr>
            <a:spLocks/>
          </p:cNvSpPr>
          <p:nvPr/>
        </p:nvSpPr>
        <p:spPr bwMode="auto">
          <a:xfrm>
            <a:off x="5341938" y="4439466"/>
            <a:ext cx="76200" cy="35529"/>
          </a:xfrm>
          <a:custGeom>
            <a:avLst/>
            <a:gdLst>
              <a:gd name="T0" fmla="*/ 56654 w 77294"/>
              <a:gd name="T1" fmla="*/ 0 h 34963"/>
              <a:gd name="T2" fmla="*/ 0 w 77294"/>
              <a:gd name="T3" fmla="*/ 0 h 34963"/>
              <a:gd name="T4" fmla="*/ 0 w 77294"/>
              <a:gd name="T5" fmla="*/ 34925 h 34963"/>
              <a:gd name="T6" fmla="*/ 56654 w 77294"/>
              <a:gd name="T7" fmla="*/ 34925 h 34963"/>
              <a:gd name="T8" fmla="*/ 71393 w 77294"/>
              <a:gd name="T9" fmla="*/ 30115 h 34963"/>
              <a:gd name="T10" fmla="*/ 76200 w 77294"/>
              <a:gd name="T11" fmla="*/ 18609 h 34963"/>
              <a:gd name="T12" fmla="*/ 72353 w 77294"/>
              <a:gd name="T13" fmla="*/ 6075 h 34963"/>
              <a:gd name="T14" fmla="*/ 59404 w 77294"/>
              <a:gd name="T15" fmla="*/ 109 h 34963"/>
              <a:gd name="T16" fmla="*/ 56654 w 77294"/>
              <a:gd name="T17" fmla="*/ 0 h 34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8" name="bk object 42"/>
          <p:cNvSpPr>
            <a:spLocks/>
          </p:cNvSpPr>
          <p:nvPr/>
        </p:nvSpPr>
        <p:spPr bwMode="auto">
          <a:xfrm>
            <a:off x="5021264" y="4386172"/>
            <a:ext cx="77787" cy="32299"/>
          </a:xfrm>
          <a:custGeom>
            <a:avLst/>
            <a:gdLst>
              <a:gd name="T0" fmla="*/ 0 w 78917"/>
              <a:gd name="T1" fmla="*/ 0 h 33527"/>
              <a:gd name="T2" fmla="*/ 0 w 78917"/>
              <a:gd name="T3" fmla="*/ 31751 h 33527"/>
              <a:gd name="T4" fmla="*/ 58208 w 78917"/>
              <a:gd name="T5" fmla="*/ 31751 h 33527"/>
              <a:gd name="T6" fmla="*/ 73274 w 78917"/>
              <a:gd name="T7" fmla="*/ 27376 h 33527"/>
              <a:gd name="T8" fmla="*/ 77787 w 78917"/>
              <a:gd name="T9" fmla="*/ 16711 h 33527"/>
              <a:gd name="T10" fmla="*/ 73631 w 78917"/>
              <a:gd name="T11" fmla="*/ 5491 h 33527"/>
              <a:gd name="T12" fmla="*/ 59918 w 78917"/>
              <a:gd name="T13" fmla="*/ 41 h 33527"/>
              <a:gd name="T14" fmla="*/ 0 w 78917"/>
              <a:gd name="T15" fmla="*/ 0 h 335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29" name="bk object 43"/>
          <p:cNvSpPr>
            <a:spLocks/>
          </p:cNvSpPr>
          <p:nvPr/>
        </p:nvSpPr>
        <p:spPr bwMode="auto">
          <a:xfrm>
            <a:off x="4900613" y="4163311"/>
            <a:ext cx="736600" cy="426344"/>
          </a:xfrm>
          <a:custGeom>
            <a:avLst/>
            <a:gdLst>
              <a:gd name="T0" fmla="*/ 195234 w 736942"/>
              <a:gd name="T1" fmla="*/ 0 h 426224"/>
              <a:gd name="T2" fmla="*/ 0 w 736942"/>
              <a:gd name="T3" fmla="*/ 419100 h 426224"/>
              <a:gd name="T4" fmla="*/ 630230 w 736942"/>
              <a:gd name="T5" fmla="*/ 331736 h 426224"/>
              <a:gd name="T6" fmla="*/ 88871 w 736942"/>
              <a:gd name="T7" fmla="*/ 331723 h 426224"/>
              <a:gd name="T8" fmla="*/ 736600 w 736942"/>
              <a:gd name="T9" fmla="*/ 192011 h 426224"/>
              <a:gd name="T10" fmla="*/ 409473 w 736942"/>
              <a:gd name="T11" fmla="*/ 192011 h 426224"/>
              <a:gd name="T12" fmla="*/ 338221 w 736942"/>
              <a:gd name="T13" fmla="*/ 193357 h 426224"/>
              <a:gd name="T14" fmla="*/ 382447 w 736942"/>
              <a:gd name="T15" fmla="*/ 222565 h 426224"/>
              <a:gd name="T16" fmla="*/ 391149 w 736942"/>
              <a:gd name="T17" fmla="*/ 266658 h 426224"/>
              <a:gd name="T18" fmla="*/ 332474 w 736942"/>
              <a:gd name="T19" fmla="*/ 331219 h 426224"/>
              <a:gd name="T20" fmla="*/ 630243 w 736942"/>
              <a:gd name="T21" fmla="*/ 331723 h 426224"/>
              <a:gd name="T22" fmla="*/ 409473 w 736942"/>
              <a:gd name="T23" fmla="*/ 192011 h 426224"/>
              <a:gd name="T24" fmla="*/ 177856 w 736942"/>
              <a:gd name="T25" fmla="*/ 192011 h 426224"/>
              <a:gd name="T26" fmla="*/ 211795 w 736942"/>
              <a:gd name="T27" fmla="*/ 198424 h 426224"/>
              <a:gd name="T28" fmla="*/ 228366 w 736942"/>
              <a:gd name="T29" fmla="*/ 215891 h 426224"/>
              <a:gd name="T30" fmla="*/ 228820 w 736942"/>
              <a:gd name="T31" fmla="*/ 242310 h 426224"/>
              <a:gd name="T32" fmla="*/ 228630 w 736942"/>
              <a:gd name="T33" fmla="*/ 263715 h 426224"/>
              <a:gd name="T34" fmla="*/ 236060 w 736942"/>
              <a:gd name="T35" fmla="*/ 287648 h 426224"/>
              <a:gd name="T36" fmla="*/ 192444 w 736942"/>
              <a:gd name="T37" fmla="*/ 331360 h 426224"/>
              <a:gd name="T38" fmla="*/ 252752 w 736942"/>
              <a:gd name="T39" fmla="*/ 331723 h 426224"/>
              <a:gd name="T40" fmla="*/ 320119 w 736942"/>
              <a:gd name="T41" fmla="*/ 305724 h 426224"/>
              <a:gd name="T42" fmla="*/ 345608 w 736942"/>
              <a:gd name="T43" fmla="*/ 297060 h 426224"/>
              <a:gd name="T44" fmla="*/ 267960 w 736942"/>
              <a:gd name="T45" fmla="*/ 274542 h 426224"/>
              <a:gd name="T46" fmla="*/ 359027 w 736942"/>
              <a:gd name="T47" fmla="*/ 249242 h 426224"/>
              <a:gd name="T48" fmla="*/ 345107 w 736942"/>
              <a:gd name="T49" fmla="*/ 226350 h 426224"/>
              <a:gd name="T50" fmla="*/ 320119 w 736942"/>
              <a:gd name="T51" fmla="*/ 218010 h 426224"/>
              <a:gd name="T52" fmla="*/ 252752 w 736942"/>
              <a:gd name="T53" fmla="*/ 192011 h 426224"/>
              <a:gd name="T54" fmla="*/ 541429 w 736942"/>
              <a:gd name="T55" fmla="*/ 192011 h 426224"/>
              <a:gd name="T56" fmla="*/ 440523 w 736942"/>
              <a:gd name="T57" fmla="*/ 218010 h 426224"/>
              <a:gd name="T58" fmla="*/ 497964 w 736942"/>
              <a:gd name="T59" fmla="*/ 245571 h 426224"/>
              <a:gd name="T60" fmla="*/ 530915 w 736942"/>
              <a:gd name="T61" fmla="*/ 252600 h 426224"/>
              <a:gd name="T62" fmla="*/ 547066 w 736942"/>
              <a:gd name="T63" fmla="*/ 271241 h 426224"/>
              <a:gd name="T64" fmla="*/ 548326 w 736942"/>
              <a:gd name="T65" fmla="*/ 298283 h 426224"/>
              <a:gd name="T66" fmla="*/ 497088 w 736942"/>
              <a:gd name="T67" fmla="*/ 331723 h 426224"/>
              <a:gd name="T68" fmla="*/ 736600 w 736942"/>
              <a:gd name="T69" fmla="*/ 227089 h 4262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30" name="bk object 44"/>
          <p:cNvSpPr>
            <a:spLocks/>
          </p:cNvSpPr>
          <p:nvPr/>
        </p:nvSpPr>
        <p:spPr bwMode="auto">
          <a:xfrm>
            <a:off x="3203575" y="755791"/>
            <a:ext cx="261938" cy="415040"/>
          </a:xfrm>
          <a:custGeom>
            <a:avLst/>
            <a:gdLst>
              <a:gd name="T0" fmla="*/ 98303 w 262829"/>
              <a:gd name="T1" fmla="*/ 8174 h 414682"/>
              <a:gd name="T2" fmla="*/ 57224 w 262829"/>
              <a:gd name="T3" fmla="*/ 32511 h 414682"/>
              <a:gd name="T4" fmla="*/ 28763 w 262829"/>
              <a:gd name="T5" fmla="*/ 63373 h 414682"/>
              <a:gd name="T6" fmla="*/ 10696 w 262829"/>
              <a:gd name="T7" fmla="*/ 99294 h 414682"/>
              <a:gd name="T8" fmla="*/ 1596 w 262829"/>
              <a:gd name="T9" fmla="*/ 138804 h 414682"/>
              <a:gd name="T10" fmla="*/ 0 w 262829"/>
              <a:gd name="T11" fmla="*/ 159382 h 414682"/>
              <a:gd name="T12" fmla="*/ 148 w 262829"/>
              <a:gd name="T13" fmla="*/ 180241 h 414682"/>
              <a:gd name="T14" fmla="*/ 5014 w 262829"/>
              <a:gd name="T15" fmla="*/ 221989 h 414682"/>
              <a:gd name="T16" fmla="*/ 14849 w 262829"/>
              <a:gd name="T17" fmla="*/ 262433 h 414682"/>
              <a:gd name="T18" fmla="*/ 28313 w 262829"/>
              <a:gd name="T19" fmla="*/ 299960 h 414682"/>
              <a:gd name="T20" fmla="*/ 52376 w 262829"/>
              <a:gd name="T21" fmla="*/ 347247 h 414682"/>
              <a:gd name="T22" fmla="*/ 75723 w 262829"/>
              <a:gd name="T23" fmla="*/ 377748 h 414682"/>
              <a:gd name="T24" fmla="*/ 113802 w 262829"/>
              <a:gd name="T25" fmla="*/ 402694 h 414682"/>
              <a:gd name="T26" fmla="*/ 148758 w 262829"/>
              <a:gd name="T27" fmla="*/ 407988 h 414682"/>
              <a:gd name="T28" fmla="*/ 159869 w 262829"/>
              <a:gd name="T29" fmla="*/ 406242 h 414682"/>
              <a:gd name="T30" fmla="*/ 194975 w 262829"/>
              <a:gd name="T31" fmla="*/ 381635 h 414682"/>
              <a:gd name="T32" fmla="*/ 202777 w 262829"/>
              <a:gd name="T33" fmla="*/ 351318 h 414682"/>
              <a:gd name="T34" fmla="*/ 201841 w 262829"/>
              <a:gd name="T35" fmla="*/ 340036 h 414682"/>
              <a:gd name="T36" fmla="*/ 180550 w 262829"/>
              <a:gd name="T37" fmla="*/ 293556 h 414682"/>
              <a:gd name="T38" fmla="*/ 152636 w 262829"/>
              <a:gd name="T39" fmla="*/ 265460 h 414682"/>
              <a:gd name="T40" fmla="*/ 124704 w 262829"/>
              <a:gd name="T41" fmla="*/ 242299 h 414682"/>
              <a:gd name="T42" fmla="*/ 115421 w 262829"/>
              <a:gd name="T43" fmla="*/ 234478 h 414682"/>
              <a:gd name="T44" fmla="*/ 88308 w 262829"/>
              <a:gd name="T45" fmla="*/ 208199 h 414682"/>
              <a:gd name="T46" fmla="*/ 64365 w 262829"/>
              <a:gd name="T47" fmla="*/ 176049 h 414682"/>
              <a:gd name="T48" fmla="*/ 48633 w 262829"/>
              <a:gd name="T49" fmla="*/ 141063 h 414682"/>
              <a:gd name="T50" fmla="*/ 41920 w 262829"/>
              <a:gd name="T51" fmla="*/ 99294 h 414682"/>
              <a:gd name="T52" fmla="*/ 41929 w 262829"/>
              <a:gd name="T53" fmla="*/ 97111 h 414682"/>
              <a:gd name="T54" fmla="*/ 51483 w 262829"/>
              <a:gd name="T55" fmla="*/ 53656 h 414682"/>
              <a:gd name="T56" fmla="*/ 74173 w 262829"/>
              <a:gd name="T57" fmla="*/ 21805 h 414682"/>
              <a:gd name="T58" fmla="*/ 85369 w 262829"/>
              <a:gd name="T59" fmla="*/ 14325 h 414682"/>
              <a:gd name="T60" fmla="*/ 98303 w 262829"/>
              <a:gd name="T61" fmla="*/ 8174 h 414682"/>
              <a:gd name="T62" fmla="*/ 138337 w 262829"/>
              <a:gd name="T63" fmla="*/ 0 h 414682"/>
              <a:gd name="T64" fmla="*/ 136286 w 262829"/>
              <a:gd name="T65" fmla="*/ 49 h 414682"/>
              <a:gd name="T66" fmla="*/ 134211 w 262829"/>
              <a:gd name="T67" fmla="*/ 187 h 414682"/>
              <a:gd name="T68" fmla="*/ 132148 w 262829"/>
              <a:gd name="T69" fmla="*/ 349 h 414682"/>
              <a:gd name="T70" fmla="*/ 146163 w 262829"/>
              <a:gd name="T71" fmla="*/ 946 h 414682"/>
              <a:gd name="T72" fmla="*/ 157443 w 262829"/>
              <a:gd name="T73" fmla="*/ 4284 h 414682"/>
              <a:gd name="T74" fmla="*/ 182891 w 262829"/>
              <a:gd name="T75" fmla="*/ 44824 h 414682"/>
              <a:gd name="T76" fmla="*/ 183065 w 262829"/>
              <a:gd name="T77" fmla="*/ 53656 h 414682"/>
              <a:gd name="T78" fmla="*/ 182321 w 262829"/>
              <a:gd name="T79" fmla="*/ 63373 h 414682"/>
              <a:gd name="T80" fmla="*/ 163520 w 262829"/>
              <a:gd name="T81" fmla="*/ 110240 h 414682"/>
              <a:gd name="T82" fmla="*/ 150564 w 262829"/>
              <a:gd name="T83" fmla="*/ 126511 h 414682"/>
              <a:gd name="T84" fmla="*/ 148856 w 262829"/>
              <a:gd name="T85" fmla="*/ 128460 h 414682"/>
              <a:gd name="T86" fmla="*/ 133171 w 262829"/>
              <a:gd name="T87" fmla="*/ 168122 h 414682"/>
              <a:gd name="T88" fmla="*/ 133688 w 262829"/>
              <a:gd name="T89" fmla="*/ 179961 h 414682"/>
              <a:gd name="T90" fmla="*/ 160157 w 262829"/>
              <a:gd name="T91" fmla="*/ 217179 h 414682"/>
              <a:gd name="T92" fmla="*/ 183395 w 262829"/>
              <a:gd name="T93" fmla="*/ 223343 h 414682"/>
              <a:gd name="T94" fmla="*/ 194769 w 262829"/>
              <a:gd name="T95" fmla="*/ 222963 h 414682"/>
              <a:gd name="T96" fmla="*/ 233804 w 262829"/>
              <a:gd name="T97" fmla="*/ 201155 h 414682"/>
              <a:gd name="T98" fmla="*/ 254333 w 262829"/>
              <a:gd name="T99" fmla="*/ 164436 h 414682"/>
              <a:gd name="T100" fmla="*/ 261938 w 262829"/>
              <a:gd name="T101" fmla="*/ 125312 h 414682"/>
              <a:gd name="T102" fmla="*/ 261886 w 262829"/>
              <a:gd name="T103" fmla="*/ 118707 h 414682"/>
              <a:gd name="T104" fmla="*/ 251751 w 262829"/>
              <a:gd name="T105" fmla="*/ 72391 h 414682"/>
              <a:gd name="T106" fmla="*/ 231119 w 262829"/>
              <a:gd name="T107" fmla="*/ 40070 h 414682"/>
              <a:gd name="T108" fmla="*/ 201569 w 262829"/>
              <a:gd name="T109" fmla="*/ 15705 h 414682"/>
              <a:gd name="T110" fmla="*/ 165352 w 262829"/>
              <a:gd name="T111" fmla="*/ 2009 h 414682"/>
              <a:gd name="T112" fmla="*/ 152077 w 262829"/>
              <a:gd name="T113" fmla="*/ 225 h 414682"/>
              <a:gd name="T114" fmla="*/ 138337 w 262829"/>
              <a:gd name="T115" fmla="*/ 0 h 4146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31" name="bk object 45"/>
          <p:cNvSpPr>
            <a:spLocks/>
          </p:cNvSpPr>
          <p:nvPr/>
        </p:nvSpPr>
        <p:spPr bwMode="auto">
          <a:xfrm>
            <a:off x="3244850" y="755792"/>
            <a:ext cx="141288" cy="237396"/>
          </a:xfrm>
          <a:custGeom>
            <a:avLst/>
            <a:gdLst>
              <a:gd name="T0" fmla="*/ 97141 w 141757"/>
              <a:gd name="T1" fmla="*/ 0 h 237139"/>
              <a:gd name="T2" fmla="*/ 53672 w 141757"/>
              <a:gd name="T3" fmla="*/ 9795 h 237139"/>
              <a:gd name="T4" fmla="*/ 15376 w 141757"/>
              <a:gd name="T5" fmla="*/ 42102 h 237139"/>
              <a:gd name="T6" fmla="*/ 1904 w 141757"/>
              <a:gd name="T7" fmla="*/ 77251 h 237139"/>
              <a:gd name="T8" fmla="*/ 0 w 141757"/>
              <a:gd name="T9" fmla="*/ 99784 h 237139"/>
              <a:gd name="T10" fmla="*/ 180 w 141757"/>
              <a:gd name="T11" fmla="*/ 104037 h 237139"/>
              <a:gd name="T12" fmla="*/ 10999 w 141757"/>
              <a:gd name="T13" fmla="*/ 152638 h 237139"/>
              <a:gd name="T14" fmla="*/ 32028 w 141757"/>
              <a:gd name="T15" fmla="*/ 189234 h 237139"/>
              <a:gd name="T16" fmla="*/ 57260 w 141757"/>
              <a:gd name="T17" fmla="*/ 219118 h 237139"/>
              <a:gd name="T18" fmla="*/ 72513 w 141757"/>
              <a:gd name="T19" fmla="*/ 233363 h 237139"/>
              <a:gd name="T20" fmla="*/ 65487 w 141757"/>
              <a:gd name="T21" fmla="*/ 225909 h 237139"/>
              <a:gd name="T22" fmla="*/ 59306 w 141757"/>
              <a:gd name="T23" fmla="*/ 216477 h 237139"/>
              <a:gd name="T24" fmla="*/ 54185 w 141757"/>
              <a:gd name="T25" fmla="*/ 205346 h 237139"/>
              <a:gd name="T26" fmla="*/ 50333 w 141757"/>
              <a:gd name="T27" fmla="*/ 192793 h 237139"/>
              <a:gd name="T28" fmla="*/ 47963 w 141757"/>
              <a:gd name="T29" fmla="*/ 179096 h 237139"/>
              <a:gd name="T30" fmla="*/ 47284 w 141757"/>
              <a:gd name="T31" fmla="*/ 164532 h 237139"/>
              <a:gd name="T32" fmla="*/ 47479 w 141757"/>
              <a:gd name="T33" fmla="*/ 159387 h 237139"/>
              <a:gd name="T34" fmla="*/ 59255 w 141757"/>
              <a:gd name="T35" fmla="*/ 115771 h 237139"/>
              <a:gd name="T36" fmla="*/ 85019 w 141757"/>
              <a:gd name="T37" fmla="*/ 86265 h 237139"/>
              <a:gd name="T38" fmla="*/ 107174 w 141757"/>
              <a:gd name="T39" fmla="*/ 77740 h 237139"/>
              <a:gd name="T40" fmla="*/ 135126 w 141757"/>
              <a:gd name="T41" fmla="*/ 77740 h 237139"/>
              <a:gd name="T42" fmla="*/ 138786 w 141757"/>
              <a:gd name="T43" fmla="*/ 69575 h 237139"/>
              <a:gd name="T44" fmla="*/ 141054 w 141757"/>
              <a:gd name="T45" fmla="*/ 57349 h 237139"/>
              <a:gd name="T46" fmla="*/ 141207 w 141757"/>
              <a:gd name="T47" fmla="*/ 53746 h 237139"/>
              <a:gd name="T48" fmla="*/ 141288 w 141757"/>
              <a:gd name="T49" fmla="*/ 51031 h 237139"/>
              <a:gd name="T50" fmla="*/ 140043 w 141757"/>
              <a:gd name="T51" fmla="*/ 37857 h 237139"/>
              <a:gd name="T52" fmla="*/ 120782 w 141757"/>
              <a:gd name="T53" fmla="*/ 7076 h 237139"/>
              <a:gd name="T54" fmla="*/ 119681 w 141757"/>
              <a:gd name="T55" fmla="*/ 6301 h 237139"/>
              <a:gd name="T56" fmla="*/ 118542 w 141757"/>
              <a:gd name="T57" fmla="*/ 5627 h 237139"/>
              <a:gd name="T58" fmla="*/ 117389 w 141757"/>
              <a:gd name="T59" fmla="*/ 4976 h 237139"/>
              <a:gd name="T60" fmla="*/ 108397 w 141757"/>
              <a:gd name="T61" fmla="*/ 1482 h 237139"/>
              <a:gd name="T62" fmla="*/ 97141 w 141757"/>
              <a:gd name="T63" fmla="*/ 0 h 237139"/>
              <a:gd name="T64" fmla="*/ 135126 w 141757"/>
              <a:gd name="T65" fmla="*/ 77740 h 237139"/>
              <a:gd name="T66" fmla="*/ 107174 w 141757"/>
              <a:gd name="T67" fmla="*/ 77740 h 237139"/>
              <a:gd name="T68" fmla="*/ 123566 w 141757"/>
              <a:gd name="T69" fmla="*/ 78805 h 237139"/>
              <a:gd name="T70" fmla="*/ 133414 w 141757"/>
              <a:gd name="T71" fmla="*/ 81561 h 237139"/>
              <a:gd name="T72" fmla="*/ 135126 w 141757"/>
              <a:gd name="T73" fmla="*/ 77740 h 237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32" name="bk object 46"/>
          <p:cNvSpPr>
            <a:spLocks/>
          </p:cNvSpPr>
          <p:nvPr/>
        </p:nvSpPr>
        <p:spPr bwMode="auto">
          <a:xfrm>
            <a:off x="3600450" y="878526"/>
            <a:ext cx="1435100" cy="169569"/>
          </a:xfrm>
          <a:custGeom>
            <a:avLst/>
            <a:gdLst>
              <a:gd name="T0" fmla="*/ 176249 w 1434807"/>
              <a:gd name="T1" fmla="*/ 162857 h 168423"/>
              <a:gd name="T2" fmla="*/ 199342 w 1434807"/>
              <a:gd name="T3" fmla="*/ 144030 h 168423"/>
              <a:gd name="T4" fmla="*/ 170696 w 1434807"/>
              <a:gd name="T5" fmla="*/ 84686 h 168423"/>
              <a:gd name="T6" fmla="*/ 240997 w 1434807"/>
              <a:gd name="T7" fmla="*/ 51908 h 168423"/>
              <a:gd name="T8" fmla="*/ 211665 w 1434807"/>
              <a:gd name="T9" fmla="*/ 66870 h 168423"/>
              <a:gd name="T10" fmla="*/ 210642 w 1434807"/>
              <a:gd name="T11" fmla="*/ 141830 h 168423"/>
              <a:gd name="T12" fmla="*/ 267334 w 1434807"/>
              <a:gd name="T13" fmla="*/ 98427 h 168423"/>
              <a:gd name="T14" fmla="*/ 451653 w 1434807"/>
              <a:gd name="T15" fmla="*/ 164141 h 168423"/>
              <a:gd name="T16" fmla="*/ 411551 w 1434807"/>
              <a:gd name="T17" fmla="*/ 42974 h 168423"/>
              <a:gd name="T18" fmla="*/ 527869 w 1434807"/>
              <a:gd name="T19" fmla="*/ 44143 h 168423"/>
              <a:gd name="T20" fmla="*/ 288117 w 1434807"/>
              <a:gd name="T21" fmla="*/ 97895 h 168423"/>
              <a:gd name="T22" fmla="*/ 394314 w 1434807"/>
              <a:gd name="T23" fmla="*/ 164128 h 168423"/>
              <a:gd name="T24" fmla="*/ 328877 w 1434807"/>
              <a:gd name="T25" fmla="*/ 123192 h 168423"/>
              <a:gd name="T26" fmla="*/ 389245 w 1434807"/>
              <a:gd name="T27" fmla="*/ 66591 h 168423"/>
              <a:gd name="T28" fmla="*/ 985873 w 1434807"/>
              <a:gd name="T29" fmla="*/ 44143 h 168423"/>
              <a:gd name="T30" fmla="*/ 1059245 w 1434807"/>
              <a:gd name="T31" fmla="*/ 106724 h 168423"/>
              <a:gd name="T32" fmla="*/ 987169 w 1434807"/>
              <a:gd name="T33" fmla="*/ 42974 h 168423"/>
              <a:gd name="T34" fmla="*/ 1108326 w 1434807"/>
              <a:gd name="T35" fmla="*/ 165296 h 168423"/>
              <a:gd name="T36" fmla="*/ 1064222 w 1434807"/>
              <a:gd name="T37" fmla="*/ 43476 h 168423"/>
              <a:gd name="T38" fmla="*/ 1102026 w 1434807"/>
              <a:gd name="T39" fmla="*/ 44143 h 168423"/>
              <a:gd name="T40" fmla="*/ 0 w 1434807"/>
              <a:gd name="T41" fmla="*/ 12066 h 168423"/>
              <a:gd name="T42" fmla="*/ 59511 w 1434807"/>
              <a:gd name="T43" fmla="*/ 103180 h 168423"/>
              <a:gd name="T44" fmla="*/ 107191 w 1434807"/>
              <a:gd name="T45" fmla="*/ 17397 h 168423"/>
              <a:gd name="T46" fmla="*/ 69630 w 1434807"/>
              <a:gd name="T47" fmla="*/ 29134 h 168423"/>
              <a:gd name="T48" fmla="*/ 52906 w 1434807"/>
              <a:gd name="T49" fmla="*/ 77212 h 168423"/>
              <a:gd name="T50" fmla="*/ 114981 w 1434807"/>
              <a:gd name="T51" fmla="*/ 27734 h 168423"/>
              <a:gd name="T52" fmla="*/ 805764 w 1434807"/>
              <a:gd name="T53" fmla="*/ 165296 h 168423"/>
              <a:gd name="T54" fmla="*/ 700446 w 1434807"/>
              <a:gd name="T55" fmla="*/ 103796 h 168423"/>
              <a:gd name="T56" fmla="*/ 669617 w 1434807"/>
              <a:gd name="T57" fmla="*/ 142421 h 168423"/>
              <a:gd name="T58" fmla="*/ 731427 w 1434807"/>
              <a:gd name="T59" fmla="*/ 66591 h 168423"/>
              <a:gd name="T60" fmla="*/ 1272990 w 1434807"/>
              <a:gd name="T61" fmla="*/ 42974 h 168423"/>
              <a:gd name="T62" fmla="*/ 1300987 w 1434807"/>
              <a:gd name="T63" fmla="*/ 95626 h 168423"/>
              <a:gd name="T64" fmla="*/ 1401197 w 1434807"/>
              <a:gd name="T65" fmla="*/ 70714 h 168423"/>
              <a:gd name="T66" fmla="*/ 1435100 w 1434807"/>
              <a:gd name="T67" fmla="*/ 70714 h 168423"/>
              <a:gd name="T68" fmla="*/ 1355087 w 1434807"/>
              <a:gd name="T69" fmla="*/ 137042 h 168423"/>
              <a:gd name="T70" fmla="*/ 1391353 w 1434807"/>
              <a:gd name="T71" fmla="*/ 43250 h 168423"/>
              <a:gd name="T72" fmla="*/ 1435100 w 1434807"/>
              <a:gd name="T73" fmla="*/ 70714 h 168423"/>
              <a:gd name="T74" fmla="*/ 1109041 w 1434807"/>
              <a:gd name="T75" fmla="*/ 118387 h 168423"/>
              <a:gd name="T76" fmla="*/ 1223294 w 1434807"/>
              <a:gd name="T77" fmla="*/ 151636 h 168423"/>
              <a:gd name="T78" fmla="*/ 1146616 w 1434807"/>
              <a:gd name="T79" fmla="*/ 120571 h 168423"/>
              <a:gd name="T80" fmla="*/ 1230986 w 1434807"/>
              <a:gd name="T81" fmla="*/ 64241 h 168423"/>
              <a:gd name="T82" fmla="*/ 1230986 w 1434807"/>
              <a:gd name="T83" fmla="*/ 64241 h 168423"/>
              <a:gd name="T84" fmla="*/ 1204832 w 1434807"/>
              <a:gd name="T85" fmla="*/ 122844 h 168423"/>
              <a:gd name="T86" fmla="*/ 1238578 w 1434807"/>
              <a:gd name="T87" fmla="*/ 129839 h 168423"/>
              <a:gd name="T88" fmla="*/ 613803 w 1434807"/>
              <a:gd name="T89" fmla="*/ 41574 h 168423"/>
              <a:gd name="T90" fmla="*/ 595878 w 1434807"/>
              <a:gd name="T91" fmla="*/ 163378 h 168423"/>
              <a:gd name="T92" fmla="*/ 648708 w 1434807"/>
              <a:gd name="T93" fmla="*/ 141390 h 168423"/>
              <a:gd name="T94" fmla="*/ 648111 w 1434807"/>
              <a:gd name="T95" fmla="*/ 113813 h 168423"/>
              <a:gd name="T96" fmla="*/ 578040 w 1434807"/>
              <a:gd name="T97" fmla="*/ 77791 h 168423"/>
              <a:gd name="T98" fmla="*/ 631420 w 1434807"/>
              <a:gd name="T99" fmla="*/ 46090 h 168423"/>
              <a:gd name="T100" fmla="*/ 628938 w 1434807"/>
              <a:gd name="T101" fmla="*/ 88326 h 168423"/>
              <a:gd name="T102" fmla="*/ 652150 w 1434807"/>
              <a:gd name="T103" fmla="*/ 63310 h 168423"/>
              <a:gd name="T104" fmla="*/ 857040 w 1434807"/>
              <a:gd name="T105" fmla="*/ 151048 h 168423"/>
              <a:gd name="T106" fmla="*/ 946444 w 1434807"/>
              <a:gd name="T107" fmla="*/ 162619 h 168423"/>
              <a:gd name="T108" fmla="*/ 869347 w 1434807"/>
              <a:gd name="T109" fmla="*/ 118721 h 168423"/>
              <a:gd name="T110" fmla="*/ 868387 w 1434807"/>
              <a:gd name="T111" fmla="*/ 91893 h 168423"/>
              <a:gd name="T112" fmla="*/ 940480 w 1434807"/>
              <a:gd name="T113" fmla="*/ 56387 h 168423"/>
              <a:gd name="T114" fmla="*/ 918783 w 1434807"/>
              <a:gd name="T115" fmla="*/ 140160 h 168423"/>
              <a:gd name="T116" fmla="*/ 907606 w 1434807"/>
              <a:gd name="T117" fmla="*/ 65811 h 168423"/>
              <a:gd name="T118" fmla="*/ 953637 w 1434807"/>
              <a:gd name="T119" fmla="*/ 79150 h 1684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49263" eaLnBrk="0" fontAlgn="base" hangingPunct="0">
              <a:spcBef>
                <a:spcPct val="0"/>
              </a:spcBef>
              <a:spcAft>
                <a:spcPct val="0"/>
              </a:spcAft>
            </a:pPr>
            <a:endParaRPr lang="ru-RU">
              <a:solidFill>
                <a:prstClr val="black"/>
              </a:solidFill>
              <a:latin typeface="Arial" charset="0"/>
            </a:endParaRPr>
          </a:p>
        </p:txBody>
      </p:sp>
      <p:sp>
        <p:nvSpPr>
          <p:cNvPr id="33" name="bk object 47"/>
          <p:cNvSpPr>
            <a:spLocks noChangeArrowheads="1"/>
          </p:cNvSpPr>
          <p:nvPr/>
        </p:nvSpPr>
        <p:spPr bwMode="auto">
          <a:xfrm>
            <a:off x="6813550" y="2335201"/>
            <a:ext cx="590550" cy="71057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PingFang SC" charset="0"/>
                <a:cs typeface="PingFang SC" charset="0"/>
              </a:defRPr>
            </a:lvl1pPr>
            <a:lvl2pPr>
              <a:defRPr>
                <a:solidFill>
                  <a:schemeClr val="tx1"/>
                </a:solidFill>
                <a:latin typeface="Arial" charset="0"/>
                <a:ea typeface="PingFang SC" charset="0"/>
                <a:cs typeface="PingFang SC" charset="0"/>
              </a:defRPr>
            </a:lvl2pPr>
            <a:lvl3pPr>
              <a:defRPr>
                <a:solidFill>
                  <a:schemeClr val="tx1"/>
                </a:solidFill>
                <a:latin typeface="Arial" charset="0"/>
                <a:ea typeface="PingFang SC" charset="0"/>
                <a:cs typeface="PingFang SC" charset="0"/>
              </a:defRPr>
            </a:lvl3pPr>
            <a:lvl4pPr>
              <a:defRPr>
                <a:solidFill>
                  <a:schemeClr val="tx1"/>
                </a:solidFill>
                <a:latin typeface="Arial" charset="0"/>
                <a:ea typeface="PingFang SC" charset="0"/>
                <a:cs typeface="PingFang SC" charset="0"/>
              </a:defRPr>
            </a:lvl4pPr>
            <a:lvl5pPr>
              <a:defRPr>
                <a:solidFill>
                  <a:schemeClr val="tx1"/>
                </a:solidFill>
                <a:latin typeface="Arial" charset="0"/>
                <a:ea typeface="PingFang SC" charset="0"/>
                <a:cs typeface="PingFang SC" charset="0"/>
              </a:defRPr>
            </a:lvl5pPr>
            <a:lvl6pPr marL="2514600" indent="-228600" eaLnBrk="0" fontAlgn="base" hangingPunct="0">
              <a:spcBef>
                <a:spcPct val="0"/>
              </a:spcBef>
              <a:spcAft>
                <a:spcPct val="0"/>
              </a:spcAft>
              <a:defRPr>
                <a:solidFill>
                  <a:schemeClr val="tx1"/>
                </a:solidFill>
                <a:latin typeface="Arial" charset="0"/>
                <a:ea typeface="PingFang SC" charset="0"/>
                <a:cs typeface="PingFang SC" charset="0"/>
              </a:defRPr>
            </a:lvl6pPr>
            <a:lvl7pPr marL="2971800" indent="-228600" eaLnBrk="0" fontAlgn="base" hangingPunct="0">
              <a:spcBef>
                <a:spcPct val="0"/>
              </a:spcBef>
              <a:spcAft>
                <a:spcPct val="0"/>
              </a:spcAft>
              <a:defRPr>
                <a:solidFill>
                  <a:schemeClr val="tx1"/>
                </a:solidFill>
                <a:latin typeface="Arial" charset="0"/>
                <a:ea typeface="PingFang SC" charset="0"/>
                <a:cs typeface="PingFang SC" charset="0"/>
              </a:defRPr>
            </a:lvl7pPr>
            <a:lvl8pPr marL="3429000" indent="-228600" eaLnBrk="0" fontAlgn="base" hangingPunct="0">
              <a:spcBef>
                <a:spcPct val="0"/>
              </a:spcBef>
              <a:spcAft>
                <a:spcPct val="0"/>
              </a:spcAft>
              <a:defRPr>
                <a:solidFill>
                  <a:schemeClr val="tx1"/>
                </a:solidFill>
                <a:latin typeface="Arial" charset="0"/>
                <a:ea typeface="PingFang SC" charset="0"/>
                <a:cs typeface="PingFang SC" charset="0"/>
              </a:defRPr>
            </a:lvl8pPr>
            <a:lvl9pPr marL="3886200" indent="-228600" eaLnBrk="0" fontAlgn="base" hangingPunct="0">
              <a:spcBef>
                <a:spcPct val="0"/>
              </a:spcBef>
              <a:spcAft>
                <a:spcPct val="0"/>
              </a:spcAft>
              <a:defRPr>
                <a:solidFill>
                  <a:schemeClr val="tx1"/>
                </a:solidFill>
                <a:latin typeface="Arial" charset="0"/>
                <a:ea typeface="PingFang SC" charset="0"/>
                <a:cs typeface="PingFang SC" charset="0"/>
              </a:defRPr>
            </a:lvl9pPr>
          </a:lstStyle>
          <a:p>
            <a:pPr fontAlgn="base">
              <a:spcBef>
                <a:spcPct val="0"/>
              </a:spcBef>
              <a:spcAft>
                <a:spcPct val="0"/>
              </a:spcAft>
              <a:defRPr/>
            </a:pPr>
            <a:endParaRPr lang="ru-RU" altLang="ru-RU">
              <a:solidFill>
                <a:srgbClr val="000000"/>
              </a:solidFill>
              <a:latin typeface="Calibri" pitchFamily="34" charset="0"/>
            </a:endParaRPr>
          </a:p>
        </p:txBody>
      </p:sp>
      <p:sp>
        <p:nvSpPr>
          <p:cNvPr id="34" name="Holder 2"/>
          <p:cNvSpPr>
            <a:spLocks noGrp="1"/>
          </p:cNvSpPr>
          <p:nvPr>
            <p:ph type="ftr" sz="quarter" idx="10"/>
          </p:nvPr>
        </p:nvSpPr>
        <p:spPr/>
        <p:txBody>
          <a:bodyPr/>
          <a:lstStyle>
            <a:lvl1pPr defTabSz="449263" eaLnBrk="0" fontAlgn="base" hangingPunct="0">
              <a:spcBef>
                <a:spcPct val="0"/>
              </a:spcBef>
              <a:spcAft>
                <a:spcPct val="0"/>
              </a:spcAft>
              <a:defRPr>
                <a:latin typeface="Arial" charset="0"/>
                <a:ea typeface="PingFang SC" charset="0"/>
                <a:cs typeface="PingFang SC" charset="0"/>
              </a:defRPr>
            </a:lvl1pPr>
          </a:lstStyle>
          <a:p>
            <a:pPr>
              <a:defRPr/>
            </a:pPr>
            <a:endParaRPr lang="ru-RU"/>
          </a:p>
        </p:txBody>
      </p:sp>
      <p:sp>
        <p:nvSpPr>
          <p:cNvPr id="35" name="Holder 3"/>
          <p:cNvSpPr>
            <a:spLocks noGrp="1"/>
          </p:cNvSpPr>
          <p:nvPr>
            <p:ph type="dt" sz="half" idx="11"/>
          </p:nvPr>
        </p:nvSpPr>
        <p:spPr/>
        <p:txBody>
          <a:bodyPr/>
          <a:lstStyle>
            <a:lvl1pPr algn="l" defTabSz="449263" eaLnBrk="0" fontAlgn="base" hangingPunct="0">
              <a:spcBef>
                <a:spcPct val="0"/>
              </a:spcBef>
              <a:spcAft>
                <a:spcPct val="0"/>
              </a:spcAft>
              <a:defRPr>
                <a:solidFill>
                  <a:prstClr val="black">
                    <a:tint val="75000"/>
                  </a:prstClr>
                </a:solidFill>
                <a:latin typeface="Arial" charset="0"/>
                <a:ea typeface="PingFang SC" charset="0"/>
                <a:cs typeface="PingFang SC" charset="0"/>
              </a:defRPr>
            </a:lvl1pPr>
          </a:lstStyle>
          <a:p>
            <a:pPr>
              <a:defRPr/>
            </a:pPr>
            <a:fld id="{24DD90D3-3772-4068-A8CC-74A6A6710A11}" type="datetime1">
              <a:rPr lang="ru-RU" smtClean="0"/>
              <a:t>10.07.2023</a:t>
            </a:fld>
            <a:endParaRPr lang="ru-RU"/>
          </a:p>
        </p:txBody>
      </p:sp>
      <p:sp>
        <p:nvSpPr>
          <p:cNvPr id="36" name="Holder 4"/>
          <p:cNvSpPr>
            <a:spLocks noGrp="1"/>
          </p:cNvSpPr>
          <p:nvPr>
            <p:ph type="sldNum" sz="quarter" idx="12"/>
          </p:nvPr>
        </p:nvSpPr>
        <p:spPr/>
        <p:txBody>
          <a:bodyPr/>
          <a:lstStyle>
            <a:lvl1pPr algn="r" defTabSz="449263" eaLnBrk="0" fontAlgn="base" hangingPunct="0">
              <a:spcBef>
                <a:spcPct val="0"/>
              </a:spcBef>
              <a:spcAft>
                <a:spcPct val="0"/>
              </a:spcAft>
              <a:defRPr>
                <a:solidFill>
                  <a:prstClr val="black">
                    <a:tint val="75000"/>
                  </a:prstClr>
                </a:solidFill>
                <a:latin typeface="Arial" charset="0"/>
                <a:ea typeface="PingFang SC" charset="0"/>
                <a:cs typeface="PingFang SC" charset="0"/>
              </a:defRPr>
            </a:lvl1pPr>
          </a:lstStyle>
          <a:p>
            <a:pPr>
              <a:defRPr/>
            </a:pPr>
            <a:fld id="{33A6B3F8-A3B0-472B-9B7B-3BC56115CFA4}" type="slidenum">
              <a:rPr lang="ru-RU"/>
              <a:pPr>
                <a:defRPr/>
              </a:pPr>
              <a:t>‹#›</a:t>
            </a:fld>
            <a:endParaRPr lang="ru-RU"/>
          </a:p>
        </p:txBody>
      </p:sp>
    </p:spTree>
    <p:extLst>
      <p:ext uri="{BB962C8B-B14F-4D97-AF65-F5344CB8AC3E}">
        <p14:creationId xmlns:p14="http://schemas.microsoft.com/office/powerpoint/2010/main" val="115817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944299" y="1120683"/>
            <a:ext cx="3505576" cy="3315808"/>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435306" y="1120687"/>
            <a:ext cx="3468527" cy="2808927"/>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p>
            <a:pPr marL="12700">
              <a:lnSpc>
                <a:spcPct val="100000"/>
              </a:lnSpc>
            </a:pPr>
            <a:endParaRPr sz="600">
              <a:latin typeface="Exo 2 Light"/>
              <a:cs typeface="Exo 2 Light"/>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F1F91FD-CD05-4546-9EDB-E300594D050C}" type="datetime1">
              <a:rPr lang="ru-RU" smtClean="0"/>
              <a:t>10.07.2023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k object 16"/>
          <p:cNvSpPr/>
          <p:nvPr/>
        </p:nvSpPr>
        <p:spPr>
          <a:xfrm>
            <a:off x="6350" y="2519047"/>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p>
        </p:txBody>
      </p:sp>
      <p:sp>
        <p:nvSpPr>
          <p:cNvPr id="17" name="bk object 17"/>
          <p:cNvSpPr/>
          <p:nvPr/>
        </p:nvSpPr>
        <p:spPr>
          <a:xfrm>
            <a:off x="2571352" y="101075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p>
        </p:txBody>
      </p:sp>
      <p:sp>
        <p:nvSpPr>
          <p:cNvPr id="18" name="bk object 18"/>
          <p:cNvSpPr/>
          <p:nvPr/>
        </p:nvSpPr>
        <p:spPr>
          <a:xfrm>
            <a:off x="5506852" y="101075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p>
        </p:txBody>
      </p:sp>
      <p:sp>
        <p:nvSpPr>
          <p:cNvPr id="19" name="bk object 19"/>
          <p:cNvSpPr/>
          <p:nvPr/>
        </p:nvSpPr>
        <p:spPr>
          <a:xfrm>
            <a:off x="6350" y="3125657"/>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p>
        </p:txBody>
      </p:sp>
      <p:sp>
        <p:nvSpPr>
          <p:cNvPr id="20" name="bk object 20"/>
          <p:cNvSpPr/>
          <p:nvPr/>
        </p:nvSpPr>
        <p:spPr>
          <a:xfrm>
            <a:off x="44396" y="4212004"/>
            <a:ext cx="9074226" cy="0"/>
          </a:xfrm>
          <a:custGeom>
            <a:avLst/>
            <a:gdLst/>
            <a:ahLst/>
            <a:cxnLst/>
            <a:rect l="l" t="t" r="r" b="b"/>
            <a:pathLst>
              <a:path w="9074226">
                <a:moveTo>
                  <a:pt x="0" y="0"/>
                </a:moveTo>
                <a:lnTo>
                  <a:pt x="9074226" y="0"/>
                </a:lnTo>
              </a:path>
            </a:pathLst>
          </a:custGeom>
          <a:ln w="12700">
            <a:solidFill>
              <a:srgbClr val="9AACB8"/>
            </a:solidFill>
            <a:prstDash val="dash"/>
          </a:ln>
        </p:spPr>
        <p:txBody>
          <a:bodyPr wrap="square" lIns="0" tIns="0" rIns="0" bIns="0" rtlCol="0">
            <a:noAutofit/>
          </a:bodyPr>
          <a:lstStyle/>
          <a:p>
            <a:endParaRPr/>
          </a:p>
        </p:txBody>
      </p:sp>
      <p:sp>
        <p:nvSpPr>
          <p:cNvPr id="21" name="bk object 21"/>
          <p:cNvSpPr/>
          <p:nvPr/>
        </p:nvSpPr>
        <p:spPr>
          <a:xfrm>
            <a:off x="6350" y="421200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p>
        </p:txBody>
      </p:sp>
      <p:sp>
        <p:nvSpPr>
          <p:cNvPr id="22" name="bk object 22"/>
          <p:cNvSpPr/>
          <p:nvPr/>
        </p:nvSpPr>
        <p:spPr>
          <a:xfrm>
            <a:off x="9137650" y="4212004"/>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p>
            <a:pPr marL="12700">
              <a:lnSpc>
                <a:spcPct val="100000"/>
              </a:lnSpc>
            </a:pPr>
            <a:endParaRPr sz="600">
              <a:latin typeface="Exo 2 Light"/>
              <a:cs typeface="Exo 2 Light"/>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1A84241-ABB5-4CA9-968F-B9EB50D5E726}" type="datetime1">
              <a:rPr lang="ru-RU" smtClean="0"/>
              <a:t>10.07.2023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k object 16"/>
          <p:cNvSpPr/>
          <p:nvPr/>
        </p:nvSpPr>
        <p:spPr>
          <a:xfrm>
            <a:off x="3772676" y="3515431"/>
            <a:ext cx="1257472" cy="179324"/>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3180175" y="3395209"/>
            <a:ext cx="512840" cy="448310"/>
          </a:xfrm>
          <a:custGeom>
            <a:avLst/>
            <a:gdLst/>
            <a:ahLst/>
            <a:cxnLst/>
            <a:rect l="l" t="t"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p:spPr>
        <p:txBody>
          <a:bodyPr wrap="square" lIns="0" tIns="0" rIns="0" bIns="0" rtlCol="0">
            <a:noAutofit/>
          </a:bodyPr>
          <a:lstStyle/>
          <a:p>
            <a:endParaRPr/>
          </a:p>
        </p:txBody>
      </p:sp>
      <p:sp>
        <p:nvSpPr>
          <p:cNvPr id="18" name="bk object 18"/>
          <p:cNvSpPr/>
          <p:nvPr/>
        </p:nvSpPr>
        <p:spPr>
          <a:xfrm>
            <a:off x="3413254" y="3631412"/>
            <a:ext cx="274366" cy="137306"/>
          </a:xfrm>
          <a:custGeom>
            <a:avLst/>
            <a:gdLst/>
            <a:ahLst/>
            <a:cxnLst/>
            <a:rect l="l" t="t"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p:spPr>
        <p:txBody>
          <a:bodyPr wrap="square" lIns="0" tIns="0" rIns="0" bIns="0" rtlCol="0">
            <a:noAutofit/>
          </a:bodyPr>
          <a:lstStyle/>
          <a:p>
            <a:endParaRPr/>
          </a:p>
        </p:txBody>
      </p:sp>
      <p:sp>
        <p:nvSpPr>
          <p:cNvPr id="19" name="bk object 19"/>
          <p:cNvSpPr/>
          <p:nvPr/>
        </p:nvSpPr>
        <p:spPr>
          <a:xfrm>
            <a:off x="6246323" y="3398482"/>
            <a:ext cx="169765" cy="354495"/>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p>
        </p:txBody>
      </p:sp>
      <p:sp>
        <p:nvSpPr>
          <p:cNvPr id="20" name="bk object 20"/>
          <p:cNvSpPr/>
          <p:nvPr/>
        </p:nvSpPr>
        <p:spPr>
          <a:xfrm>
            <a:off x="5885000" y="3612889"/>
            <a:ext cx="343877" cy="140088"/>
          </a:xfrm>
          <a:custGeom>
            <a:avLst/>
            <a:gdLst/>
            <a:ahLst/>
            <a:cxnLst/>
            <a:rect l="l" t="t"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p:spPr>
        <p:txBody>
          <a:bodyPr wrap="square" lIns="0" tIns="0" rIns="0" bIns="0" rtlCol="0">
            <a:noAutofit/>
          </a:bodyPr>
          <a:lstStyle/>
          <a:p>
            <a:endParaRPr/>
          </a:p>
        </p:txBody>
      </p:sp>
      <p:sp>
        <p:nvSpPr>
          <p:cNvPr id="21" name="bk object 21"/>
          <p:cNvSpPr/>
          <p:nvPr/>
        </p:nvSpPr>
        <p:spPr>
          <a:xfrm>
            <a:off x="6246323" y="3398482"/>
            <a:ext cx="169765" cy="354495"/>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p>
        </p:txBody>
      </p:sp>
      <p:sp>
        <p:nvSpPr>
          <p:cNvPr id="22" name="bk object 22"/>
          <p:cNvSpPr/>
          <p:nvPr/>
        </p:nvSpPr>
        <p:spPr>
          <a:xfrm>
            <a:off x="6029215" y="3398675"/>
            <a:ext cx="251206" cy="192786"/>
          </a:xfrm>
          <a:custGeom>
            <a:avLst/>
            <a:gdLst/>
            <a:ahLst/>
            <a:cxnLst/>
            <a:rect l="l" t="t"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p:spPr>
        <p:txBody>
          <a:bodyPr wrap="square" lIns="0" tIns="0" rIns="0" bIns="0" rtlCol="0">
            <a:noAutofit/>
          </a:bodyPr>
          <a:lstStyle/>
          <a:p>
            <a:endParaRPr/>
          </a:p>
        </p:txBody>
      </p:sp>
      <p:sp>
        <p:nvSpPr>
          <p:cNvPr id="23" name="bk object 23"/>
          <p:cNvSpPr/>
          <p:nvPr/>
        </p:nvSpPr>
        <p:spPr>
          <a:xfrm>
            <a:off x="5536948" y="3395191"/>
            <a:ext cx="450466" cy="361086"/>
          </a:xfrm>
          <a:custGeom>
            <a:avLst/>
            <a:gdLst/>
            <a:ahLst/>
            <a:cxnLst/>
            <a:rect l="l" t="t"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p:spPr>
        <p:txBody>
          <a:bodyPr wrap="square" lIns="0" tIns="0" rIns="0" bIns="0" rtlCol="0">
            <a:noAutofit/>
          </a:bodyPr>
          <a:lstStyle/>
          <a:p>
            <a:endParaRPr/>
          </a:p>
        </p:txBody>
      </p:sp>
      <p:sp>
        <p:nvSpPr>
          <p:cNvPr id="24" name="bk object 24"/>
          <p:cNvSpPr/>
          <p:nvPr/>
        </p:nvSpPr>
        <p:spPr>
          <a:xfrm>
            <a:off x="6431232" y="3398377"/>
            <a:ext cx="545553" cy="354698"/>
          </a:xfrm>
          <a:custGeom>
            <a:avLst/>
            <a:gdLst/>
            <a:ahLst/>
            <a:cxnLst/>
            <a:rect l="l" t="t"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p:spPr>
        <p:txBody>
          <a:bodyPr wrap="square" lIns="0" tIns="0" rIns="0" bIns="0" rtlCol="0">
            <a:noAutofit/>
          </a:bodyPr>
          <a:lstStyle/>
          <a:p>
            <a:endParaRPr/>
          </a:p>
        </p:txBody>
      </p:sp>
      <p:sp>
        <p:nvSpPr>
          <p:cNvPr id="25" name="bk object 25"/>
          <p:cNvSpPr/>
          <p:nvPr/>
        </p:nvSpPr>
        <p:spPr>
          <a:xfrm>
            <a:off x="7079477" y="3507012"/>
            <a:ext cx="871959" cy="263347"/>
          </a:xfrm>
          <a:prstGeom prst="rect">
            <a:avLst/>
          </a:prstGeom>
          <a:blipFill>
            <a:blip r:embed="rId3" cstate="print"/>
            <a:stretch>
              <a:fillRect/>
            </a:stretch>
          </a:blipFill>
        </p:spPr>
        <p:txBody>
          <a:bodyPr wrap="square" lIns="0" tIns="0" rIns="0" bIns="0" rtlCol="0">
            <a:noAutofit/>
          </a:bodyPr>
          <a:lstStyle/>
          <a:p>
            <a:endParaRPr/>
          </a:p>
        </p:txBody>
      </p:sp>
      <p:sp>
        <p:nvSpPr>
          <p:cNvPr id="26" name="bk object 26"/>
          <p:cNvSpPr/>
          <p:nvPr/>
        </p:nvSpPr>
        <p:spPr>
          <a:xfrm>
            <a:off x="7039133" y="3507909"/>
            <a:ext cx="12" cy="252120"/>
          </a:xfrm>
          <a:custGeom>
            <a:avLst/>
            <a:gdLst/>
            <a:ahLst/>
            <a:cxnLst/>
            <a:rect l="l" t="t" r="r" b="b"/>
            <a:pathLst>
              <a:path w="12" h="252120">
                <a:moveTo>
                  <a:pt x="12" y="0"/>
                </a:moveTo>
                <a:lnTo>
                  <a:pt x="0" y="252120"/>
                </a:lnTo>
              </a:path>
            </a:pathLst>
          </a:custGeom>
          <a:ln w="7200">
            <a:solidFill>
              <a:srgbClr val="6A737B"/>
            </a:solidFill>
          </a:ln>
        </p:spPr>
        <p:txBody>
          <a:bodyPr wrap="square" lIns="0" tIns="0" rIns="0" bIns="0" rtlCol="0">
            <a:noAutofit/>
          </a:bodyPr>
          <a:lstStyle/>
          <a:p>
            <a:endParaRPr/>
          </a:p>
        </p:txBody>
      </p:sp>
      <p:sp>
        <p:nvSpPr>
          <p:cNvPr id="27" name="bk object 27"/>
          <p:cNvSpPr/>
          <p:nvPr/>
        </p:nvSpPr>
        <p:spPr>
          <a:xfrm>
            <a:off x="5726441" y="4163680"/>
            <a:ext cx="63936" cy="88912"/>
          </a:xfrm>
          <a:custGeom>
            <a:avLst/>
            <a:gdLst/>
            <a:ahLst/>
            <a:cxnLst/>
            <a:rect l="l" t="t"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p:spPr>
        <p:txBody>
          <a:bodyPr wrap="square" lIns="0" tIns="0" rIns="0" bIns="0" rtlCol="0">
            <a:noAutofit/>
          </a:bodyPr>
          <a:lstStyle/>
          <a:p>
            <a:endParaRPr/>
          </a:p>
        </p:txBody>
      </p:sp>
      <p:sp>
        <p:nvSpPr>
          <p:cNvPr id="28" name="bk object 28"/>
          <p:cNvSpPr/>
          <p:nvPr/>
        </p:nvSpPr>
        <p:spPr>
          <a:xfrm>
            <a:off x="5795691" y="4163680"/>
            <a:ext cx="91300" cy="88912"/>
          </a:xfrm>
          <a:custGeom>
            <a:avLst/>
            <a:gdLst/>
            <a:ahLst/>
            <a:cxnLst/>
            <a:rect l="l" t="t"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p:spPr>
        <p:txBody>
          <a:bodyPr wrap="square" lIns="0" tIns="0" rIns="0" bIns="0" rtlCol="0">
            <a:noAutofit/>
          </a:bodyPr>
          <a:lstStyle/>
          <a:p>
            <a:endParaRPr/>
          </a:p>
        </p:txBody>
      </p:sp>
      <p:sp>
        <p:nvSpPr>
          <p:cNvPr id="29" name="bk object 29"/>
          <p:cNvSpPr/>
          <p:nvPr/>
        </p:nvSpPr>
        <p:spPr>
          <a:xfrm>
            <a:off x="5897828" y="4163680"/>
            <a:ext cx="72123" cy="88912"/>
          </a:xfrm>
          <a:custGeom>
            <a:avLst/>
            <a:gdLst/>
            <a:ahLst/>
            <a:cxnLst/>
            <a:rect l="l" t="t"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p:spPr>
        <p:txBody>
          <a:bodyPr wrap="square" lIns="0" tIns="0" rIns="0" bIns="0" rtlCol="0">
            <a:noAutofit/>
          </a:bodyPr>
          <a:lstStyle/>
          <a:p>
            <a:endParaRPr/>
          </a:p>
        </p:txBody>
      </p:sp>
      <p:sp>
        <p:nvSpPr>
          <p:cNvPr id="30" name="bk object 30"/>
          <p:cNvSpPr/>
          <p:nvPr/>
        </p:nvSpPr>
        <p:spPr>
          <a:xfrm>
            <a:off x="5987752" y="4163680"/>
            <a:ext cx="74295" cy="88912"/>
          </a:xfrm>
          <a:custGeom>
            <a:avLst/>
            <a:gdLst/>
            <a:ahLst/>
            <a:cxnLst/>
            <a:rect l="l" t="t"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p:spPr>
        <p:txBody>
          <a:bodyPr wrap="square" lIns="0" tIns="0" rIns="0" bIns="0" rtlCol="0">
            <a:noAutofit/>
          </a:bodyPr>
          <a:lstStyle/>
          <a:p>
            <a:endParaRPr/>
          </a:p>
        </p:txBody>
      </p:sp>
      <p:sp>
        <p:nvSpPr>
          <p:cNvPr id="31" name="bk object 31"/>
          <p:cNvSpPr/>
          <p:nvPr/>
        </p:nvSpPr>
        <p:spPr>
          <a:xfrm>
            <a:off x="5726438" y="4305736"/>
            <a:ext cx="60288" cy="88912"/>
          </a:xfrm>
          <a:custGeom>
            <a:avLst/>
            <a:gdLst/>
            <a:ahLst/>
            <a:cxnLst/>
            <a:rect l="l" t="t"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p:spPr>
        <p:txBody>
          <a:bodyPr wrap="square" lIns="0" tIns="0" rIns="0" bIns="0" rtlCol="0">
            <a:noAutofit/>
          </a:bodyPr>
          <a:lstStyle/>
          <a:p>
            <a:endParaRPr/>
          </a:p>
        </p:txBody>
      </p:sp>
      <p:sp>
        <p:nvSpPr>
          <p:cNvPr id="32" name="bk object 32"/>
          <p:cNvSpPr/>
          <p:nvPr/>
        </p:nvSpPr>
        <p:spPr>
          <a:xfrm>
            <a:off x="5782986" y="4305748"/>
            <a:ext cx="91312" cy="88912"/>
          </a:xfrm>
          <a:custGeom>
            <a:avLst/>
            <a:gdLst/>
            <a:ahLst/>
            <a:cxnLst/>
            <a:rect l="l" t="t"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p:spPr>
        <p:txBody>
          <a:bodyPr wrap="square" lIns="0" tIns="0" rIns="0" bIns="0" rtlCol="0">
            <a:noAutofit/>
          </a:bodyPr>
          <a:lstStyle/>
          <a:p>
            <a:endParaRPr/>
          </a:p>
        </p:txBody>
      </p:sp>
      <p:sp>
        <p:nvSpPr>
          <p:cNvPr id="33" name="bk object 33"/>
          <p:cNvSpPr/>
          <p:nvPr/>
        </p:nvSpPr>
        <p:spPr>
          <a:xfrm>
            <a:off x="5878120" y="4304717"/>
            <a:ext cx="60805" cy="90567"/>
          </a:xfrm>
          <a:custGeom>
            <a:avLst/>
            <a:gdLst/>
            <a:ahLst/>
            <a:cxnLst/>
            <a:rect l="l" t="t"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p:spPr>
        <p:txBody>
          <a:bodyPr wrap="square" lIns="0" tIns="0" rIns="0" bIns="0" rtlCol="0">
            <a:noAutofit/>
          </a:bodyPr>
          <a:lstStyle/>
          <a:p>
            <a:endParaRPr/>
          </a:p>
        </p:txBody>
      </p:sp>
      <p:sp>
        <p:nvSpPr>
          <p:cNvPr id="34" name="bk object 34"/>
          <p:cNvSpPr/>
          <p:nvPr/>
        </p:nvSpPr>
        <p:spPr>
          <a:xfrm>
            <a:off x="5953060" y="4305745"/>
            <a:ext cx="62772" cy="88912"/>
          </a:xfrm>
          <a:custGeom>
            <a:avLst/>
            <a:gdLst/>
            <a:ahLst/>
            <a:cxnLst/>
            <a:rect l="l" t="t"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p:spPr>
        <p:txBody>
          <a:bodyPr wrap="square" lIns="0" tIns="0" rIns="0" bIns="0" rtlCol="0">
            <a:noAutofit/>
          </a:bodyPr>
          <a:lstStyle/>
          <a:p>
            <a:endParaRPr/>
          </a:p>
        </p:txBody>
      </p:sp>
      <p:sp>
        <p:nvSpPr>
          <p:cNvPr id="35" name="bk object 35"/>
          <p:cNvSpPr/>
          <p:nvPr/>
        </p:nvSpPr>
        <p:spPr>
          <a:xfrm>
            <a:off x="6030934" y="4305741"/>
            <a:ext cx="77076" cy="88912"/>
          </a:xfrm>
          <a:custGeom>
            <a:avLst/>
            <a:gdLst/>
            <a:ahLst/>
            <a:cxnLst/>
            <a:rect l="l" t="t"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p:spPr>
        <p:txBody>
          <a:bodyPr wrap="square" lIns="0" tIns="0" rIns="0" bIns="0" rtlCol="0">
            <a:noAutofit/>
          </a:bodyPr>
          <a:lstStyle/>
          <a:p>
            <a:endParaRPr/>
          </a:p>
        </p:txBody>
      </p:sp>
      <p:sp>
        <p:nvSpPr>
          <p:cNvPr id="36" name="bk object 36"/>
          <p:cNvSpPr/>
          <p:nvPr/>
        </p:nvSpPr>
        <p:spPr>
          <a:xfrm>
            <a:off x="6153519" y="4321476"/>
            <a:ext cx="0" cy="73177"/>
          </a:xfrm>
          <a:custGeom>
            <a:avLst/>
            <a:gdLst/>
            <a:ahLst/>
            <a:cxnLst/>
            <a:rect l="l" t="t" r="r" b="b"/>
            <a:pathLst>
              <a:path h="73177">
                <a:moveTo>
                  <a:pt x="0" y="0"/>
                </a:moveTo>
                <a:lnTo>
                  <a:pt x="0" y="73177"/>
                </a:lnTo>
              </a:path>
            </a:pathLst>
          </a:custGeom>
          <a:ln w="19278">
            <a:solidFill>
              <a:srgbClr val="008FD5"/>
            </a:solidFill>
          </a:ln>
        </p:spPr>
        <p:txBody>
          <a:bodyPr wrap="square" lIns="0" tIns="0" rIns="0" bIns="0" rtlCol="0">
            <a:noAutofit/>
          </a:bodyPr>
          <a:lstStyle/>
          <a:p>
            <a:endParaRPr/>
          </a:p>
        </p:txBody>
      </p:sp>
      <p:sp>
        <p:nvSpPr>
          <p:cNvPr id="37" name="bk object 37"/>
          <p:cNvSpPr/>
          <p:nvPr/>
        </p:nvSpPr>
        <p:spPr>
          <a:xfrm>
            <a:off x="6118835" y="4313609"/>
            <a:ext cx="69354" cy="0"/>
          </a:xfrm>
          <a:custGeom>
            <a:avLst/>
            <a:gdLst/>
            <a:ahLst/>
            <a:cxnLst/>
            <a:rect l="l" t="t" r="r" b="b"/>
            <a:pathLst>
              <a:path w="69354">
                <a:moveTo>
                  <a:pt x="0" y="0"/>
                </a:moveTo>
                <a:lnTo>
                  <a:pt x="69354" y="0"/>
                </a:lnTo>
              </a:path>
            </a:pathLst>
          </a:custGeom>
          <a:ln w="17005">
            <a:solidFill>
              <a:srgbClr val="008FD5"/>
            </a:solidFill>
          </a:ln>
        </p:spPr>
        <p:txBody>
          <a:bodyPr wrap="square" lIns="0" tIns="0" rIns="0" bIns="0" rtlCol="0">
            <a:noAutofit/>
          </a:bodyPr>
          <a:lstStyle/>
          <a:p>
            <a:endParaRPr/>
          </a:p>
        </p:txBody>
      </p:sp>
      <p:sp>
        <p:nvSpPr>
          <p:cNvPr id="38" name="bk object 38"/>
          <p:cNvSpPr/>
          <p:nvPr/>
        </p:nvSpPr>
        <p:spPr>
          <a:xfrm>
            <a:off x="6198999" y="4305741"/>
            <a:ext cx="77088" cy="88912"/>
          </a:xfrm>
          <a:custGeom>
            <a:avLst/>
            <a:gdLst/>
            <a:ahLst/>
            <a:cxnLst/>
            <a:rect l="l" t="t"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p:spPr>
        <p:txBody>
          <a:bodyPr wrap="square" lIns="0" tIns="0" rIns="0" bIns="0" rtlCol="0">
            <a:noAutofit/>
          </a:bodyPr>
          <a:lstStyle/>
          <a:p>
            <a:endParaRPr/>
          </a:p>
        </p:txBody>
      </p:sp>
      <p:sp>
        <p:nvSpPr>
          <p:cNvPr id="39" name="bk object 39"/>
          <p:cNvSpPr/>
          <p:nvPr/>
        </p:nvSpPr>
        <p:spPr>
          <a:xfrm>
            <a:off x="6289438" y="4305737"/>
            <a:ext cx="67690" cy="88925"/>
          </a:xfrm>
          <a:custGeom>
            <a:avLst/>
            <a:gdLst/>
            <a:ahLst/>
            <a:cxnLst/>
            <a:rect l="l" t="t"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p:spPr>
        <p:txBody>
          <a:bodyPr wrap="square" lIns="0" tIns="0" rIns="0" bIns="0" rtlCol="0">
            <a:noAutofit/>
          </a:bodyPr>
          <a:lstStyle/>
          <a:p>
            <a:endParaRPr/>
          </a:p>
        </p:txBody>
      </p:sp>
      <p:sp>
        <p:nvSpPr>
          <p:cNvPr id="40" name="bk object 40"/>
          <p:cNvSpPr/>
          <p:nvPr/>
        </p:nvSpPr>
        <p:spPr>
          <a:xfrm>
            <a:off x="5020707" y="4440763"/>
            <a:ext cx="84257" cy="34213"/>
          </a:xfrm>
          <a:custGeom>
            <a:avLst/>
            <a:gdLst/>
            <a:ahLst/>
            <a:cxnLst/>
            <a:rect l="l" t="t"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p:spPr>
        <p:txBody>
          <a:bodyPr wrap="square" lIns="0" tIns="0" rIns="0" bIns="0" rtlCol="0">
            <a:noAutofit/>
          </a:bodyPr>
          <a:lstStyle/>
          <a:p>
            <a:endParaRPr/>
          </a:p>
        </p:txBody>
      </p:sp>
      <p:sp>
        <p:nvSpPr>
          <p:cNvPr id="41" name="bk object 41"/>
          <p:cNvSpPr/>
          <p:nvPr/>
        </p:nvSpPr>
        <p:spPr>
          <a:xfrm>
            <a:off x="5341470" y="4439855"/>
            <a:ext cx="77294" cy="34963"/>
          </a:xfrm>
          <a:custGeom>
            <a:avLst/>
            <a:gdLst/>
            <a:ahLst/>
            <a:cxnLst/>
            <a:rect l="l" t="t"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p:spPr>
        <p:txBody>
          <a:bodyPr wrap="square" lIns="0" tIns="0" rIns="0" bIns="0" rtlCol="0">
            <a:noAutofit/>
          </a:bodyPr>
          <a:lstStyle/>
          <a:p>
            <a:endParaRPr/>
          </a:p>
        </p:txBody>
      </p:sp>
      <p:sp>
        <p:nvSpPr>
          <p:cNvPr id="42" name="bk object 42"/>
          <p:cNvSpPr/>
          <p:nvPr/>
        </p:nvSpPr>
        <p:spPr>
          <a:xfrm>
            <a:off x="5020712" y="4385589"/>
            <a:ext cx="78917" cy="33528"/>
          </a:xfrm>
          <a:custGeom>
            <a:avLst/>
            <a:gdLst/>
            <a:ahLst/>
            <a:cxnLst/>
            <a:rect l="l" t="t"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p:spPr>
        <p:txBody>
          <a:bodyPr wrap="square" lIns="0" tIns="0" rIns="0" bIns="0" rtlCol="0">
            <a:noAutofit/>
          </a:bodyPr>
          <a:lstStyle/>
          <a:p>
            <a:endParaRPr/>
          </a:p>
        </p:txBody>
      </p:sp>
      <p:sp>
        <p:nvSpPr>
          <p:cNvPr id="43" name="bk object 43"/>
          <p:cNvSpPr/>
          <p:nvPr/>
        </p:nvSpPr>
        <p:spPr>
          <a:xfrm>
            <a:off x="4900736" y="4163876"/>
            <a:ext cx="736942" cy="426224"/>
          </a:xfrm>
          <a:custGeom>
            <a:avLst/>
            <a:gdLst/>
            <a:ahLst/>
            <a:cxnLst/>
            <a:rect l="l" t="t"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p:spPr>
        <p:txBody>
          <a:bodyPr wrap="square" lIns="0" tIns="0" rIns="0" bIns="0" rtlCol="0">
            <a:noAutofit/>
          </a:bodyPr>
          <a:lstStyle/>
          <a:p>
            <a:endParaRPr/>
          </a:p>
        </p:txBody>
      </p:sp>
      <p:sp>
        <p:nvSpPr>
          <p:cNvPr id="44" name="bk object 44"/>
          <p:cNvSpPr/>
          <p:nvPr/>
        </p:nvSpPr>
        <p:spPr>
          <a:xfrm>
            <a:off x="3202929" y="756110"/>
            <a:ext cx="262829" cy="414682"/>
          </a:xfrm>
          <a:custGeom>
            <a:avLst/>
            <a:gdLst/>
            <a:ahLst/>
            <a:cxnLst/>
            <a:rect l="l" t="t"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p:spPr>
        <p:txBody>
          <a:bodyPr wrap="square" lIns="0" tIns="0" rIns="0" bIns="0" rtlCol="0">
            <a:noAutofit/>
          </a:bodyPr>
          <a:lstStyle/>
          <a:p>
            <a:endParaRPr/>
          </a:p>
        </p:txBody>
      </p:sp>
      <p:sp>
        <p:nvSpPr>
          <p:cNvPr id="45" name="bk object 45"/>
          <p:cNvSpPr/>
          <p:nvPr/>
        </p:nvSpPr>
        <p:spPr>
          <a:xfrm>
            <a:off x="3244951" y="756399"/>
            <a:ext cx="141757" cy="237139"/>
          </a:xfrm>
          <a:custGeom>
            <a:avLst/>
            <a:gdLst/>
            <a:ahLst/>
            <a:cxnLst/>
            <a:rect l="l" t="t"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p:spPr>
        <p:txBody>
          <a:bodyPr wrap="square" lIns="0" tIns="0" rIns="0" bIns="0" rtlCol="0">
            <a:noAutofit/>
          </a:bodyPr>
          <a:lstStyle/>
          <a:p>
            <a:endParaRPr/>
          </a:p>
        </p:txBody>
      </p:sp>
      <p:sp>
        <p:nvSpPr>
          <p:cNvPr id="46" name="bk object 46"/>
          <p:cNvSpPr/>
          <p:nvPr/>
        </p:nvSpPr>
        <p:spPr>
          <a:xfrm>
            <a:off x="3601033" y="879208"/>
            <a:ext cx="1434807" cy="168423"/>
          </a:xfrm>
          <a:custGeom>
            <a:avLst/>
            <a:gdLst/>
            <a:ahLst/>
            <a:cxnLst/>
            <a:rect l="l" t="t"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p:spPr>
        <p:txBody>
          <a:bodyPr wrap="square" lIns="0" tIns="0" rIns="0" bIns="0" rtlCol="0">
            <a:noAutofit/>
          </a:bodyPr>
          <a:lstStyle/>
          <a:p>
            <a:endParaRPr/>
          </a:p>
        </p:txBody>
      </p:sp>
      <p:sp>
        <p:nvSpPr>
          <p:cNvPr id="47" name="bk object 47"/>
          <p:cNvSpPr/>
          <p:nvPr/>
        </p:nvSpPr>
        <p:spPr>
          <a:xfrm>
            <a:off x="6812803" y="2334894"/>
            <a:ext cx="591794" cy="710379"/>
          </a:xfrm>
          <a:prstGeom prst="rect">
            <a:avLst/>
          </a:prstGeom>
          <a:blipFill>
            <a:blip r:embed="rId4" cstate="print"/>
            <a:stretch>
              <a:fillRect/>
            </a:stretch>
          </a:blipFill>
        </p:spPr>
        <p:txBody>
          <a:bodyPr wrap="square" lIns="0" tIns="0" rIns="0" bIns="0" rtlCol="0">
            <a:noAutofit/>
          </a:bodyPr>
          <a:lstStyle/>
          <a:p>
            <a:endParaRPr/>
          </a:p>
        </p:txBody>
      </p:sp>
      <p:sp>
        <p:nvSpPr>
          <p:cNvPr id="2" name="Holder 2"/>
          <p:cNvSpPr>
            <a:spLocks noGrp="1"/>
          </p:cNvSpPr>
          <p:nvPr>
            <p:ph type="ftr" sz="quarter" idx="5"/>
          </p:nvPr>
        </p:nvSpPr>
        <p:spPr/>
        <p:txBody>
          <a:bodyPr lIns="0" tIns="0" rIns="0" bIns="0"/>
          <a:lstStyle/>
          <a:p>
            <a:pPr marL="12700">
              <a:lnSpc>
                <a:spcPct val="100000"/>
              </a:lnSpc>
            </a:pPr>
            <a:endParaRPr sz="600">
              <a:latin typeface="Exo 2 Light"/>
              <a:cs typeface="Exo 2 Light"/>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C814AF1-34AF-4CEE-BD8C-08876AF9D7C4}" type="datetime1">
              <a:rPr lang="ru-RU" smtClean="0"/>
              <a:t>10.07.2023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55917"/>
            <a:ext cx="6858000" cy="182165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2748625"/>
            <a:ext cx="6858000" cy="126288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13">
            <a:extLst>
              <a:ext uri="{FF2B5EF4-FFF2-40B4-BE49-F238E27FC236}">
                <a16:creationId xmlns="" xmlns:a16="http://schemas.microsoft.com/office/drawing/2014/main" id="{2F55D933-8D54-4637-88A0-55B7708D9207}"/>
              </a:ext>
            </a:extLst>
          </p:cNvPr>
          <p:cNvSpPr>
            <a:spLocks noGrp="1" noChangeArrowheads="1"/>
          </p:cNvSpPr>
          <p:nvPr>
            <p:ph type="dt" idx="10"/>
          </p:nvPr>
        </p:nvSpPr>
        <p:spPr>
          <a:ln/>
        </p:spPr>
        <p:txBody>
          <a:bodyPr/>
          <a:lstStyle>
            <a:lvl1pPr>
              <a:defRPr/>
            </a:lvl1pPr>
          </a:lstStyle>
          <a:p>
            <a:pPr>
              <a:defRPr/>
            </a:pPr>
            <a:fld id="{2CACA202-620E-4D34-BF58-D343E4FD6960}" type="datetime1">
              <a:rPr lang="ru-RU" altLang="ru-RU" smtClean="0"/>
              <a:t>10.07.2023</a:t>
            </a:fld>
            <a:endParaRPr lang="ru-RU" altLang="ru-RU"/>
          </a:p>
        </p:txBody>
      </p:sp>
      <p:sp>
        <p:nvSpPr>
          <p:cNvPr id="5" name="Rectangle 14">
            <a:extLst>
              <a:ext uri="{FF2B5EF4-FFF2-40B4-BE49-F238E27FC236}">
                <a16:creationId xmlns="" xmlns:a16="http://schemas.microsoft.com/office/drawing/2014/main" id="{E2F15ABE-820B-425C-8DB2-286E1AA7B788}"/>
              </a:ext>
            </a:extLst>
          </p:cNvPr>
          <p:cNvSpPr>
            <a:spLocks noGrp="1" noChangeArrowheads="1"/>
          </p:cNvSpPr>
          <p:nvPr>
            <p:ph type="sldNum" idx="11"/>
          </p:nvPr>
        </p:nvSpPr>
        <p:spPr>
          <a:ln/>
        </p:spPr>
        <p:txBody>
          <a:bodyPr/>
          <a:lstStyle>
            <a:lvl1pPr>
              <a:defRPr/>
            </a:lvl1pPr>
          </a:lstStyle>
          <a:p>
            <a:pPr>
              <a:defRPr/>
            </a:pPr>
            <a:fld id="{7C5F4FCA-85B0-4581-A52A-1E9801C4E212}" type="slidenum">
              <a:rPr lang="ru-RU" altLang="ru-RU"/>
              <a:pPr>
                <a:defRPr/>
              </a:pPr>
              <a:t>‹#›</a:t>
            </a:fld>
            <a:endParaRPr lang="ru-RU" altLang="ru-RU"/>
          </a:p>
        </p:txBody>
      </p:sp>
    </p:spTree>
    <p:extLst>
      <p:ext uri="{BB962C8B-B14F-4D97-AF65-F5344CB8AC3E}">
        <p14:creationId xmlns:p14="http://schemas.microsoft.com/office/powerpoint/2010/main" val="346987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Титульный слайд">
    <p:spTree>
      <p:nvGrpSpPr>
        <p:cNvPr id="1" name=""/>
        <p:cNvGrpSpPr/>
        <p:nvPr/>
      </p:nvGrpSpPr>
      <p:grpSpPr>
        <a:xfrm>
          <a:off x="0" y="0"/>
          <a:ext cx="0" cy="0"/>
          <a:chOff x="0" y="0"/>
          <a:chExt cx="0" cy="0"/>
        </a:xfrm>
      </p:grpSpPr>
      <p:sp>
        <p:nvSpPr>
          <p:cNvPr id="16" name="bk object 16"/>
          <p:cNvSpPr/>
          <p:nvPr/>
        </p:nvSpPr>
        <p:spPr>
          <a:xfrm>
            <a:off x="0" y="6"/>
            <a:ext cx="9144000" cy="5220004"/>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solidFill>
                <a:prstClr val="black"/>
              </a:solidFill>
            </a:endParaRPr>
          </a:p>
        </p:txBody>
      </p:sp>
      <p:sp>
        <p:nvSpPr>
          <p:cNvPr id="17" name="bk object 17"/>
          <p:cNvSpPr/>
          <p:nvPr/>
        </p:nvSpPr>
        <p:spPr>
          <a:xfrm>
            <a:off x="4172687" y="1036201"/>
            <a:ext cx="1461664" cy="312905"/>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p:nvSpPr>
        <p:spPr>
          <a:xfrm>
            <a:off x="3892612" y="1080625"/>
            <a:ext cx="206921" cy="300278"/>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p:nvSpPr>
        <p:spPr>
          <a:xfrm>
            <a:off x="3833796" y="1078827"/>
            <a:ext cx="93577" cy="132778"/>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p:nvSpPr>
        <p:spPr>
          <a:xfrm>
            <a:off x="3714619" y="882862"/>
            <a:ext cx="300278" cy="206921"/>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p:nvSpPr>
        <p:spPr>
          <a:xfrm>
            <a:off x="3712822" y="1055023"/>
            <a:ext cx="132778" cy="93577"/>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p:nvSpPr>
        <p:spPr>
          <a:xfrm>
            <a:off x="3516860" y="967480"/>
            <a:ext cx="206921" cy="300278"/>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p:nvSpPr>
        <p:spPr>
          <a:xfrm>
            <a:off x="3689014" y="1136777"/>
            <a:ext cx="93577" cy="132778"/>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p:nvSpPr>
        <p:spPr>
          <a:xfrm>
            <a:off x="3601474" y="1258612"/>
            <a:ext cx="300278" cy="206921"/>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p:nvSpPr>
        <p:spPr>
          <a:xfrm>
            <a:off x="3770772" y="1199796"/>
            <a:ext cx="132778" cy="93577"/>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Holder 2"/>
          <p:cNvSpPr>
            <a:spLocks noGrp="1"/>
          </p:cNvSpPr>
          <p:nvPr>
            <p:ph type="ctrTitle"/>
          </p:nvPr>
        </p:nvSpPr>
        <p:spPr>
          <a:xfrm>
            <a:off x="685800" y="1622045"/>
            <a:ext cx="7772400" cy="1098803"/>
          </a:xfrm>
          <a:prstGeom prst="rect">
            <a:avLst/>
          </a:prstGeom>
        </p:spPr>
        <p:txBody>
          <a:bodyPr wrap="square" lIns="0" tIns="0" rIns="0" bIns="0">
            <a:noAutofit/>
          </a:bodyPr>
          <a:lstStyle/>
          <a:p>
            <a:r>
              <a:rPr lang="ru-RU"/>
              <a:t>Образец заголовка</a:t>
            </a:r>
            <a:endParaRPr/>
          </a:p>
        </p:txBody>
      </p:sp>
      <p:sp>
        <p:nvSpPr>
          <p:cNvPr id="3" name="Holder 3"/>
          <p:cNvSpPr>
            <a:spLocks noGrp="1"/>
          </p:cNvSpPr>
          <p:nvPr>
            <p:ph type="subTitle" idx="4"/>
          </p:nvPr>
        </p:nvSpPr>
        <p:spPr>
          <a:xfrm>
            <a:off x="1371612" y="2930150"/>
            <a:ext cx="6400799" cy="1308100"/>
          </a:xfrm>
          <a:prstGeom prst="rect">
            <a:avLst/>
          </a:prstGeom>
        </p:spPr>
        <p:txBody>
          <a:bodyPr wrap="square" lIns="0" tIns="0" rIns="0" bIns="0">
            <a:noAutofit/>
          </a:bodyPr>
          <a:lstStyle/>
          <a:p>
            <a:r>
              <a:rPr lang="ru-RU"/>
              <a:t>Образец подзаголовка</a:t>
            </a:r>
            <a:endParaRPr/>
          </a:p>
        </p:txBody>
      </p:sp>
      <p:sp>
        <p:nvSpPr>
          <p:cNvPr id="4" name="Holder 4"/>
          <p:cNvSpPr>
            <a:spLocks noGrp="1"/>
          </p:cNvSpPr>
          <p:nvPr>
            <p:ph type="ftr" sz="quarter" idx="5"/>
          </p:nvPr>
        </p:nvSpPr>
        <p:spPr/>
        <p:txBody>
          <a:bodyPr lIns="0" tIns="0" rIns="0" bIns="0"/>
          <a:lstStyle/>
          <a:p>
            <a:endParaRPr lang="ru-RU">
              <a:solidFill>
                <a:prstClr val="black"/>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249BB4-3382-483A-BA6C-8F0853F3C421}" type="datetime1">
              <a:rPr lang="ru-RU" smtClean="0">
                <a:solidFill>
                  <a:prstClr val="black">
                    <a:tint val="75000"/>
                  </a:prstClr>
                </a:solidFill>
              </a:rPr>
              <a:t>10.07.2023</a:t>
            </a:fld>
            <a:endParaRPr lang="ru-RU">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95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r>
              <a:rPr lang="ru-RU"/>
              <a:t>Образец заголовка</a:t>
            </a:r>
            <a:endParaRPr/>
          </a:p>
        </p:txBody>
      </p:sp>
      <p:sp>
        <p:nvSpPr>
          <p:cNvPr id="3" name="Holder 3"/>
          <p:cNvSpPr>
            <a:spLocks noGrp="1"/>
          </p:cNvSpPr>
          <p:nvPr>
            <p:ph type="body" idx="1"/>
          </p:nvPr>
        </p:nvSpPr>
        <p:spPr/>
        <p:txBody>
          <a:bodyPr lIns="0" tIns="0" rIns="0" bIns="0"/>
          <a:lstStyle/>
          <a:p>
            <a:pPr lvl="0"/>
            <a:r>
              <a:rPr lang="ru-RU"/>
              <a:t>Образец текста</a:t>
            </a:r>
          </a:p>
        </p:txBody>
      </p:sp>
      <p:sp>
        <p:nvSpPr>
          <p:cNvPr id="4" name="Holder 4"/>
          <p:cNvSpPr>
            <a:spLocks noGrp="1"/>
          </p:cNvSpPr>
          <p:nvPr>
            <p:ph type="ftr" sz="quarter" idx="5"/>
          </p:nvPr>
        </p:nvSpPr>
        <p:spPr/>
        <p:txBody>
          <a:bodyPr lIns="0" tIns="0" rIns="0" bIns="0"/>
          <a:lstStyle/>
          <a:p>
            <a:endParaRPr lang="ru-RU">
              <a:solidFill>
                <a:prstClr val="black"/>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497C66C-AF02-47F5-A03F-5B0EE33FF135}" type="datetime1">
              <a:rPr lang="ru-RU" smtClean="0">
                <a:solidFill>
                  <a:prstClr val="black">
                    <a:tint val="75000"/>
                  </a:prstClr>
                </a:solidFill>
              </a:rPr>
              <a:t>10.07.2023</a:t>
            </a:fld>
            <a:endParaRPr lang="ru-RU">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313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r>
              <a:rPr lang="ru-RU"/>
              <a:t>Образец заголовка</a:t>
            </a:r>
            <a:endParaRPr/>
          </a:p>
        </p:txBody>
      </p:sp>
      <p:sp>
        <p:nvSpPr>
          <p:cNvPr id="3" name="Holder 3"/>
          <p:cNvSpPr>
            <a:spLocks noGrp="1"/>
          </p:cNvSpPr>
          <p:nvPr>
            <p:ph sz="half" idx="2"/>
          </p:nvPr>
        </p:nvSpPr>
        <p:spPr>
          <a:xfrm>
            <a:off x="944299" y="1120683"/>
            <a:ext cx="3505576" cy="3315808"/>
          </a:xfrm>
          <a:prstGeom prst="rect">
            <a:avLst/>
          </a:prstGeom>
        </p:spPr>
        <p:txBody>
          <a:bodyPr wrap="square" lIns="0" tIns="0" rIns="0" bIns="0">
            <a:noAutofit/>
          </a:bodyPr>
          <a:lstStyle/>
          <a:p>
            <a:pPr lvl="0"/>
            <a:r>
              <a:rPr lang="ru-RU"/>
              <a:t>Образец текста</a:t>
            </a:r>
          </a:p>
        </p:txBody>
      </p:sp>
      <p:sp>
        <p:nvSpPr>
          <p:cNvPr id="4" name="Holder 4"/>
          <p:cNvSpPr>
            <a:spLocks noGrp="1"/>
          </p:cNvSpPr>
          <p:nvPr>
            <p:ph sz="half" idx="3"/>
          </p:nvPr>
        </p:nvSpPr>
        <p:spPr>
          <a:xfrm>
            <a:off x="5435312" y="1120690"/>
            <a:ext cx="3468527" cy="2808927"/>
          </a:xfrm>
          <a:prstGeom prst="rect">
            <a:avLst/>
          </a:prstGeom>
        </p:spPr>
        <p:txBody>
          <a:bodyPr wrap="square" lIns="0" tIns="0" rIns="0" bIns="0">
            <a:noAutofit/>
          </a:bodyPr>
          <a:lstStyle/>
          <a:p>
            <a:pPr lvl="0"/>
            <a:r>
              <a:rPr lang="ru-RU"/>
              <a:t>Образец текста</a:t>
            </a:r>
          </a:p>
        </p:txBody>
      </p:sp>
      <p:sp>
        <p:nvSpPr>
          <p:cNvPr id="5" name="Holder 5"/>
          <p:cNvSpPr>
            <a:spLocks noGrp="1"/>
          </p:cNvSpPr>
          <p:nvPr>
            <p:ph type="ftr" sz="quarter" idx="5"/>
          </p:nvPr>
        </p:nvSpPr>
        <p:spPr/>
        <p:txBody>
          <a:bodyPr lIns="0" tIns="0" rIns="0" bIns="0"/>
          <a:lstStyle/>
          <a:p>
            <a:endParaRPr lang="ru-RU">
              <a:solidFill>
                <a:prstClr val="black"/>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572822D-79C7-4078-9436-F9B4C35CAE84}" type="datetime1">
              <a:rPr lang="ru-RU" smtClean="0">
                <a:solidFill>
                  <a:prstClr val="black">
                    <a:tint val="75000"/>
                  </a:prstClr>
                </a:solidFill>
              </a:rPr>
              <a:t>10.07.2023</a:t>
            </a:fld>
            <a:endParaRPr lang="ru-RU">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46881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9299" y="612471"/>
            <a:ext cx="4885400" cy="676960"/>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457206" y="1203452"/>
            <a:ext cx="8229599" cy="3453384"/>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90300" y="5038745"/>
            <a:ext cx="1969544" cy="101854"/>
          </a:xfrm>
          <a:prstGeom prst="rect">
            <a:avLst/>
          </a:prstGeom>
        </p:spPr>
        <p:txBody>
          <a:bodyPr wrap="square" lIns="0" tIns="0" rIns="0" bIns="0">
            <a:noAutofit/>
          </a:bodyPr>
          <a:lstStyle/>
          <a:p>
            <a:pPr marL="12700">
              <a:lnSpc>
                <a:spcPct val="100000"/>
              </a:lnSpc>
            </a:pPr>
            <a:endParaRPr sz="600">
              <a:latin typeface="Exo 2 Light"/>
              <a:cs typeface="Exo 2 Light"/>
            </a:endParaRPr>
          </a:p>
        </p:txBody>
      </p:sp>
      <p:sp>
        <p:nvSpPr>
          <p:cNvPr id="5" name="Holder 5"/>
          <p:cNvSpPr>
            <a:spLocks noGrp="1"/>
          </p:cNvSpPr>
          <p:nvPr>
            <p:ph type="dt" sz="half" idx="6"/>
          </p:nvPr>
        </p:nvSpPr>
        <p:spPr>
          <a:xfrm>
            <a:off x="457200" y="4866135"/>
            <a:ext cx="2103120" cy="261620"/>
          </a:xfrm>
          <a:prstGeom prst="rect">
            <a:avLst/>
          </a:prstGeom>
        </p:spPr>
        <p:txBody>
          <a:bodyPr wrap="square" lIns="0" tIns="0" rIns="0" bIns="0">
            <a:noAutofit/>
          </a:bodyPr>
          <a:lstStyle>
            <a:lvl1pPr algn="l">
              <a:defRPr>
                <a:solidFill>
                  <a:schemeClr val="tx1">
                    <a:tint val="75000"/>
                  </a:schemeClr>
                </a:solidFill>
              </a:defRPr>
            </a:lvl1pPr>
          </a:lstStyle>
          <a:p>
            <a:fld id="{71488481-3FB9-43EE-A999-B601BCF31203}" type="datetime1">
              <a:rPr lang="ru-RU" smtClean="0"/>
              <a:t>10.07.2023</a:t>
            </a:fld>
            <a:endParaRPr lang="en-US"/>
          </a:p>
        </p:txBody>
      </p:sp>
      <p:sp>
        <p:nvSpPr>
          <p:cNvPr id="6" name="Holder 6"/>
          <p:cNvSpPr>
            <a:spLocks noGrp="1"/>
          </p:cNvSpPr>
          <p:nvPr>
            <p:ph type="sldNum" sz="quarter" idx="7"/>
          </p:nvPr>
        </p:nvSpPr>
        <p:spPr>
          <a:xfrm>
            <a:off x="6583680" y="4866135"/>
            <a:ext cx="2103120" cy="26162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5" r:id="rId6"/>
  </p:sldLayoutIdLst>
  <p:hf sldNum="0"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9299" y="612471"/>
            <a:ext cx="4885400" cy="676960"/>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457212" y="1203452"/>
            <a:ext cx="8229599" cy="3453384"/>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90300" y="5038745"/>
            <a:ext cx="1969544" cy="101854"/>
          </a:xfrm>
          <a:prstGeom prst="rect">
            <a:avLst/>
          </a:prstGeom>
        </p:spPr>
        <p:txBody>
          <a:bodyPr wrap="square" lIns="0" tIns="0" rIns="0" bIns="0">
            <a:noAutofit/>
          </a:bodyPr>
          <a:lstStyle/>
          <a:p>
            <a:endParaRPr lang="ru-RU">
              <a:solidFill>
                <a:prstClr val="black"/>
              </a:solidFill>
            </a:endParaRPr>
          </a:p>
        </p:txBody>
      </p:sp>
      <p:sp>
        <p:nvSpPr>
          <p:cNvPr id="5" name="Holder 5"/>
          <p:cNvSpPr>
            <a:spLocks noGrp="1"/>
          </p:cNvSpPr>
          <p:nvPr>
            <p:ph type="dt" sz="half" idx="6"/>
          </p:nvPr>
        </p:nvSpPr>
        <p:spPr>
          <a:xfrm>
            <a:off x="457200" y="4866138"/>
            <a:ext cx="2103120" cy="261620"/>
          </a:xfrm>
          <a:prstGeom prst="rect">
            <a:avLst/>
          </a:prstGeom>
        </p:spPr>
        <p:txBody>
          <a:bodyPr wrap="square" lIns="0" tIns="0" rIns="0" bIns="0">
            <a:noAutofit/>
          </a:bodyPr>
          <a:lstStyle>
            <a:lvl1pPr algn="l">
              <a:defRPr>
                <a:solidFill>
                  <a:schemeClr val="tx1">
                    <a:tint val="75000"/>
                  </a:schemeClr>
                </a:solidFill>
              </a:defRPr>
            </a:lvl1pPr>
          </a:lstStyle>
          <a:p>
            <a:fld id="{AECAD15B-7B1E-40CD-9495-B7E15E9BC4B3}" type="datetime1">
              <a:rPr lang="ru-RU" smtClean="0">
                <a:solidFill>
                  <a:prstClr val="black">
                    <a:tint val="75000"/>
                  </a:prstClr>
                </a:solidFill>
              </a:rPr>
              <a:t>10.07.2023</a:t>
            </a:fld>
            <a:endParaRPr lang="ru-RU">
              <a:solidFill>
                <a:prstClr val="black">
                  <a:tint val="75000"/>
                </a:prstClr>
              </a:solidFill>
            </a:endParaRPr>
          </a:p>
        </p:txBody>
      </p:sp>
      <p:sp>
        <p:nvSpPr>
          <p:cNvPr id="6" name="Holder 6"/>
          <p:cNvSpPr>
            <a:spLocks noGrp="1"/>
          </p:cNvSpPr>
          <p:nvPr>
            <p:ph type="sldNum" sz="quarter" idx="7"/>
          </p:nvPr>
        </p:nvSpPr>
        <p:spPr>
          <a:xfrm>
            <a:off x="6583680" y="4866138"/>
            <a:ext cx="2103120" cy="261620"/>
          </a:xfrm>
          <a:prstGeom prst="rect">
            <a:avLst/>
          </a:prstGeom>
        </p:spPr>
        <p:txBody>
          <a:bodyPr wrap="square" lIns="0" tIns="0" rIns="0" bIns="0">
            <a:noAutofit/>
          </a:bodyPr>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1319404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sldNum="0" hdr="0" ftr="0" dt="0"/>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9299" y="612472"/>
            <a:ext cx="4885400" cy="676960"/>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457213" y="1203455"/>
            <a:ext cx="8229599" cy="3453384"/>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90300" y="5038749"/>
            <a:ext cx="1969544" cy="101854"/>
          </a:xfrm>
          <a:prstGeom prst="rect">
            <a:avLst/>
          </a:prstGeom>
        </p:spPr>
        <p:txBody>
          <a:bodyPr wrap="square" lIns="0" tIns="0" rIns="0" bIns="0">
            <a:noAutofit/>
          </a:bodyPr>
          <a:lstStyle/>
          <a:p>
            <a:endParaRPr lang="ru-RU">
              <a:solidFill>
                <a:prstClr val="black"/>
              </a:solidFill>
            </a:endParaRPr>
          </a:p>
        </p:txBody>
      </p:sp>
      <p:sp>
        <p:nvSpPr>
          <p:cNvPr id="5" name="Holder 5"/>
          <p:cNvSpPr>
            <a:spLocks noGrp="1"/>
          </p:cNvSpPr>
          <p:nvPr>
            <p:ph type="dt" sz="half" idx="6"/>
          </p:nvPr>
        </p:nvSpPr>
        <p:spPr>
          <a:xfrm>
            <a:off x="457200" y="4866152"/>
            <a:ext cx="2103120" cy="261620"/>
          </a:xfrm>
          <a:prstGeom prst="rect">
            <a:avLst/>
          </a:prstGeom>
        </p:spPr>
        <p:txBody>
          <a:bodyPr wrap="square" lIns="0" tIns="0" rIns="0" bIns="0">
            <a:noAutofit/>
          </a:bodyPr>
          <a:lstStyle>
            <a:lvl1pPr algn="l">
              <a:defRPr>
                <a:solidFill>
                  <a:schemeClr val="tx1">
                    <a:tint val="75000"/>
                  </a:schemeClr>
                </a:solidFill>
              </a:defRPr>
            </a:lvl1pPr>
          </a:lstStyle>
          <a:p>
            <a:fld id="{5658E60B-E27D-4410-8B69-9320C7894EB2}" type="datetime1">
              <a:rPr lang="ru-RU" smtClean="0">
                <a:solidFill>
                  <a:prstClr val="black">
                    <a:tint val="75000"/>
                  </a:prstClr>
                </a:solidFill>
              </a:rPr>
              <a:t>10.07.2023</a:t>
            </a:fld>
            <a:endParaRPr lang="ru-RU">
              <a:solidFill>
                <a:prstClr val="black">
                  <a:tint val="75000"/>
                </a:prstClr>
              </a:solidFill>
            </a:endParaRPr>
          </a:p>
        </p:txBody>
      </p:sp>
      <p:sp>
        <p:nvSpPr>
          <p:cNvPr id="6" name="Holder 6"/>
          <p:cNvSpPr>
            <a:spLocks noGrp="1"/>
          </p:cNvSpPr>
          <p:nvPr>
            <p:ph type="sldNum" sz="quarter" idx="7"/>
          </p:nvPr>
        </p:nvSpPr>
        <p:spPr>
          <a:xfrm>
            <a:off x="6583680" y="4866152"/>
            <a:ext cx="2103120" cy="261620"/>
          </a:xfrm>
          <a:prstGeom prst="rect">
            <a:avLst/>
          </a:prstGeom>
        </p:spPr>
        <p:txBody>
          <a:bodyPr wrap="square" lIns="0" tIns="0" rIns="0" bIns="0">
            <a:noAutofit/>
          </a:bodyPr>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54461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sldNum="0" hdr="0" ftr="0" dt="0"/>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Holder 2"/>
          <p:cNvSpPr>
            <a:spLocks noGrp="1"/>
          </p:cNvSpPr>
          <p:nvPr>
            <p:ph type="title"/>
          </p:nvPr>
        </p:nvSpPr>
        <p:spPr bwMode="auto">
          <a:xfrm>
            <a:off x="2128839" y="612062"/>
            <a:ext cx="4886325" cy="67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ru-RU" altLang="ru-RU"/>
          </a:p>
        </p:txBody>
      </p:sp>
      <p:sp>
        <p:nvSpPr>
          <p:cNvPr id="4099" name="Holder 3"/>
          <p:cNvSpPr>
            <a:spLocks noGrp="1"/>
          </p:cNvSpPr>
          <p:nvPr>
            <p:ph type="body" idx="1"/>
          </p:nvPr>
        </p:nvSpPr>
        <p:spPr bwMode="auto">
          <a:xfrm>
            <a:off x="457200" y="1203130"/>
            <a:ext cx="8229600" cy="345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ru-RU" altLang="ru-RU"/>
          </a:p>
        </p:txBody>
      </p:sp>
      <p:sp>
        <p:nvSpPr>
          <p:cNvPr id="4" name="Holder 4"/>
          <p:cNvSpPr>
            <a:spLocks noGrp="1"/>
          </p:cNvSpPr>
          <p:nvPr>
            <p:ph type="ftr" sz="quarter" idx="5"/>
          </p:nvPr>
        </p:nvSpPr>
        <p:spPr>
          <a:xfrm>
            <a:off x="290514" y="5038608"/>
            <a:ext cx="1970087" cy="101742"/>
          </a:xfrm>
          <a:prstGeom prst="rect">
            <a:avLst/>
          </a:prstGeom>
        </p:spPr>
        <p:txBody>
          <a:bodyPr wrap="square" lIns="0" tIns="0" rIns="0" bIns="0">
            <a:noAutofit/>
          </a:bodyPr>
          <a:lstStyle>
            <a:lvl1pPr defTabSz="914400" eaLnBrk="1" fontAlgn="auto" hangingPunct="1">
              <a:spcBef>
                <a:spcPts val="0"/>
              </a:spcBef>
              <a:spcAft>
                <a:spcPts val="0"/>
              </a:spcAft>
              <a:defRPr>
                <a:solidFill>
                  <a:prstClr val="black"/>
                </a:solidFill>
                <a:latin typeface="Calibri"/>
                <a:ea typeface="+mn-ea"/>
                <a:cs typeface="+mn-cs"/>
              </a:defRPr>
            </a:lvl1pPr>
          </a:lstStyle>
          <a:p>
            <a:pPr>
              <a:defRPr/>
            </a:pPr>
            <a:endParaRPr lang="ru-RU"/>
          </a:p>
        </p:txBody>
      </p:sp>
      <p:sp>
        <p:nvSpPr>
          <p:cNvPr id="5" name="Holder 5"/>
          <p:cNvSpPr>
            <a:spLocks noGrp="1"/>
          </p:cNvSpPr>
          <p:nvPr>
            <p:ph type="dt" sz="half" idx="6"/>
          </p:nvPr>
        </p:nvSpPr>
        <p:spPr>
          <a:xfrm>
            <a:off x="457200" y="4865810"/>
            <a:ext cx="2103438" cy="261620"/>
          </a:xfrm>
          <a:prstGeom prst="rect">
            <a:avLst/>
          </a:prstGeom>
        </p:spPr>
        <p:txBody>
          <a:bodyPr wrap="square" lIns="0" tIns="0" rIns="0" bIns="0">
            <a:noAutofit/>
          </a:bodyPr>
          <a:lstStyle>
            <a:lvl1pPr algn="l" defTabSz="914400" eaLnBrk="1" fontAlgn="auto" hangingPunct="1">
              <a:spcBef>
                <a:spcPts val="0"/>
              </a:spcBef>
              <a:spcAft>
                <a:spcPts val="0"/>
              </a:spcAft>
              <a:defRPr>
                <a:solidFill>
                  <a:prstClr val="black">
                    <a:tint val="75000"/>
                  </a:prstClr>
                </a:solidFill>
                <a:latin typeface="Calibri"/>
                <a:ea typeface="+mn-ea"/>
                <a:cs typeface="+mn-cs"/>
              </a:defRPr>
            </a:lvl1pPr>
          </a:lstStyle>
          <a:p>
            <a:pPr>
              <a:defRPr/>
            </a:pPr>
            <a:fld id="{7B176F61-B66C-4AB6-950D-535400A2B103}" type="datetime1">
              <a:rPr lang="ru-RU" smtClean="0"/>
              <a:t>10.07.2023</a:t>
            </a:fld>
            <a:endParaRPr lang="ru-RU"/>
          </a:p>
        </p:txBody>
      </p:sp>
      <p:sp>
        <p:nvSpPr>
          <p:cNvPr id="6" name="Holder 6"/>
          <p:cNvSpPr>
            <a:spLocks noGrp="1"/>
          </p:cNvSpPr>
          <p:nvPr>
            <p:ph type="sldNum" sz="quarter" idx="7"/>
          </p:nvPr>
        </p:nvSpPr>
        <p:spPr>
          <a:xfrm>
            <a:off x="6583364" y="4865810"/>
            <a:ext cx="2103437" cy="261620"/>
          </a:xfrm>
          <a:prstGeom prst="rect">
            <a:avLst/>
          </a:prstGeom>
        </p:spPr>
        <p:txBody>
          <a:bodyPr wrap="square" lIns="0" tIns="0" rIns="0" bIns="0">
            <a:noAutofit/>
          </a:bodyPr>
          <a:lstStyle>
            <a:lvl1pPr algn="r" defTabSz="914400" eaLnBrk="1" fontAlgn="auto" hangingPunct="1">
              <a:spcBef>
                <a:spcPts val="0"/>
              </a:spcBef>
              <a:spcAft>
                <a:spcPts val="0"/>
              </a:spcAft>
              <a:defRPr>
                <a:solidFill>
                  <a:prstClr val="black">
                    <a:tint val="75000"/>
                  </a:prstClr>
                </a:solidFill>
                <a:latin typeface="Calibri"/>
                <a:ea typeface="+mn-ea"/>
                <a:cs typeface="+mn-cs"/>
              </a:defRPr>
            </a:lvl1pPr>
          </a:lstStyle>
          <a:p>
            <a:pPr>
              <a:defRPr/>
            </a:pPr>
            <a:fld id="{EFAADF47-BBE2-4E5C-A4DA-75DD209789D9}" type="slidenum">
              <a:rPr lang="ru-RU"/>
              <a:pPr>
                <a:defRPr/>
              </a:pPr>
              <a:t>‹#›</a:t>
            </a:fld>
            <a:endParaRPr lang="ru-RU"/>
          </a:p>
        </p:txBody>
      </p:sp>
    </p:spTree>
    <p:extLst>
      <p:ext uri="{BB962C8B-B14F-4D97-AF65-F5344CB8AC3E}">
        <p14:creationId xmlns:p14="http://schemas.microsoft.com/office/powerpoint/2010/main" val="326959177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sldNum="0" hdr="0" ftr="0" dt="0"/>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0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0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consultantplus://offline/ref=51491FC45D2FA5D695E28094079448ABFDBD7311D3C700D79346EF84DB2EF4C95400B809AFC44244A9814C0A9C196DF6C943F96B872BBC1FZBc7D" TargetMode="External"/></Relationships>
</file>

<file path=ppt/slides/_rels/slide1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s://regulation.gov.ru/Regulation/Npa/PublicView?npaID=139471" TargetMode="External"/></Relationships>
</file>

<file path=ppt/slides/_rels/slide1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s://regulation.gov.ru/Regulation/Npa/PublicView?npaID=13792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s://roszdravnadzor.gov.ru/medproducts/registrati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s://www.vniiimt.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s://esklp.egisz.rosminzdrav.ru/doc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s://regulation.gov.ru/Regulation/Npa/PublicView?npaID=138343"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11">
            <a:extLst>
              <a:ext uri="{FF2B5EF4-FFF2-40B4-BE49-F238E27FC236}">
                <a16:creationId xmlns="" xmlns:a16="http://schemas.microsoft.com/office/drawing/2014/main" id="{DE3964D2-243C-40B7-9A0D-4E0B16B927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Заголовок 1">
            <a:extLst>
              <a:ext uri="{FF2B5EF4-FFF2-40B4-BE49-F238E27FC236}">
                <a16:creationId xmlns="" xmlns:a16="http://schemas.microsoft.com/office/drawing/2014/main" id="{7F72E29A-38DE-4EBB-987F-3BA26E393559}"/>
              </a:ext>
            </a:extLst>
          </p:cNvPr>
          <p:cNvSpPr txBox="1">
            <a:spLocks noChangeArrowheads="1"/>
          </p:cNvSpPr>
          <p:nvPr/>
        </p:nvSpPr>
        <p:spPr bwMode="auto">
          <a:xfrm>
            <a:off x="881064" y="1650603"/>
            <a:ext cx="7862886" cy="165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tabLst>
                <a:tab pos="179388" algn="l"/>
              </a:tabLst>
              <a:defRPr>
                <a:solidFill>
                  <a:schemeClr val="tx1"/>
                </a:solidFill>
                <a:latin typeface="Arial" panose="020B0604020202020204" pitchFamily="34" charset="0"/>
                <a:cs typeface="PingFang SC" charset="0"/>
              </a:defRPr>
            </a:lvl1pPr>
            <a:lvl2pPr>
              <a:tabLst>
                <a:tab pos="179388" algn="l"/>
              </a:tabLst>
              <a:defRPr>
                <a:solidFill>
                  <a:schemeClr val="tx1"/>
                </a:solidFill>
                <a:latin typeface="Arial" panose="020B0604020202020204" pitchFamily="34" charset="0"/>
                <a:cs typeface="PingFang SC" charset="0"/>
              </a:defRPr>
            </a:lvl2pPr>
            <a:lvl3pPr>
              <a:tabLst>
                <a:tab pos="179388" algn="l"/>
              </a:tabLst>
              <a:defRPr>
                <a:solidFill>
                  <a:schemeClr val="tx1"/>
                </a:solidFill>
                <a:latin typeface="Arial" panose="020B0604020202020204" pitchFamily="34" charset="0"/>
                <a:cs typeface="PingFang SC" charset="0"/>
              </a:defRPr>
            </a:lvl3pPr>
            <a:lvl4pPr>
              <a:tabLst>
                <a:tab pos="179388" algn="l"/>
              </a:tabLst>
              <a:defRPr>
                <a:solidFill>
                  <a:schemeClr val="tx1"/>
                </a:solidFill>
                <a:latin typeface="Arial" panose="020B0604020202020204" pitchFamily="34" charset="0"/>
                <a:cs typeface="PingFang SC" charset="0"/>
              </a:defRPr>
            </a:lvl4pPr>
            <a:lvl5pPr>
              <a:tabLst>
                <a:tab pos="179388" algn="l"/>
              </a:tabLst>
              <a:defRPr>
                <a:solidFill>
                  <a:schemeClr val="tx1"/>
                </a:solidFill>
                <a:latin typeface="Arial" panose="020B0604020202020204" pitchFamily="34" charset="0"/>
                <a:cs typeface="PingFang SC" charset="0"/>
              </a:defRPr>
            </a:lvl5pPr>
            <a:lvl6pPr marL="2514600" indent="-228600" eaLnBrk="0" fontAlgn="base" hangingPunct="0">
              <a:spcBef>
                <a:spcPct val="0"/>
              </a:spcBef>
              <a:spcAft>
                <a:spcPct val="0"/>
              </a:spcAft>
              <a:tabLst>
                <a:tab pos="179388" algn="l"/>
              </a:tabLst>
              <a:defRPr>
                <a:solidFill>
                  <a:schemeClr val="tx1"/>
                </a:solidFill>
                <a:latin typeface="Arial" panose="020B0604020202020204" pitchFamily="34" charset="0"/>
                <a:cs typeface="PingFang SC" charset="0"/>
              </a:defRPr>
            </a:lvl6pPr>
            <a:lvl7pPr marL="2971800" indent="-228600" eaLnBrk="0" fontAlgn="base" hangingPunct="0">
              <a:spcBef>
                <a:spcPct val="0"/>
              </a:spcBef>
              <a:spcAft>
                <a:spcPct val="0"/>
              </a:spcAft>
              <a:tabLst>
                <a:tab pos="179388" algn="l"/>
              </a:tabLst>
              <a:defRPr>
                <a:solidFill>
                  <a:schemeClr val="tx1"/>
                </a:solidFill>
                <a:latin typeface="Arial" panose="020B0604020202020204" pitchFamily="34" charset="0"/>
                <a:cs typeface="PingFang SC" charset="0"/>
              </a:defRPr>
            </a:lvl7pPr>
            <a:lvl8pPr marL="3429000" indent="-228600" eaLnBrk="0" fontAlgn="base" hangingPunct="0">
              <a:spcBef>
                <a:spcPct val="0"/>
              </a:spcBef>
              <a:spcAft>
                <a:spcPct val="0"/>
              </a:spcAft>
              <a:tabLst>
                <a:tab pos="179388" algn="l"/>
              </a:tabLst>
              <a:defRPr>
                <a:solidFill>
                  <a:schemeClr val="tx1"/>
                </a:solidFill>
                <a:latin typeface="Arial" panose="020B0604020202020204" pitchFamily="34" charset="0"/>
                <a:cs typeface="PingFang SC" charset="0"/>
              </a:defRPr>
            </a:lvl8pPr>
            <a:lvl9pPr marL="3886200" indent="-228600" eaLnBrk="0" fontAlgn="base" hangingPunct="0">
              <a:spcBef>
                <a:spcPct val="0"/>
              </a:spcBef>
              <a:spcAft>
                <a:spcPct val="0"/>
              </a:spcAft>
              <a:tabLst>
                <a:tab pos="179388" algn="l"/>
              </a:tabLst>
              <a:defRPr>
                <a:solidFill>
                  <a:schemeClr val="tx1"/>
                </a:solidFill>
                <a:latin typeface="Arial" panose="020B0604020202020204" pitchFamily="34" charset="0"/>
                <a:cs typeface="PingFang SC" charset="0"/>
              </a:defRPr>
            </a:lvl9pPr>
          </a:lstStyle>
          <a:p>
            <a:pPr>
              <a:lnSpc>
                <a:spcPct val="90000"/>
              </a:lnSpc>
            </a:pPr>
            <a:r>
              <a:rPr lang="ru-RU" sz="2400" b="1" i="0" dirty="0" smtClean="0">
                <a:solidFill>
                  <a:schemeClr val="bg1"/>
                </a:solidFill>
                <a:effectLst/>
                <a:latin typeface="Exo 2" panose="020B0604020202020204" charset="-52"/>
                <a:cs typeface="Times New Roman" panose="02020603050405020304" pitchFamily="18" charset="0"/>
              </a:rPr>
              <a:t>Обзор изменений в 2023 году. Закупка лекарственных препаратов и медицинских изделий</a:t>
            </a:r>
            <a:endParaRPr lang="ru-RU" altLang="ru-RU" sz="2400" b="1" dirty="0">
              <a:solidFill>
                <a:schemeClr val="bg1"/>
              </a:solidFill>
              <a:latin typeface="Exo 2" panose="020B0604020202020204" charset="-52"/>
              <a:cs typeface="Times New Roman" panose="02020603050405020304" pitchFamily="18" charset="0"/>
            </a:endParaRPr>
          </a:p>
        </p:txBody>
      </p:sp>
      <p:sp>
        <p:nvSpPr>
          <p:cNvPr id="26628" name="Прямоугольник 4">
            <a:extLst>
              <a:ext uri="{FF2B5EF4-FFF2-40B4-BE49-F238E27FC236}">
                <a16:creationId xmlns="" xmlns:a16="http://schemas.microsoft.com/office/drawing/2014/main" id="{6E0D2E9D-5410-4263-A026-5243494C539F}"/>
              </a:ext>
            </a:extLst>
          </p:cNvPr>
          <p:cNvSpPr>
            <a:spLocks noChangeArrowheads="1"/>
          </p:cNvSpPr>
          <p:nvPr/>
        </p:nvSpPr>
        <p:spPr bwMode="auto">
          <a:xfrm>
            <a:off x="900114" y="4200526"/>
            <a:ext cx="63214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en-US" dirty="0">
                <a:solidFill>
                  <a:schemeClr val="bg1"/>
                </a:solidFill>
                <a:latin typeface="Exo 2" panose="020B0604020202020204" charset="-52"/>
                <a:cs typeface="Times New Roman" panose="02020603050405020304" pitchFamily="18" charset="0"/>
              </a:rPr>
              <a:t>Торговая система</a:t>
            </a:r>
          </a:p>
          <a:p>
            <a:r>
              <a:rPr lang="ru-RU" altLang="en-US" dirty="0">
                <a:solidFill>
                  <a:schemeClr val="bg1"/>
                </a:solidFill>
                <a:latin typeface="Exo 2" panose="020B0604020202020204" charset="-52"/>
                <a:cs typeface="Times New Roman" panose="02020603050405020304" pitchFamily="18" charset="0"/>
              </a:rPr>
              <a:t>АО «Единая электронная торговая площадка»</a:t>
            </a:r>
            <a:endParaRPr lang="ru-RU" altLang="ru-RU" dirty="0">
              <a:solidFill>
                <a:schemeClr val="bg1"/>
              </a:solidFill>
              <a:latin typeface="Exo 2" panose="020B0604020202020204" charset="-52"/>
              <a:cs typeface="Times New Roman" panose="02020603050405020304" pitchFamily="18" charset="0"/>
            </a:endParaRPr>
          </a:p>
        </p:txBody>
      </p:sp>
      <p:pic>
        <p:nvPicPr>
          <p:cNvPr id="26629" name="Рисунок 6">
            <a:extLst>
              <a:ext uri="{FF2B5EF4-FFF2-40B4-BE49-F238E27FC236}">
                <a16:creationId xmlns="" xmlns:a16="http://schemas.microsoft.com/office/drawing/2014/main" id="{3533778B-22AC-40E1-A4CE-7EB86EA4B2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1" y="496888"/>
            <a:ext cx="15605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00114" y="406400"/>
            <a:ext cx="2057400" cy="609600"/>
          </a:xfrm>
          <a:prstGeom prst="rect">
            <a:avLst/>
          </a:prstGeom>
          <a:solidFill>
            <a:srgbClr val="0E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838200" y="4064000"/>
            <a:ext cx="5334000" cy="838200"/>
          </a:xfrm>
          <a:prstGeom prst="rect">
            <a:avLst/>
          </a:prstGeom>
          <a:solidFill>
            <a:srgbClr val="0B1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dirty="0" smtClean="0">
                <a:latin typeface="Exo 2" panose="020B0604020202020204" charset="-52"/>
              </a:rPr>
              <a:t>Постановление Правительства РФ от 27.03.2023 № 486 </a:t>
            </a:r>
            <a:r>
              <a:rPr lang="ru-RU" sz="1400" dirty="0" smtClean="0">
                <a:latin typeface="Exo 2" panose="020B0604020202020204" charset="-52"/>
              </a:rPr>
              <a:t>(вступает в силу с 20.04.2023)</a:t>
            </a:r>
          </a:p>
          <a:p>
            <a:pPr marL="0" indent="0" algn="just">
              <a:buNone/>
            </a:pPr>
            <a:r>
              <a:rPr lang="ru-RU" sz="1400" b="1" dirty="0" smtClean="0">
                <a:latin typeface="Exo 2" panose="020B0604020202020204" charset="-52"/>
              </a:rPr>
              <a:t>ПП РФ № 102:</a:t>
            </a:r>
          </a:p>
          <a:p>
            <a:pPr marL="285750" indent="-285750" algn="just">
              <a:buFont typeface="Arial" panose="020B0604020202020204" pitchFamily="34" charset="0"/>
              <a:buChar char="•"/>
            </a:pPr>
            <a:r>
              <a:rPr lang="ru-RU" sz="1400" dirty="0" smtClean="0">
                <a:latin typeface="Exo 2" panose="020B0604020202020204" charset="-52"/>
              </a:rPr>
              <a:t>Исключены анализаторы биохимические, в т. ч. автоматические, мониторы фетальные</a:t>
            </a:r>
          </a:p>
          <a:p>
            <a:pPr marL="0" indent="0" algn="just">
              <a:buNone/>
            </a:pPr>
            <a:r>
              <a:rPr lang="ru-RU" sz="1400" b="1" dirty="0" smtClean="0">
                <a:latin typeface="Exo 2" panose="020B0604020202020204" charset="-52"/>
              </a:rPr>
              <a:t>ПП РФ № 878:</a:t>
            </a:r>
          </a:p>
          <a:p>
            <a:pPr marL="285750" indent="-285750" algn="just">
              <a:buFont typeface="Arial" panose="020B0604020202020204" pitchFamily="34" charset="0"/>
              <a:buChar char="•"/>
            </a:pPr>
            <a:r>
              <a:rPr lang="ru-RU" sz="1400" dirty="0" smtClean="0">
                <a:latin typeface="Exo 2" panose="020B0604020202020204" charset="-52"/>
              </a:rPr>
              <a:t>Изменения в перечне РЭП:</a:t>
            </a:r>
          </a:p>
          <a:p>
            <a:pPr marL="285750" indent="-285750" algn="just">
              <a:buFont typeface="Arial" panose="020B0604020202020204" pitchFamily="34" charset="0"/>
              <a:buChar char="•"/>
            </a:pPr>
            <a:r>
              <a:rPr lang="ru-RU" sz="1400" dirty="0" smtClean="0">
                <a:latin typeface="Exo 2" panose="020B0604020202020204" charset="-52"/>
              </a:rPr>
              <a:t>Добавлены линейные ускорители, соответствующие кодам 125970, 142570, 158270, 310450 НКМИ, ванна ультразвуковая для очистки и дезинфекции инструментов, соответствующая коду 127550 НКМИ</a:t>
            </a:r>
          </a:p>
          <a:p>
            <a:pPr marL="285750" indent="-285750" algn="just">
              <a:buFont typeface="Arial" panose="020B0604020202020204" pitchFamily="34" charset="0"/>
              <a:buChar char="•"/>
            </a:pPr>
            <a:r>
              <a:rPr lang="ru-RU" sz="1400" dirty="0" smtClean="0">
                <a:latin typeface="Exo 2" panose="020B0604020202020204" charset="-52"/>
              </a:rPr>
              <a:t>Уточнены коды ОКПД2 и коды вида НКМИ по ряду позиций</a:t>
            </a:r>
          </a:p>
          <a:p>
            <a:pPr marL="285750" indent="-285750" algn="just">
              <a:buFont typeface="Arial" panose="020B0604020202020204" pitchFamily="34" charset="0"/>
              <a:buChar char="•"/>
            </a:pPr>
            <a:r>
              <a:rPr lang="ru-RU" sz="1400" dirty="0" smtClean="0">
                <a:latin typeface="Exo 2" panose="020B0604020202020204" charset="-52"/>
              </a:rPr>
              <a:t>Установлен порядок использования перечня РЭП ПП РФ № 878:</a:t>
            </a:r>
          </a:p>
          <a:p>
            <a:pPr algn="just"/>
            <a:r>
              <a:rPr lang="ru-RU" sz="1400" b="1" i="1" dirty="0" smtClean="0">
                <a:solidFill>
                  <a:srgbClr val="FF0000"/>
                </a:solidFill>
                <a:latin typeface="Exo 2" panose="020B0604020202020204" charset="-52"/>
              </a:rPr>
              <a:t>При применении настоящего перечня в отношении РЭП, для которой указаны коды НКМИ, следует руководствоваться соответствующими кодами</a:t>
            </a:r>
            <a:r>
              <a:rPr lang="ru-RU" sz="1400" dirty="0" smtClean="0">
                <a:latin typeface="Exo 2" panose="020B0604020202020204" charset="-52"/>
              </a:rPr>
              <a:t>. В отношении такой продукции </a:t>
            </a:r>
            <a:r>
              <a:rPr lang="ru-RU" sz="1400" b="1" i="1" dirty="0" smtClean="0">
                <a:latin typeface="Exo 2" panose="020B0604020202020204" charset="-52"/>
              </a:rPr>
              <a:t>коды ОКПД2 носят справочный характер </a:t>
            </a:r>
            <a:r>
              <a:rPr lang="ru-RU" sz="1400" dirty="0" smtClean="0">
                <a:latin typeface="Exo 2" panose="020B0604020202020204" charset="-52"/>
              </a:rPr>
              <a:t>и приведены для удобства пользования.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Изменение национального режима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02324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В соответствии с п. 1.4 приказа Минфина РФ от 04.06.2018 № 126н:</a:t>
            </a:r>
          </a:p>
          <a:p>
            <a:pPr marL="0" indent="0" algn="just">
              <a:buNone/>
            </a:pPr>
            <a:r>
              <a:rPr lang="ru-RU" sz="1400" b="1" i="1" dirty="0" smtClean="0">
                <a:solidFill>
                  <a:srgbClr val="FF0000"/>
                </a:solidFill>
                <a:latin typeface="Exo 2" panose="020B0604020202020204" charset="-52"/>
              </a:rPr>
              <a:t>В случае отклонения заявок в соответствии с пунктом 1 ПП РФ № 1289</a:t>
            </a:r>
            <a:r>
              <a:rPr lang="ru-RU" sz="1400" dirty="0" smtClean="0">
                <a:latin typeface="Exo 2" panose="020B0604020202020204" charset="-52"/>
              </a:rPr>
              <a:t>, контракт заключается с участником закупки по предложенной им цене контракта при совокупности следующих условий….</a:t>
            </a:r>
          </a:p>
          <a:p>
            <a:pPr marL="0" indent="0" algn="just">
              <a:buNone/>
            </a:pPr>
            <a:endParaRPr lang="ru-RU" sz="1400" dirty="0" smtClean="0">
              <a:latin typeface="Exo 2" panose="020B0604020202020204" charset="-52"/>
            </a:endParaRPr>
          </a:p>
          <a:p>
            <a:pPr marL="0" indent="0" algn="just">
              <a:buNone/>
            </a:pPr>
            <a:r>
              <a:rPr lang="ru-RU" sz="1400" b="1" dirty="0" smtClean="0">
                <a:latin typeface="Exo 2" panose="020B0604020202020204" charset="-52"/>
              </a:rPr>
              <a:t>НО: </a:t>
            </a:r>
            <a:r>
              <a:rPr lang="ru-RU" sz="1400" dirty="0" smtClean="0">
                <a:latin typeface="Exo 2" panose="020B0604020202020204" charset="-52"/>
              </a:rPr>
              <a:t>«…Обратное толкование п. 1.4 Приказа № 126н (что право на заключение контракта у участника, заявка которого соответствует условиям п. 1.4 Приказа № 126н появляется исключительно в случае наличия в составе заявок иных участников препаратов иностранного производства и отклонения таких заявок) очевидно лишено смысла, поскольку целью п. 1.4 Приказа № 126н является заключение контракта с участником, заявка которого соответствует всем условиям, в том числе условию о предложении к поставке препарата, все стадии производства которого, в том числе синтез молекулы действующего вещества при производстве фармацевтической субстанции, осуществляется на территориях государств - членов Евразийского экономического союза».</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Постановления ФАС Московского округа от 09.11.2022 по делу N А40-199652/21-33-1445, от 03.05.2023 по делу А40-121112/2022</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Интересная практика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11836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В соответствии с письмом Росздравнадзора от 24 июня 2022 года № 10-40219/22 в случае, если назначение изделия, установленное производителем, содержит один или несколько признаков, перечисленных в части 1 статьи 38 Закона №323-ФЗ (профилактика, диагностика, лечение и медицинская реабилитация заболеваний, мониторинг состояния организма человека, проведение медицинских исследований, восстановление, замещение, изменение анатомической структуры или физиологических функций организма, предотвращение или прерывание беременности, функциональное назначение которых не реализуется путем фармакологического, иммунологического, генетического или метаболического воздействия на организм человека) и отвечает определенным данным законом требованиям, такое изделие подлежит государственной регистрации.</a:t>
            </a:r>
          </a:p>
          <a:p>
            <a:pPr marL="0" indent="0" algn="just">
              <a:buNone/>
            </a:pPr>
            <a:r>
              <a:rPr lang="ru-RU" sz="1400" dirty="0" smtClean="0">
                <a:latin typeface="Exo 2" panose="020B0604020202020204" charset="-52"/>
              </a:rPr>
              <a:t> Если назначение изделия, установленное производителем, не отвечает ч. 1 ст. 38 Закона № 323-ФЗ, это не медицинское изделие, требование о наличии РУ не устанавливается. </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Решения Иркутского УФАС России от 28.06.2022 по закупке № 0134200000122002794, Пермского УФАС России от 15.06.2022 по закупке № 0356200002022000609.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МИ или не МИ?</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303677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lvl="0" indent="0" algn="just">
              <a:spcBef>
                <a:spcPts val="0"/>
              </a:spcBef>
              <a:spcAft>
                <a:spcPts val="1200"/>
              </a:spcAft>
              <a:buNone/>
            </a:pPr>
            <a:r>
              <a:rPr lang="ru-RU" sz="1400" i="1" dirty="0" smtClean="0">
                <a:latin typeface="Exo 2" panose="020B0604020202020204" charset="-52"/>
              </a:rPr>
              <a:t>Раствор </a:t>
            </a:r>
            <a:r>
              <a:rPr lang="ru-RU" sz="1400" i="1" dirty="0" err="1" smtClean="0">
                <a:latin typeface="Exo 2" panose="020B0604020202020204" charset="-52"/>
              </a:rPr>
              <a:t>Люголя</a:t>
            </a:r>
            <a:r>
              <a:rPr lang="ru-RU" sz="1400" dirty="0" smtClean="0">
                <a:latin typeface="Exo 2" panose="020B0604020202020204" charset="-52"/>
              </a:rPr>
              <a:t>:</a:t>
            </a:r>
          </a:p>
          <a:p>
            <a:pPr marL="285750" indent="-285750" algn="just">
              <a:spcBef>
                <a:spcPts val="0"/>
              </a:spcBef>
              <a:spcAft>
                <a:spcPts val="1200"/>
              </a:spcAft>
              <a:buFont typeface="Arial" panose="020B0604020202020204" pitchFamily="34" charset="0"/>
              <a:buChar char="•"/>
            </a:pPr>
            <a:r>
              <a:rPr lang="ru-RU" sz="1400" dirty="0" smtClean="0">
                <a:latin typeface="Exo 2" panose="020B0604020202020204" charset="-52"/>
              </a:rPr>
              <a:t>Лекарство (ЛП-003499)</a:t>
            </a:r>
          </a:p>
          <a:p>
            <a:pPr marL="285750" indent="-285750" algn="just">
              <a:spcBef>
                <a:spcPts val="0"/>
              </a:spcBef>
              <a:spcAft>
                <a:spcPts val="1200"/>
              </a:spcAft>
              <a:buFont typeface="Arial" panose="020B0604020202020204" pitchFamily="34" charset="0"/>
              <a:buChar char="•"/>
            </a:pPr>
            <a:r>
              <a:rPr lang="ru-RU" sz="1400" dirty="0" smtClean="0">
                <a:latin typeface="Exo 2" panose="020B0604020202020204" charset="-52"/>
              </a:rPr>
              <a:t>Медицинское изделие (ФСЗ 2011/10311)</a:t>
            </a:r>
          </a:p>
          <a:p>
            <a:pPr marL="0" lvl="0" indent="0" algn="just">
              <a:spcBef>
                <a:spcPts val="0"/>
              </a:spcBef>
              <a:spcAft>
                <a:spcPts val="1200"/>
              </a:spcAft>
              <a:buNone/>
            </a:pPr>
            <a:r>
              <a:rPr lang="ru-RU" sz="1400" dirty="0" smtClean="0">
                <a:latin typeface="Exo 2" panose="020B0604020202020204" charset="-52"/>
              </a:rPr>
              <a:t>Постановление Девятого ААС от 21.12.2021 по делу № А40-7415/21</a:t>
            </a:r>
          </a:p>
          <a:p>
            <a:pPr marL="0" lvl="0" indent="0" algn="just">
              <a:spcBef>
                <a:spcPts val="0"/>
              </a:spcBef>
              <a:spcAft>
                <a:spcPts val="1200"/>
              </a:spcAft>
              <a:buNone/>
            </a:pPr>
            <a:r>
              <a:rPr lang="ru-RU" sz="1400" i="1" dirty="0" smtClean="0">
                <a:latin typeface="Exo 2" panose="020B0604020202020204" charset="-52"/>
              </a:rPr>
              <a:t>Натронная известь </a:t>
            </a:r>
            <a:r>
              <a:rPr lang="ru-RU" sz="1400" dirty="0" smtClean="0">
                <a:latin typeface="Exo 2" panose="020B0604020202020204" charset="-52"/>
              </a:rPr>
              <a:t>– медицинское изделие (Код вида: 241240 Абсорбер диоксида углерода, одноразового использования)</a:t>
            </a:r>
          </a:p>
          <a:p>
            <a:pPr marL="0" lvl="0" indent="0" algn="just">
              <a:spcBef>
                <a:spcPts val="0"/>
              </a:spcBef>
              <a:spcAft>
                <a:spcPts val="1200"/>
              </a:spcAft>
              <a:buNone/>
            </a:pPr>
            <a:r>
              <a:rPr lang="ru-RU" sz="1200" dirty="0" smtClean="0">
                <a:latin typeface="Exo 2" panose="020B0604020202020204" charset="-52"/>
              </a:rPr>
              <a:t>Решения Московского УФАС России от 18.03.2022 по закупке № 0373200017422000183, Новосибирского УФАС России от 09.08.2022 по закупке № 0351300072222000807, Липецкого УФАС России от 13.04.2022 по закупке № 0346200008022000035</a:t>
            </a:r>
          </a:p>
          <a:p>
            <a:pPr marL="0" lvl="0" indent="0" algn="just">
              <a:spcBef>
                <a:spcPts val="0"/>
              </a:spcBef>
              <a:spcAft>
                <a:spcPts val="1200"/>
              </a:spcAft>
              <a:buNone/>
            </a:pPr>
            <a:r>
              <a:rPr lang="ru-RU" sz="1400" i="1" dirty="0" smtClean="0">
                <a:latin typeface="Exo 2" panose="020B0604020202020204" charset="-52"/>
              </a:rPr>
              <a:t>Коврик для пола антибактериальный </a:t>
            </a:r>
            <a:r>
              <a:rPr lang="ru-RU" sz="1400" dirty="0" smtClean="0">
                <a:latin typeface="Exo 2" panose="020B0604020202020204" charset="-52"/>
              </a:rPr>
              <a:t>(код вида МИ 133860) – не МИ? </a:t>
            </a:r>
          </a:p>
          <a:p>
            <a:pPr marL="0" lvl="0" indent="0" algn="just">
              <a:spcBef>
                <a:spcPts val="0"/>
              </a:spcBef>
              <a:spcAft>
                <a:spcPts val="1200"/>
              </a:spcAft>
              <a:buNone/>
            </a:pPr>
            <a:r>
              <a:rPr lang="ru-RU" sz="1400" dirty="0" smtClean="0">
                <a:latin typeface="Exo 2" panose="020B0604020202020204" charset="-52"/>
              </a:rPr>
              <a:t>Решение УФАС по ХМАО от 08.02.2022 по закупке № 0387200002821001051</a:t>
            </a:r>
          </a:p>
          <a:p>
            <a:pPr marL="0" lvl="0" indent="0" algn="just">
              <a:spcBef>
                <a:spcPts val="0"/>
              </a:spcBef>
              <a:spcAft>
                <a:spcPts val="1200"/>
              </a:spcAft>
              <a:buNone/>
            </a:pPr>
            <a:r>
              <a:rPr lang="ru-RU" sz="1400" i="1" dirty="0" smtClean="0">
                <a:latin typeface="Exo 2" panose="020B0604020202020204" charset="-52"/>
              </a:rPr>
              <a:t>Дозаторы локтевые </a:t>
            </a:r>
            <a:r>
              <a:rPr lang="ru-RU" sz="1400" dirty="0" smtClean="0">
                <a:latin typeface="Exo 2" panose="020B0604020202020204" charset="-52"/>
              </a:rPr>
              <a:t>– не МИ. </a:t>
            </a:r>
          </a:p>
          <a:p>
            <a:pPr marL="0" lvl="0" indent="0" algn="just">
              <a:spcBef>
                <a:spcPts val="0"/>
              </a:spcBef>
              <a:spcAft>
                <a:spcPts val="1200"/>
              </a:spcAft>
              <a:buNone/>
            </a:pPr>
            <a:r>
              <a:rPr lang="ru-RU" sz="1200" dirty="0" smtClean="0">
                <a:latin typeface="Exo 2" panose="020B0604020202020204" charset="-52"/>
              </a:rPr>
              <a:t>Решения Пермского УФАС России от 15.06.2022 по закупке № 0356200002022000609, Ярославского УФАС России от 27.06.2022 по закупке № 0171200001922001794</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МИ или не МИ?</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019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nSpc>
                <a:spcPct val="100000"/>
              </a:lnSpc>
              <a:buNone/>
            </a:pPr>
            <a:r>
              <a:rPr lang="ru-RU" sz="1400" dirty="0" smtClean="0">
                <a:latin typeface="Exo 2" panose="020B0604020202020204" charset="-52"/>
              </a:rPr>
              <a:t>Необходимо отличать медицинские изделия от </a:t>
            </a:r>
            <a:r>
              <a:rPr lang="ru-RU" sz="1400" b="1" dirty="0" smtClean="0">
                <a:solidFill>
                  <a:srgbClr val="FF0000"/>
                </a:solidFill>
                <a:latin typeface="Exo 2" panose="020B0604020202020204" charset="-52"/>
              </a:rPr>
              <a:t>принадлежностей</a:t>
            </a:r>
            <a:r>
              <a:rPr lang="ru-RU" sz="1400" dirty="0" smtClean="0">
                <a:latin typeface="Exo 2" panose="020B0604020202020204" charset="-52"/>
              </a:rPr>
              <a:t> и </a:t>
            </a:r>
            <a:r>
              <a:rPr lang="ru-RU" sz="1400" b="1" dirty="0" smtClean="0">
                <a:solidFill>
                  <a:srgbClr val="FF0000"/>
                </a:solidFill>
                <a:latin typeface="Exo 2" panose="020B0604020202020204" charset="-52"/>
              </a:rPr>
              <a:t>запасных частей</a:t>
            </a:r>
            <a:r>
              <a:rPr lang="ru-RU" sz="1400" dirty="0" smtClean="0">
                <a:solidFill>
                  <a:srgbClr val="F22613"/>
                </a:solidFill>
                <a:latin typeface="Exo 2" panose="020B0604020202020204" charset="-52"/>
              </a:rPr>
              <a:t>. </a:t>
            </a:r>
          </a:p>
          <a:p>
            <a:pPr marL="101598" lvl="0" indent="0">
              <a:lnSpc>
                <a:spcPct val="100000"/>
              </a:lnSpc>
              <a:buNone/>
            </a:pPr>
            <a:r>
              <a:rPr lang="ru-RU" sz="1400" b="1" dirty="0" smtClean="0">
                <a:latin typeface="Exo 2" panose="020B0604020202020204" charset="-52"/>
              </a:rPr>
              <a:t>Критерии</a:t>
            </a:r>
            <a:r>
              <a:rPr lang="ru-RU" sz="1400" dirty="0" smtClean="0">
                <a:latin typeface="Exo 2" panose="020B0604020202020204" charset="-52"/>
              </a:rPr>
              <a:t> определены в решении Коллегии Евразийской экономической комиссии от 24.07.2018 № 116 «О Критериях разграничения элементов медицинского изделия, являющихся составными частями медицинского изделия, в целях его регистрации». </a:t>
            </a:r>
          </a:p>
          <a:p>
            <a:pPr marL="101598" indent="0">
              <a:lnSpc>
                <a:spcPct val="100000"/>
              </a:lnSpc>
              <a:buNone/>
            </a:pPr>
            <a:r>
              <a:rPr lang="ru-RU" sz="1400" dirty="0" smtClean="0">
                <a:latin typeface="Exo 2" panose="020B0604020202020204" charset="-52"/>
              </a:rPr>
              <a:t>Под </a:t>
            </a:r>
            <a:r>
              <a:rPr lang="ru-RU" sz="1400" b="1" dirty="0" smtClean="0">
                <a:solidFill>
                  <a:srgbClr val="F22613"/>
                </a:solidFill>
                <a:latin typeface="Exo 2" panose="020B0604020202020204" charset="-52"/>
              </a:rPr>
              <a:t>запасной частью </a:t>
            </a:r>
            <a:r>
              <a:rPr lang="ru-RU" sz="1400" dirty="0" smtClean="0">
                <a:latin typeface="Exo 2" panose="020B0604020202020204" charset="-52"/>
              </a:rPr>
              <a:t>понимается часть медицинского изделия, </a:t>
            </a:r>
            <a:br>
              <a:rPr lang="ru-RU" sz="1400" dirty="0" smtClean="0">
                <a:latin typeface="Exo 2" panose="020B0604020202020204" charset="-52"/>
              </a:rPr>
            </a:br>
            <a:r>
              <a:rPr lang="ru-RU" sz="1400" dirty="0" smtClean="0">
                <a:latin typeface="Exo 2" panose="020B0604020202020204" charset="-52"/>
              </a:rPr>
              <a:t>предназначенная для замены находившейся в эксплуатации </a:t>
            </a:r>
            <a:br>
              <a:rPr lang="ru-RU" sz="1400" dirty="0" smtClean="0">
                <a:latin typeface="Exo 2" panose="020B0604020202020204" charset="-52"/>
              </a:rPr>
            </a:br>
            <a:r>
              <a:rPr lang="ru-RU" sz="1400" dirty="0" smtClean="0">
                <a:latin typeface="Exo 2" panose="020B0604020202020204" charset="-52"/>
              </a:rPr>
              <a:t>такой же части в целях поддержания или восстановления </a:t>
            </a:r>
            <a:br>
              <a:rPr lang="ru-RU" sz="1400" dirty="0" smtClean="0">
                <a:latin typeface="Exo 2" panose="020B0604020202020204" charset="-52"/>
              </a:rPr>
            </a:br>
            <a:r>
              <a:rPr lang="ru-RU" sz="1400" dirty="0" smtClean="0">
                <a:latin typeface="Exo 2" panose="020B0604020202020204" charset="-52"/>
              </a:rPr>
              <a:t>исправности или работоспособности медицинского изделия. </a:t>
            </a:r>
          </a:p>
          <a:p>
            <a:pPr marL="101598" indent="0">
              <a:lnSpc>
                <a:spcPct val="100000"/>
              </a:lnSpc>
              <a:buNone/>
            </a:pPr>
            <a:r>
              <a:rPr lang="ru-RU" sz="1400" dirty="0" smtClean="0">
                <a:latin typeface="Exo 2" panose="020B0604020202020204" charset="-52"/>
              </a:rPr>
              <a:t>Перечень запасных частей указывается </a:t>
            </a:r>
            <a:br>
              <a:rPr lang="ru-RU" sz="1400" dirty="0" smtClean="0">
                <a:latin typeface="Exo 2" panose="020B0604020202020204" charset="-52"/>
              </a:rPr>
            </a:br>
            <a:r>
              <a:rPr lang="ru-RU" sz="1400" dirty="0" smtClean="0">
                <a:latin typeface="Exo 2" panose="020B0604020202020204" charset="-52"/>
              </a:rPr>
              <a:t>в эксплуатационной или сервисной (при наличии) </a:t>
            </a:r>
            <a:br>
              <a:rPr lang="ru-RU" sz="1400" dirty="0" smtClean="0">
                <a:latin typeface="Exo 2" panose="020B0604020202020204" charset="-52"/>
              </a:rPr>
            </a:br>
            <a:r>
              <a:rPr lang="ru-RU" sz="1400" dirty="0" smtClean="0">
                <a:latin typeface="Exo 2" panose="020B0604020202020204" charset="-52"/>
              </a:rPr>
              <a:t>документации на медицинское изделие.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Принадлежности и запасные части</a:t>
            </a:r>
            <a:endParaRPr lang="ru-RU" sz="2400" b="1" dirty="0">
              <a:solidFill>
                <a:srgbClr val="1F3A93"/>
              </a:solidFill>
              <a:latin typeface="Exo 2" panose="020B0604020202020204" charset="-52"/>
              <a:cs typeface="Times New Roman" panose="02020603050405020304" pitchFamily="18" charset="0"/>
            </a:endParaRPr>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704" y="2973919"/>
            <a:ext cx="2880319" cy="2160240"/>
          </a:xfrm>
          <a:prstGeom prst="rect">
            <a:avLst/>
          </a:prstGeom>
        </p:spPr>
      </p:pic>
      <p:sp>
        <p:nvSpPr>
          <p:cNvPr id="15" name="Прямоугольник 14"/>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844666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cs typeface="Times New Roman" panose="02020603050405020304" pitchFamily="18" charset="0"/>
              </a:rPr>
              <a:t>Заказчик объявил закупку медицинских изделий. ТЗ не полностью отвечало требованиям приказа Минздрава РФ от 20.06.2013 № 388н «Об утверждении Порядка оказания скорой, в том числе, скорой специализированной, медицинской помощи». Поступила жалоба. </a:t>
            </a:r>
          </a:p>
          <a:p>
            <a:pPr marL="101598" indent="0" algn="just">
              <a:buNone/>
            </a:pPr>
            <a:endParaRPr lang="ru-RU" sz="1400" dirty="0" smtClean="0">
              <a:latin typeface="Exo 2" panose="020B0604020202020204" charset="-52"/>
              <a:cs typeface="Times New Roman" panose="02020603050405020304" pitchFamily="18" charset="0"/>
            </a:endParaRPr>
          </a:p>
          <a:p>
            <a:pPr marL="101598" indent="0" algn="just">
              <a:buNone/>
            </a:pPr>
            <a:endParaRPr lang="ru-RU" sz="1400" dirty="0" smtClean="0">
              <a:latin typeface="Exo 2" panose="020B0604020202020204" charset="-52"/>
              <a:cs typeface="Times New Roman" panose="02020603050405020304" pitchFamily="18" charset="0"/>
            </a:endParaRPr>
          </a:p>
          <a:p>
            <a:pPr marL="101598" indent="0" algn="just">
              <a:buNone/>
            </a:pPr>
            <a:endParaRPr lang="ru-RU" sz="1400" dirty="0" smtClean="0">
              <a:latin typeface="Exo 2" panose="020B0604020202020204" charset="-52"/>
              <a:cs typeface="Times New Roman" panose="02020603050405020304" pitchFamily="18" charset="0"/>
            </a:endParaRPr>
          </a:p>
          <a:p>
            <a:pPr marL="101598" indent="0" algn="just">
              <a:buNone/>
            </a:pPr>
            <a:endParaRPr lang="ru-RU" sz="1400" dirty="0" smtClean="0">
              <a:latin typeface="Exo 2" panose="020B0604020202020204" charset="-52"/>
              <a:cs typeface="Times New Roman" panose="02020603050405020304" pitchFamily="18" charset="0"/>
            </a:endParaRPr>
          </a:p>
          <a:p>
            <a:pPr marL="101598" indent="0" algn="just">
              <a:buNone/>
            </a:pPr>
            <a:endParaRPr lang="ru-RU" sz="1400" dirty="0" smtClean="0">
              <a:latin typeface="Exo 2" panose="020B0604020202020204" charset="-52"/>
              <a:cs typeface="Times New Roman" panose="02020603050405020304" pitchFamily="18" charset="0"/>
            </a:endParaRPr>
          </a:p>
          <a:p>
            <a:pPr marL="101598" indent="0" algn="just">
              <a:buNone/>
            </a:pPr>
            <a:endParaRPr lang="ru-RU" sz="1400" dirty="0" smtClean="0">
              <a:latin typeface="Exo 2" panose="020B0604020202020204" charset="-52"/>
              <a:cs typeface="Times New Roman" panose="02020603050405020304" pitchFamily="18" charset="0"/>
            </a:endParaRPr>
          </a:p>
          <a:p>
            <a:pPr marL="101598" indent="0" algn="just">
              <a:buNone/>
            </a:pPr>
            <a:endParaRPr lang="ru-RU" sz="1400" dirty="0" smtClean="0">
              <a:latin typeface="Exo 2" panose="020B0604020202020204" charset="-52"/>
              <a:cs typeface="Times New Roman" panose="02020603050405020304" pitchFamily="18" charset="0"/>
            </a:endParaRPr>
          </a:p>
          <a:p>
            <a:pPr marL="101598" indent="0" algn="just">
              <a:buNone/>
            </a:pPr>
            <a:endParaRPr lang="ru-RU" sz="1400" dirty="0" smtClean="0">
              <a:latin typeface="Exo 2" panose="020B0604020202020204" charset="-52"/>
              <a:cs typeface="Times New Roman" panose="02020603050405020304" pitchFamily="18" charset="0"/>
            </a:endParaRPr>
          </a:p>
          <a:p>
            <a:pPr marL="101598" indent="0" algn="just">
              <a:buNone/>
            </a:pPr>
            <a:endParaRPr lang="ru-RU" sz="1400" dirty="0">
              <a:latin typeface="Exo 2" panose="020B0604020202020204" charset="-52"/>
              <a:cs typeface="Times New Roman" panose="02020603050405020304" pitchFamily="18" charset="0"/>
            </a:endParaRPr>
          </a:p>
          <a:p>
            <a:pPr marL="101598" indent="0" algn="just">
              <a:buNone/>
            </a:pPr>
            <a:endParaRPr lang="ru-RU" sz="1400" dirty="0" smtClean="0">
              <a:latin typeface="Exo 2" panose="020B0604020202020204" charset="-52"/>
              <a:cs typeface="Times New Roman" panose="02020603050405020304" pitchFamily="18" charset="0"/>
            </a:endParaRPr>
          </a:p>
          <a:p>
            <a:pPr marL="101598" indent="0" algn="just">
              <a:buNone/>
            </a:pPr>
            <a:endParaRPr lang="ru-RU" sz="1400" dirty="0" smtClean="0">
              <a:latin typeface="Exo 2" panose="020B0604020202020204" charset="-52"/>
              <a:cs typeface="Times New Roman" panose="02020603050405020304" pitchFamily="18" charset="0"/>
            </a:endParaRPr>
          </a:p>
          <a:p>
            <a:pPr marL="101598" indent="0" algn="just">
              <a:buNone/>
            </a:pPr>
            <a:r>
              <a:rPr lang="ru-RU" sz="1400" dirty="0" smtClean="0">
                <a:latin typeface="Exo 2" panose="020B0604020202020204" charset="-52"/>
                <a:cs typeface="Times New Roman" panose="02020603050405020304" pitchFamily="18" charset="0"/>
              </a:rPr>
              <a:t>Антимонопольный орган признал жалобу обоснованной в части данного довода. </a:t>
            </a:r>
          </a:p>
          <a:p>
            <a:pPr marL="101598" indent="0" algn="just">
              <a:buNone/>
            </a:pPr>
            <a:r>
              <a:rPr lang="ru-RU" sz="1400" dirty="0" smtClean="0">
                <a:latin typeface="Exo 2" panose="020B0604020202020204" charset="-52"/>
                <a:cs typeface="Times New Roman" panose="02020603050405020304" pitchFamily="18" charset="0"/>
              </a:rPr>
              <a:t>Решение Новосибирского УФАС России от 07.06.2022 по закупке № 0851200000622002968 </a:t>
            </a:r>
            <a:endParaRPr lang="ru-RU" sz="1400" dirty="0">
              <a:latin typeface="Exo 2" panose="020B0604020202020204" charset="-52"/>
              <a:cs typeface="Times New Roman" panose="02020603050405020304" pitchFamily="18" charset="0"/>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Порядки оказания МП и ТЗ</a:t>
            </a:r>
            <a:endParaRPr lang="ru-RU" sz="2400" b="1" dirty="0">
              <a:solidFill>
                <a:srgbClr val="1F3A93"/>
              </a:solidFill>
              <a:latin typeface="Exo 2" panose="020B0604020202020204" charset="-52"/>
              <a:cs typeface="Times New Roman" panose="02020603050405020304" pitchFamily="18" charset="0"/>
            </a:endParaRPr>
          </a:p>
        </p:txBody>
      </p:sp>
      <p:pic>
        <p:nvPicPr>
          <p:cNvPr id="13" name="Рисунок 12"/>
          <p:cNvPicPr>
            <a:picLocks noChangeAspect="1"/>
          </p:cNvPicPr>
          <p:nvPr/>
        </p:nvPicPr>
        <p:blipFill>
          <a:blip r:embed="rId4"/>
          <a:stretch>
            <a:fillRect/>
          </a:stretch>
        </p:blipFill>
        <p:spPr>
          <a:xfrm>
            <a:off x="1295400" y="1701800"/>
            <a:ext cx="6020174" cy="1999825"/>
          </a:xfrm>
          <a:prstGeom prst="rect">
            <a:avLst/>
          </a:prstGeom>
        </p:spPr>
      </p:pic>
      <p:sp>
        <p:nvSpPr>
          <p:cNvPr id="15" name="Прямоугольник 14"/>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553220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buNone/>
            </a:pPr>
            <a:r>
              <a:rPr lang="ru-RU" sz="1400" b="1" dirty="0" smtClean="0">
                <a:latin typeface="Exo 2" panose="020B0604020202020204" charset="-52"/>
                <a:cs typeface="Times New Roman" panose="02020603050405020304" pitchFamily="18" charset="0"/>
              </a:rPr>
              <a:t>Письмо ФАС России от 16.05.2023 № ТН/37551/23</a:t>
            </a:r>
          </a:p>
          <a:p>
            <a:pPr marL="0" indent="0" algn="just">
              <a:buNone/>
            </a:pPr>
            <a:r>
              <a:rPr lang="ru-RU" sz="1400" dirty="0" smtClean="0">
                <a:latin typeface="Exo 2" panose="020B0604020202020204" charset="-52"/>
              </a:rPr>
              <a:t>С учетом позиции Росздравнадзора, ФАС России разъясняет, что класс потенциального риска медицинского изделия не является терапевтически или </a:t>
            </a:r>
            <a:r>
              <a:rPr lang="ru-RU" sz="1400" dirty="0" err="1" smtClean="0">
                <a:latin typeface="Exo 2" panose="020B0604020202020204" charset="-52"/>
              </a:rPr>
              <a:t>диагностически</a:t>
            </a:r>
            <a:r>
              <a:rPr lang="ru-RU" sz="1400" dirty="0" smtClean="0">
                <a:latin typeface="Exo 2" panose="020B0604020202020204" charset="-52"/>
              </a:rPr>
              <a:t> значимой характеристикой, а включение в описание объекта закупки требований о соответствии медицинских изделий определенному классу потенциального риска применения может привести к сокращению количества участников закупки и не соответствует Закону № 44-ФЗ и Закону № 135-ФЗ.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Требования к МИ</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24929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Имеется практика установления требований к содержанию РУ закупаемого товара в документации заказчика. </a:t>
            </a:r>
          </a:p>
          <a:p>
            <a:pPr marL="101598" indent="0" algn="just">
              <a:buNone/>
            </a:pPr>
            <a:r>
              <a:rPr lang="ru-RU" sz="1400" dirty="0" smtClean="0">
                <a:latin typeface="Exo 2" panose="020B0604020202020204" charset="-52"/>
              </a:rPr>
              <a:t>К примеру, при закупке перчаток заказчик установил требование о наличии информации об уровне кислотного баланса (рН = 5,5) в РУ. </a:t>
            </a:r>
          </a:p>
          <a:p>
            <a:pPr marL="101598" indent="0" algn="just">
              <a:buNone/>
            </a:pPr>
            <a:r>
              <a:rPr lang="ru-RU" sz="1400" dirty="0" smtClean="0">
                <a:latin typeface="Exo 2" panose="020B0604020202020204" charset="-52"/>
              </a:rPr>
              <a:t>Такие действия являются незаконными, т.к. исчерпывающие требования к РУ установлены в нормативных актах РФ и не подлежат расширению. </a:t>
            </a:r>
          </a:p>
          <a:p>
            <a:pPr marL="101598" indent="0" algn="just">
              <a:buNone/>
            </a:pPr>
            <a:endParaRPr lang="ru-RU" sz="1400" i="1" dirty="0" smtClean="0">
              <a:latin typeface="Exo 2" panose="020B0604020202020204" charset="-52"/>
            </a:endParaRPr>
          </a:p>
          <a:p>
            <a:pPr marL="101598" indent="0" algn="just">
              <a:buNone/>
            </a:pPr>
            <a:r>
              <a:rPr lang="ru-RU" sz="1400" dirty="0" smtClean="0">
                <a:latin typeface="Exo 2" panose="020B0604020202020204" charset="-52"/>
              </a:rPr>
              <a:t>Решение Ростовского УФАС России от 06.12.2018 № 2076/03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Требования к содержанию РУ</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398066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Согласно ч. 4 ст. 38 Закона № 323-ФЗ на территории Российской Федерации разрешается обращение медицинских изделий, прошедших государственную регистрацию в порядке, установленном Правительством Российской Федерации, и медицинских изделий, прошедших регистрацию в соответствии с международными договорами и актами, составляющими право Евразийского экономического союза. </a:t>
            </a:r>
          </a:p>
          <a:p>
            <a:pPr marL="0" indent="0" algn="just">
              <a:buNone/>
            </a:pPr>
            <a:r>
              <a:rPr lang="ru-RU" sz="1400" b="1" i="1" dirty="0" smtClean="0">
                <a:solidFill>
                  <a:srgbClr val="FF0000"/>
                </a:solidFill>
                <a:latin typeface="Exo 2" panose="020B0604020202020204" charset="-52"/>
              </a:rPr>
              <a:t>Несоответствие наименования МИ указанному в РУ = нераспространение РУ на такие изделия</a:t>
            </a:r>
          </a:p>
          <a:p>
            <a:pPr marL="0" indent="0" algn="just">
              <a:buNone/>
            </a:pPr>
            <a:r>
              <a:rPr lang="ru-RU" sz="1400" b="1" dirty="0" smtClean="0">
                <a:latin typeface="Exo 2" panose="020B0604020202020204" charset="-52"/>
              </a:rPr>
              <a:t>Ст. 455 ГК РФ условие о предмете договора поставки</a:t>
            </a:r>
          </a:p>
          <a:p>
            <a:pPr marL="0" indent="0" algn="just">
              <a:buNone/>
            </a:pPr>
            <a:r>
              <a:rPr lang="ru-RU" sz="1400" dirty="0" smtClean="0">
                <a:latin typeface="Exo 2" panose="020B0604020202020204" charset="-52"/>
              </a:rPr>
              <a:t>Письмо Росздравнадзора от 15.09.2016 № 01И-1793/16</a:t>
            </a:r>
          </a:p>
          <a:p>
            <a:pPr marL="0" indent="0" algn="just">
              <a:buNone/>
            </a:pPr>
            <a:r>
              <a:rPr lang="ru-RU" sz="1400" dirty="0" smtClean="0">
                <a:latin typeface="Exo 2" panose="020B0604020202020204" charset="-52"/>
              </a:rPr>
              <a:t>Определение Верховного Суда РФ от 07.02.2019 № 308-КГ18-24520, постановление ФАС Северо-Кавказского округа от 05.11.2020 по делу № А32-61277/2019</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Решения Ставропольского УФАС России от 14.03.2022 по закупке № 0321500000522000010, Ростовского УФАС России от 05.03.2022 по закупке № 0358200041322000011, от 10.06.2022 по закупке № 0358200007022000115 (оптические инструменты – не название конкретного МИ), Омского УФАС России от 15.06.2022 по закупке № 0852500000122001174, Новосибирского УФАС России от 16.06.2022 по закупке № 0351400001322000153.  </a:t>
            </a:r>
          </a:p>
          <a:p>
            <a:pPr marL="0" indent="0" algn="just">
              <a:buNone/>
            </a:pPr>
            <a:r>
              <a:rPr lang="ru-RU" sz="1400" dirty="0" smtClean="0">
                <a:latin typeface="Exo 2" panose="020B0604020202020204" charset="-52"/>
              </a:rPr>
              <a:t>Противоположные позиции антимонопольных органов: решение Санкт-Петербургского УФАС России от 09.06.2022 по закупке № 0372100048822000472, Крымского УФАС России от 28.12.2021 по закупке № 0375200045921000036</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Наименование МИ согласно РУ</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489661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В случае предложения участником закупки к поставке медицинских изделий, наименования товаров должны быть указаны в строгом соответствии с наименованиями медицинских изделий в регистрационном удостоверении (РУ). </a:t>
            </a:r>
          </a:p>
          <a:p>
            <a:pPr marL="0" indent="0" algn="just">
              <a:buNone/>
            </a:pPr>
            <a:r>
              <a:rPr lang="ru-RU" sz="1400" dirty="0" smtClean="0">
                <a:latin typeface="Exo 2" panose="020B0604020202020204" charset="-52"/>
              </a:rPr>
              <a:t>Под наименованием медицинского изделия в РУ понимается наименование конкретного медицинского изделия, предлагаемого к поставке, вариант его исполнения (при наличии в РУ), модификации (при наличии в РУ), номер ТУ (при наличии в РУ), артикул (при наличии в РУ), каталожный номер (при наличии в РУ). </a:t>
            </a:r>
          </a:p>
          <a:p>
            <a:pPr marL="0" indent="0" algn="just">
              <a:buNone/>
            </a:pPr>
            <a:r>
              <a:rPr lang="ru-RU" sz="1400" dirty="0" smtClean="0">
                <a:latin typeface="Exo 2" panose="020B0604020202020204" charset="-52"/>
              </a:rPr>
              <a:t>Решение Краснодарского УФАС России от 20.07.2022 по закупке № 0318300445322000084 (вариант исполнения), Московского УФАС России от 26.05.2022 по закупке № 0373200011422000445 (модификация), Свердловского УФАС России от 28.12.2021 по закупке № 0162200011821002386 (артикул), Тюменского УФАС России от 25.05.2022 по закупке № 0167200003422002203 (ТУ), Калмыцкого УФАС России от 14.07.2022 по закупке № 0105500000222001001 (каталожный номер).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Наименование МИ согласно РУ</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811722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Постановлением Правительства РФ от 30.09.2021 № 1650 утверждены новые правила ведения реестра медицинских изделий. </a:t>
            </a:r>
          </a:p>
          <a:p>
            <a:pPr marL="285750" lvl="0" indent="-285750" algn="just">
              <a:buFont typeface="Arial" panose="020B0604020202020204" pitchFamily="34" charset="0"/>
              <a:buChar char="•"/>
            </a:pPr>
            <a:r>
              <a:rPr lang="ru-RU" sz="1400" dirty="0" smtClean="0">
                <a:latin typeface="Exo 2" panose="020B0604020202020204" charset="-52"/>
              </a:rPr>
              <a:t>Действует с 01.03.2022 (ПП РФ № 615 утрачивает силу)</a:t>
            </a:r>
          </a:p>
          <a:p>
            <a:pPr marL="285750" lvl="0" indent="-285750" algn="just">
              <a:buFont typeface="Arial" panose="020B0604020202020204" pitchFamily="34" charset="0"/>
              <a:buChar char="•"/>
            </a:pPr>
            <a:r>
              <a:rPr lang="ru-RU" sz="1400" dirty="0" smtClean="0">
                <a:latin typeface="Exo 2" panose="020B0604020202020204" charset="-52"/>
              </a:rPr>
              <a:t>В реестр включат сведения:</a:t>
            </a:r>
          </a:p>
          <a:p>
            <a:pPr marL="285750" lvl="1" indent="-285750" algn="just">
              <a:buFont typeface="Arial" panose="020B0604020202020204" pitchFamily="34" charset="0"/>
              <a:buChar char="•"/>
            </a:pPr>
            <a:r>
              <a:rPr lang="ru-RU" sz="1400" b="1" i="1" dirty="0" smtClean="0">
                <a:solidFill>
                  <a:srgbClr val="FF0000"/>
                </a:solidFill>
                <a:latin typeface="Exo 2" panose="020B0604020202020204" charset="-52"/>
              </a:rPr>
              <a:t>Электронный образ эксплуатационной документации производителя</a:t>
            </a:r>
          </a:p>
          <a:p>
            <a:pPr marL="285750" lvl="1" indent="-285750" algn="just">
              <a:buFont typeface="Arial" panose="020B0604020202020204" pitchFamily="34" charset="0"/>
              <a:buChar char="•"/>
            </a:pPr>
            <a:r>
              <a:rPr lang="ru-RU" sz="1400" dirty="0" smtClean="0">
                <a:latin typeface="Exo 2" panose="020B0604020202020204" charset="-52"/>
              </a:rPr>
              <a:t>Фото медицинского изделия и ПО (при наличии)</a:t>
            </a:r>
          </a:p>
          <a:p>
            <a:pPr marL="285750" lvl="1" indent="-285750" algn="just">
              <a:buFont typeface="Arial" panose="020B0604020202020204" pitchFamily="34" charset="0"/>
              <a:buChar char="•"/>
            </a:pPr>
            <a:r>
              <a:rPr lang="ru-RU" sz="1400" dirty="0" smtClean="0">
                <a:latin typeface="Exo 2" panose="020B0604020202020204" charset="-52"/>
              </a:rPr>
              <a:t>Электронный образ РУ</a:t>
            </a:r>
          </a:p>
          <a:p>
            <a:pPr marL="285750" lvl="0" indent="-285750" algn="just">
              <a:buFont typeface="Arial" panose="020B0604020202020204" pitchFamily="34" charset="0"/>
              <a:buChar char="•"/>
            </a:pPr>
            <a:r>
              <a:rPr lang="ru-RU" sz="1400" dirty="0" smtClean="0">
                <a:latin typeface="Exo 2" panose="020B0604020202020204" charset="-52"/>
              </a:rPr>
              <a:t>Уникальный реестровый номер для каждой записи</a:t>
            </a:r>
          </a:p>
          <a:p>
            <a:pPr marL="285750" lvl="0" indent="-285750" algn="just">
              <a:buFont typeface="Arial" panose="020B0604020202020204" pitchFamily="34" charset="0"/>
              <a:buChar char="•"/>
            </a:pPr>
            <a:r>
              <a:rPr lang="ru-RU" sz="1400" dirty="0" smtClean="0">
                <a:latin typeface="Exo 2" panose="020B0604020202020204" charset="-52"/>
              </a:rPr>
              <a:t>Возможно получение выписки из реестра (5 раб дней).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ГРМИ и недостоверные сведения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48544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i="1" dirty="0" smtClean="0">
                <a:solidFill>
                  <a:srgbClr val="FF0000"/>
                </a:solidFill>
                <a:latin typeface="Exo 2" panose="020B0604020202020204" charset="-52"/>
              </a:rPr>
              <a:t>Не устанавливать ограничения по ПП РФ № 878 (с 20.04.2023 невозможно). </a:t>
            </a:r>
          </a:p>
          <a:p>
            <a:pPr marL="0" indent="0" algn="just">
              <a:buNone/>
            </a:pPr>
            <a:r>
              <a:rPr lang="ru-RU" sz="1400" dirty="0" smtClean="0">
                <a:latin typeface="Exo 2" panose="020B0604020202020204" charset="-52"/>
              </a:rPr>
              <a:t>Заказчик закупал следующие медицинские изделия: </a:t>
            </a:r>
          </a:p>
          <a:p>
            <a:pPr marL="171450" indent="-171450" algn="just">
              <a:buFont typeface="Arial" panose="020B0604020202020204" pitchFamily="34" charset="0"/>
              <a:buChar char="•"/>
            </a:pPr>
            <a:r>
              <a:rPr lang="ru-RU" sz="1400" i="1" dirty="0" smtClean="0">
                <a:latin typeface="Exo 2" panose="020B0604020202020204" charset="-52"/>
              </a:rPr>
              <a:t>Консоль с подводами коммуникаций универсальная, с потолочным креплением (код позиции КТРУ 32.50.50.190-00001176); </a:t>
            </a:r>
            <a:endParaRPr lang="ru-RU" sz="1400" dirty="0" smtClean="0">
              <a:latin typeface="Exo 2" panose="020B0604020202020204" charset="-52"/>
            </a:endParaRPr>
          </a:p>
          <a:p>
            <a:pPr marL="171450" indent="-171450" algn="just">
              <a:buFont typeface="Arial" panose="020B0604020202020204" pitchFamily="34" charset="0"/>
              <a:buChar char="•"/>
            </a:pPr>
            <a:r>
              <a:rPr lang="ru-RU" sz="1400" i="1" dirty="0" smtClean="0">
                <a:latin typeface="Exo 2" panose="020B0604020202020204" charset="-52"/>
              </a:rPr>
              <a:t>Светильник операционный (код позиции по КТРУ 32.50.50.190-00002640). </a:t>
            </a:r>
            <a:endParaRPr lang="ru-RU" sz="1400" dirty="0" smtClean="0">
              <a:latin typeface="Exo 2" panose="020B0604020202020204" charset="-52"/>
            </a:endParaRPr>
          </a:p>
          <a:p>
            <a:pPr marL="0" indent="0" algn="just">
              <a:buNone/>
            </a:pPr>
            <a:r>
              <a:rPr lang="ru-RU" sz="1400" dirty="0" smtClean="0">
                <a:latin typeface="Exo 2" panose="020B0604020202020204" charset="-52"/>
              </a:rPr>
              <a:t>При этом ПП РФ № 878 не установил. Заявитель обратился с жалобой. </a:t>
            </a:r>
          </a:p>
          <a:p>
            <a:pPr marL="0" indent="0" algn="just">
              <a:buNone/>
            </a:pPr>
            <a:r>
              <a:rPr lang="ru-RU" sz="1400" dirty="0" smtClean="0">
                <a:latin typeface="Exo 2" panose="020B0604020202020204" charset="-52"/>
              </a:rPr>
              <a:t>В свою очередь, в перечне РЭП </a:t>
            </a:r>
            <a:r>
              <a:rPr lang="ru-RU" sz="1400" b="1" dirty="0" smtClean="0">
                <a:latin typeface="Exo 2" panose="020B0604020202020204" charset="-52"/>
              </a:rPr>
              <a:t>указан код ОКПД2 - 32.50.50.190</a:t>
            </a:r>
            <a:r>
              <a:rPr lang="ru-RU" sz="1400" dirty="0" smtClean="0">
                <a:latin typeface="Exo 2" panose="020B0604020202020204" charset="-52"/>
              </a:rPr>
              <a:t> которому соответствует только «Облучатели-</a:t>
            </a:r>
            <a:r>
              <a:rPr lang="ru-RU" sz="1400" dirty="0" err="1" smtClean="0">
                <a:latin typeface="Exo 2" panose="020B0604020202020204" charset="-52"/>
              </a:rPr>
              <a:t>рециркуляторы</a:t>
            </a:r>
            <a:r>
              <a:rPr lang="ru-RU" sz="1400" dirty="0" smtClean="0">
                <a:latin typeface="Exo 2" panose="020B0604020202020204" charset="-52"/>
              </a:rPr>
              <a:t> воздуха, </a:t>
            </a:r>
            <a:r>
              <a:rPr lang="ru-RU" sz="1400" dirty="0" err="1" smtClean="0">
                <a:latin typeface="Exo 2" panose="020B0604020202020204" charset="-52"/>
              </a:rPr>
              <a:t>рециркуляторы</a:t>
            </a:r>
            <a:r>
              <a:rPr lang="ru-RU" sz="1400" dirty="0" smtClean="0">
                <a:latin typeface="Exo 2" panose="020B0604020202020204" charset="-52"/>
              </a:rPr>
              <a:t> бактерицидные, соответствующие кодам 131980, 132020, 132060, 132070, 152690, 152700, 160030, 270540, 292620 вида медицинского изделия в соответствии с номенклатурной классификацией медицинских изделий, утвержденной Министерством здравоохранения РФ», (</a:t>
            </a:r>
            <a:r>
              <a:rPr lang="ru-RU" sz="1400" b="1" dirty="0" smtClean="0">
                <a:latin typeface="Exo 2" panose="020B0604020202020204" charset="-52"/>
              </a:rPr>
              <a:t>в составе которого</a:t>
            </a:r>
            <a:r>
              <a:rPr lang="ru-RU" sz="1400" dirty="0" smtClean="0">
                <a:latin typeface="Exo 2" panose="020B0604020202020204" charset="-52"/>
              </a:rPr>
              <a:t> </a:t>
            </a:r>
            <a:r>
              <a:rPr lang="ru-RU" sz="1400" b="1" dirty="0" smtClean="0">
                <a:latin typeface="Exo 2" panose="020B0604020202020204" charset="-52"/>
              </a:rPr>
              <a:t>код медицинского изделия 259380 отсутствует)</a:t>
            </a:r>
            <a:r>
              <a:rPr lang="ru-RU" sz="1400" dirty="0" smtClean="0">
                <a:latin typeface="Exo 2" panose="020B0604020202020204" charset="-52"/>
              </a:rPr>
              <a:t>, что не соответствует закупаемому заказчиком товару.</a:t>
            </a:r>
          </a:p>
          <a:p>
            <a:pPr marL="0" indent="0" algn="just">
              <a:buNone/>
            </a:pPr>
            <a:r>
              <a:rPr lang="ru-RU" sz="1400" dirty="0" smtClean="0">
                <a:latin typeface="Exo 2" panose="020B0604020202020204" charset="-52"/>
              </a:rPr>
              <a:t>Следовательно, заказчик обоснованно не установил ограничения допуска согласно ПП РФ № 878 и правомерно установил дополнительные характеристики, отсутствовавшие в позициях КТРУ. </a:t>
            </a:r>
          </a:p>
          <a:p>
            <a:pPr marL="0" indent="0" algn="just">
              <a:buNone/>
            </a:pPr>
            <a:r>
              <a:rPr lang="ru-RU" sz="1400" dirty="0" smtClean="0">
                <a:latin typeface="Exo 2" panose="020B0604020202020204" charset="-52"/>
              </a:rPr>
              <a:t>См. решение Тюменского УФАС России от 23.06.2022 по закупке № 0167200003422003420.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Изменение национального режима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383933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Недостоверные – не соответствующие действительности сведения, т.е. утверждения о фактах или событиях, которые не имели места в реальности во время, к которому относятся оспариваемые сведения. </a:t>
            </a:r>
          </a:p>
          <a:p>
            <a:pPr marL="101598" indent="0" algn="just">
              <a:buNone/>
            </a:pPr>
            <a:r>
              <a:rPr lang="ru-RU" sz="1400" dirty="0" smtClean="0">
                <a:latin typeface="Exo 2" panose="020B0604020202020204" charset="-52"/>
              </a:rPr>
              <a:t>Постановление Пленума Верховного Суда РФ от 24.02.2005 №3. </a:t>
            </a:r>
          </a:p>
          <a:p>
            <a:pPr marL="101598" indent="0" algn="just">
              <a:buNone/>
            </a:pPr>
            <a:r>
              <a:rPr lang="ru-RU" sz="1400" dirty="0" smtClean="0">
                <a:latin typeface="Exo 2" panose="020B0604020202020204" charset="-52"/>
              </a:rPr>
              <a:t>Бремя доказывания недостоверности сведений, указанных в заявке участника закупки, возлагается на комиссию заказчика, которая </a:t>
            </a:r>
            <a:r>
              <a:rPr lang="ru-RU" sz="1400" b="1" i="1" dirty="0" smtClean="0">
                <a:solidFill>
                  <a:srgbClr val="FF0000"/>
                </a:solidFill>
                <a:latin typeface="Exo 2" panose="020B0604020202020204" charset="-52"/>
              </a:rPr>
              <a:t>должна обладать доказательствами недостоверности, а не предполагать ее наличие</a:t>
            </a:r>
            <a:r>
              <a:rPr lang="ru-RU" sz="1400" dirty="0" smtClean="0">
                <a:latin typeface="Exo 2" panose="020B0604020202020204" charset="-52"/>
              </a:rPr>
              <a:t>. </a:t>
            </a:r>
          </a:p>
          <a:p>
            <a:pPr marL="101598" indent="0" algn="just">
              <a:buNone/>
            </a:pPr>
            <a:endParaRPr lang="ru-RU" sz="1400" i="1" dirty="0" smtClean="0">
              <a:latin typeface="Exo 2" panose="020B0604020202020204" charset="-52"/>
            </a:endParaRPr>
          </a:p>
          <a:p>
            <a:pPr marL="101598" indent="0" algn="just">
              <a:buNone/>
            </a:pPr>
            <a:r>
              <a:rPr lang="ru-RU" sz="1400" dirty="0" smtClean="0">
                <a:latin typeface="Exo 2" panose="020B0604020202020204" charset="-52"/>
              </a:rPr>
              <a:t>Решения Московского УФАС России от 11.09.2019 по закупке № 0373100072119000129, Калужского УФАС России от 27.12.2018 по закупке № 0137200001218005577, Санкт-Петербургского УФАС России от 07.06.2019 по закупке № 0372100030619000190</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ГРМИ и недостоверные сведения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66711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Техническая (эксплуатационная) документация может быть основанием для отклонения заявки за недостоверные сведения. </a:t>
            </a:r>
          </a:p>
          <a:p>
            <a:pPr marL="101598" lvl="0" indent="0" algn="just">
              <a:buNone/>
            </a:pPr>
            <a:r>
              <a:rPr lang="ru-RU" sz="1400" dirty="0" smtClean="0">
                <a:latin typeface="Exo 2" panose="020B0604020202020204" charset="-52"/>
              </a:rPr>
              <a:t>Постановление ФАС Западно-Сибирского округа от 23.11.2017 по делу № А45-1236/2017</a:t>
            </a:r>
          </a:p>
          <a:p>
            <a:pPr marL="101598" lvl="0" indent="0" algn="just">
              <a:buNone/>
            </a:pPr>
            <a:endParaRPr lang="ru-RU" sz="1400" dirty="0" smtClean="0">
              <a:latin typeface="Exo 2" panose="020B0604020202020204" charset="-52"/>
            </a:endParaRPr>
          </a:p>
          <a:p>
            <a:pPr marL="101598" lvl="0" indent="0" algn="just">
              <a:buNone/>
            </a:pPr>
            <a:r>
              <a:rPr lang="ru-RU" sz="1400" dirty="0" smtClean="0">
                <a:latin typeface="Exo 2" panose="020B0604020202020204" charset="-52"/>
              </a:rPr>
              <a:t>Такая </a:t>
            </a:r>
            <a:r>
              <a:rPr lang="ru-RU" sz="1400" b="1" i="1" dirty="0" smtClean="0">
                <a:solidFill>
                  <a:srgbClr val="FF0000"/>
                </a:solidFill>
                <a:latin typeface="Exo 2" panose="020B0604020202020204" charset="-52"/>
              </a:rPr>
              <a:t>документация должна быть актуальной </a:t>
            </a:r>
            <a:r>
              <a:rPr lang="ru-RU" sz="1400" dirty="0" smtClean="0">
                <a:latin typeface="Exo 2" panose="020B0604020202020204" charset="-52"/>
              </a:rPr>
              <a:t>(Решение Краснодарского УФАС России от 03.07.2017 по делу №ЭА-1483/2017) </a:t>
            </a:r>
            <a:r>
              <a:rPr lang="ru-RU" sz="1400" b="1" i="1" dirty="0" smtClean="0">
                <a:solidFill>
                  <a:srgbClr val="FF0000"/>
                </a:solidFill>
                <a:latin typeface="Exo 2" panose="020B0604020202020204" charset="-52"/>
              </a:rPr>
              <a:t>и соответствовать объекту закупки </a:t>
            </a:r>
            <a:r>
              <a:rPr lang="ru-RU" sz="1400" dirty="0" smtClean="0">
                <a:latin typeface="Exo 2" panose="020B0604020202020204" charset="-52"/>
              </a:rPr>
              <a:t>(ТУ/РУ должно быть идентичным). </a:t>
            </a:r>
          </a:p>
          <a:p>
            <a:pPr marL="101598" lvl="0" indent="0" algn="just">
              <a:buNone/>
            </a:pPr>
            <a:endParaRPr lang="ru-RU" sz="1400" dirty="0" smtClean="0">
              <a:latin typeface="Exo 2" panose="020B0604020202020204" charset="-52"/>
            </a:endParaRPr>
          </a:p>
          <a:p>
            <a:pPr marL="101598" lvl="0" indent="0" algn="just">
              <a:buNone/>
            </a:pPr>
            <a:r>
              <a:rPr lang="ru-RU" sz="1400" dirty="0" smtClean="0">
                <a:latin typeface="Exo 2" panose="020B0604020202020204" charset="-52"/>
              </a:rPr>
              <a:t>В случае внесения изменений в РУ можно сделать запрос в Росздравнадзор для получения информации о характере таких изменений (изменились характеристики изделия или иные сведения). Такую информацию могут предоставить территориальные органы посредством АИС Росздравнадзор. </a:t>
            </a:r>
          </a:p>
          <a:p>
            <a:pPr marL="101598" lvl="0" indent="0" algn="just">
              <a:buNone/>
            </a:pPr>
            <a:r>
              <a:rPr lang="ru-RU" sz="1400" dirty="0" smtClean="0">
                <a:latin typeface="Exo 2" panose="020B0604020202020204" charset="-52"/>
              </a:rPr>
              <a:t>Решение Хабаровского УФАС России от 09.06.2021 по закупке № 0122200002521002960</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Анализ эксплуатационной документации</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79339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Заказчик объявил закупку на поставку одноразовых </a:t>
            </a:r>
            <a:r>
              <a:rPr lang="ru-RU" sz="1400" dirty="0" err="1" smtClean="0">
                <a:latin typeface="Exo 2" panose="020B0604020202020204" charset="-52"/>
              </a:rPr>
              <a:t>пульсоксиметрических</a:t>
            </a:r>
            <a:r>
              <a:rPr lang="ru-RU" sz="1400" dirty="0" smtClean="0">
                <a:latin typeface="Exo 2" panose="020B0604020202020204" charset="-52"/>
              </a:rPr>
              <a:t> пальцевых датчиков для мониторов </a:t>
            </a:r>
            <a:r>
              <a:rPr lang="ru-RU" sz="1400" dirty="0" err="1" smtClean="0">
                <a:latin typeface="Exo 2" panose="020B0604020202020204" charset="-52"/>
              </a:rPr>
              <a:t>Philips</a:t>
            </a:r>
            <a:r>
              <a:rPr lang="ru-RU" sz="1400" dirty="0" smtClean="0">
                <a:latin typeface="Exo 2" panose="020B0604020202020204" charset="-52"/>
              </a:rPr>
              <a:t>. Заявка одного из участников была отклонена за предоставление недостоверных сведений о сроке годности (указано – 2 года). </a:t>
            </a:r>
          </a:p>
          <a:p>
            <a:pPr marL="0" indent="0" algn="just">
              <a:buNone/>
            </a:pPr>
            <a:r>
              <a:rPr lang="ru-RU" sz="1400" dirty="0" smtClean="0">
                <a:latin typeface="Exo 2" panose="020B0604020202020204" charset="-52"/>
              </a:rPr>
              <a:t>Заявитель представил письмо производителя, в соответствии с которым срок годности составляет 24 месяца.  </a:t>
            </a:r>
          </a:p>
          <a:p>
            <a:pPr marL="0" indent="0" algn="just">
              <a:buNone/>
            </a:pPr>
            <a:r>
              <a:rPr lang="ru-RU" sz="1400" dirty="0" smtClean="0">
                <a:latin typeface="Exo 2" panose="020B0604020202020204" charset="-52"/>
              </a:rPr>
              <a:t>Однако в соответствии с размещенной в ГРМИ инструкцией срок годности изделий составляет 1 год.</a:t>
            </a:r>
          </a:p>
          <a:p>
            <a:pPr marL="0" indent="0" algn="just">
              <a:buNone/>
            </a:pPr>
            <a:r>
              <a:rPr lang="ru-RU" sz="1400" dirty="0" smtClean="0">
                <a:latin typeface="Exo 2" panose="020B0604020202020204" charset="-52"/>
              </a:rPr>
              <a:t>Антимонопольный орган признал отклонение правомерным. </a:t>
            </a:r>
          </a:p>
          <a:p>
            <a:pPr marL="0" indent="0" algn="just">
              <a:buNone/>
            </a:pPr>
            <a:r>
              <a:rPr lang="ru-RU" sz="1400" dirty="0" smtClean="0">
                <a:latin typeface="Exo 2" panose="020B0604020202020204" charset="-52"/>
              </a:rPr>
              <a:t>Решение Московского УФАС России от 28.06.2022 по закупке № 0373200017422000364</a:t>
            </a:r>
            <a:endParaRPr lang="en-US" sz="1400" dirty="0" smtClean="0">
              <a:latin typeface="Exo 2" panose="020B0604020202020204" charset="-52"/>
            </a:endParaRPr>
          </a:p>
          <a:p>
            <a:pPr marL="0" indent="0" algn="just">
              <a:buNone/>
            </a:pPr>
            <a:r>
              <a:rPr lang="ru-RU" sz="1400" dirty="0" smtClean="0">
                <a:latin typeface="Exo 2" panose="020B0604020202020204" charset="-52"/>
              </a:rPr>
              <a:t>Аналогично: решение Краснодарского УФАС России от 08.07.2022 по закупке № 0818500000822003883</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Поставщики нередко отмечают, что на сайте РЗН размещены устаревшие инструкции (см. решение Белгородского УФАС России от 29.04.2022 по закупке № 0826500000922002154)</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Использование ГРМИ</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476077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5257800" cy="3962400"/>
          </a:xfrm>
        </p:spPr>
        <p:txBody>
          <a:bodyPr/>
          <a:lstStyle/>
          <a:p>
            <a:pPr marL="0" indent="0" algn="just">
              <a:buNone/>
            </a:pPr>
            <a:r>
              <a:rPr lang="ru-RU" sz="1400" dirty="0" smtClean="0">
                <a:latin typeface="Exo 2" panose="020B0604020202020204" charset="-52"/>
                <a:cs typeface="Times New Roman" panose="02020603050405020304" pitchFamily="18" charset="0"/>
              </a:rPr>
              <a:t>Заказчик объявил закупку кассет рентгеновских, в т. ч. в размере 24 х 24 см. Поступило несколько заявок, в одной из которых предложены к поставке кассеты производства </a:t>
            </a:r>
            <a:r>
              <a:rPr lang="ru-RU" sz="1400" dirty="0" err="1" smtClean="0">
                <a:latin typeface="Exo 2" panose="020B0604020202020204" charset="-52"/>
                <a:cs typeface="Times New Roman" panose="02020603050405020304" pitchFamily="18" charset="0"/>
              </a:rPr>
              <a:t>Ренекс</a:t>
            </a:r>
            <a:r>
              <a:rPr lang="ru-RU" sz="1400" dirty="0" smtClean="0">
                <a:latin typeface="Exo 2" panose="020B0604020202020204" charset="-52"/>
                <a:cs typeface="Times New Roman" panose="02020603050405020304" pitchFamily="18" charset="0"/>
              </a:rPr>
              <a:t>. Комиссия заказчика обратилась к сведениям ГРМИ; согласно инструкции на медицинское изделие размер 24 х 24 см не указан. Комиссия сделала вывод о том, что такие размеры не производятся в рамках данного РУ. Заявка была отклонена. </a:t>
            </a:r>
          </a:p>
          <a:p>
            <a:pPr marL="0" indent="0" algn="just">
              <a:buNone/>
            </a:pPr>
            <a:r>
              <a:rPr lang="ru-RU" sz="1400" dirty="0" smtClean="0">
                <a:latin typeface="Exo 2" panose="020B0604020202020204" charset="-52"/>
                <a:cs typeface="Times New Roman" panose="02020603050405020304" pitchFamily="18" charset="0"/>
              </a:rPr>
              <a:t>Участник обратился с жалобой в УФАС, приложив письмо производителя, который указывал, что такой размер им производится и будет поставлен в случае победы заявителя. </a:t>
            </a:r>
          </a:p>
          <a:p>
            <a:pPr marL="0" indent="0" algn="just">
              <a:buNone/>
            </a:pPr>
            <a:r>
              <a:rPr lang="ru-RU" sz="1400" dirty="0" smtClean="0">
                <a:latin typeface="Exo 2" panose="020B0604020202020204" charset="-52"/>
                <a:cs typeface="Times New Roman" panose="02020603050405020304" pitchFamily="18" charset="0"/>
              </a:rPr>
              <a:t>Антимонопольный орган признал жалобу обоснованной. </a:t>
            </a:r>
          </a:p>
          <a:p>
            <a:pPr marL="0" indent="0" algn="just">
              <a:buNone/>
            </a:pPr>
            <a:r>
              <a:rPr lang="ru-RU" sz="1400" dirty="0" smtClean="0">
                <a:latin typeface="Exo 2" panose="020B0604020202020204" charset="-52"/>
                <a:cs typeface="Times New Roman" panose="02020603050405020304" pitchFamily="18" charset="0"/>
              </a:rPr>
              <a:t>Решение Краснодарского УФАС России от 04.10.2022 по закупке № </a:t>
            </a:r>
            <a:r>
              <a:rPr lang="ru-RU" sz="1400" dirty="0" smtClean="0">
                <a:latin typeface="Exo 2" panose="020B0604020202020204" charset="-52"/>
              </a:rPr>
              <a:t>0318200066122000185 </a:t>
            </a:r>
            <a:endParaRPr lang="ru-RU" sz="1400" dirty="0">
              <a:latin typeface="Exo 2" panose="020B0604020202020204" charset="-52"/>
              <a:cs typeface="Times New Roman" panose="02020603050405020304" pitchFamily="18" charset="0"/>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Использование ГРМИ</a:t>
            </a:r>
            <a:endParaRPr lang="ru-RU" sz="2400" b="1" dirty="0">
              <a:solidFill>
                <a:srgbClr val="1F3A93"/>
              </a:solidFill>
              <a:latin typeface="Exo 2" panose="020B0604020202020204" charset="-52"/>
              <a:cs typeface="Times New Roman" panose="02020603050405020304" pitchFamily="18" charset="0"/>
            </a:endParaRPr>
          </a:p>
        </p:txBody>
      </p:sp>
      <p:pic>
        <p:nvPicPr>
          <p:cNvPr id="13" name="Рисунок 1"/>
          <p:cNvPicPr>
            <a:picLocks noChangeAspect="1" noChangeArrowheads="1"/>
          </p:cNvPicPr>
          <p:nvPr/>
        </p:nvPicPr>
        <p:blipFill>
          <a:blip r:embed="rId4">
            <a:extLst>
              <a:ext uri="{28A0092B-C50C-407E-A947-70E740481C1C}">
                <a14:useLocalDpi xmlns:a14="http://schemas.microsoft.com/office/drawing/2010/main" val="0"/>
              </a:ext>
            </a:extLst>
          </a:blip>
          <a:srcRect l="38570" t="15746" r="23889" b="4697"/>
          <a:stretch>
            <a:fillRect/>
          </a:stretch>
        </p:blipFill>
        <p:spPr bwMode="auto">
          <a:xfrm>
            <a:off x="5797707" y="833106"/>
            <a:ext cx="3346293" cy="39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398175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Постановление Правительства РФ от 19.04.2021 № 620</a:t>
            </a:r>
          </a:p>
          <a:p>
            <a:pPr marL="101598" indent="0" algn="just">
              <a:buNone/>
            </a:pPr>
            <a:r>
              <a:rPr lang="ru-RU" sz="1400" dirty="0" smtClean="0">
                <a:latin typeface="Exo 2" panose="020B0604020202020204" charset="-52"/>
              </a:rPr>
              <a:t>Не могут быть предметом одного контракта (лота) МИ различных видов в соответствии с номенклатурной классификацией медицинских изделий по видам. </a:t>
            </a:r>
          </a:p>
          <a:p>
            <a:pPr marL="101598" indent="0" algn="just">
              <a:buNone/>
            </a:pPr>
            <a:r>
              <a:rPr lang="ru-RU" sz="1400" b="1" dirty="0" smtClean="0">
                <a:latin typeface="Exo 2" panose="020B0604020202020204" charset="-52"/>
              </a:rPr>
              <a:t>Исключение: </a:t>
            </a:r>
          </a:p>
          <a:p>
            <a:pPr marL="285750" indent="-285750" algn="just">
              <a:buFont typeface="Arial" panose="020B0604020202020204" pitchFamily="34" charset="0"/>
              <a:buChar char="•"/>
            </a:pPr>
            <a:r>
              <a:rPr lang="ru-RU" sz="1400" dirty="0" smtClean="0">
                <a:latin typeface="Exo 2" panose="020B0604020202020204" charset="-52"/>
              </a:rPr>
              <a:t>Контракты жизненного цикла</a:t>
            </a:r>
          </a:p>
          <a:p>
            <a:pPr marL="285750" indent="-285750" algn="just">
              <a:buFont typeface="Arial" panose="020B0604020202020204" pitchFamily="34" charset="0"/>
              <a:buChar char="•"/>
            </a:pPr>
            <a:r>
              <a:rPr lang="ru-RU" sz="1400" dirty="0" smtClean="0">
                <a:latin typeface="Exo 2" panose="020B0604020202020204" charset="-52"/>
              </a:rPr>
              <a:t>Медицинские изделия + расходные материалы к ним (согласно руководству по эксплуатации).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620</a:t>
            </a:r>
            <a:endParaRPr lang="ru-RU" sz="2400" b="1" dirty="0">
              <a:solidFill>
                <a:srgbClr val="1F3A93"/>
              </a:solidFill>
              <a:latin typeface="Exo 2" panose="020B0604020202020204" charset="-52"/>
              <a:cs typeface="Times New Roman" panose="02020603050405020304"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690814915"/>
              </p:ext>
            </p:extLst>
          </p:nvPr>
        </p:nvGraphicFramePr>
        <p:xfrm>
          <a:off x="327943" y="2463800"/>
          <a:ext cx="8496944" cy="1896531"/>
        </p:xfrm>
        <a:graphic>
          <a:graphicData uri="http://schemas.openxmlformats.org/drawingml/2006/table">
            <a:tbl>
              <a:tblPr firstRow="1" firstCol="1" bandRow="1">
                <a:tableStyleId>{5C22544A-7EE6-4342-B048-85BDC9FD1C3A}</a:tableStyleId>
              </a:tblPr>
              <a:tblGrid>
                <a:gridCol w="3856977">
                  <a:extLst>
                    <a:ext uri="{9D8B030D-6E8A-4147-A177-3AD203B41FA5}">
                      <a16:colId xmlns="" xmlns:a16="http://schemas.microsoft.com/office/drawing/2014/main" val="3073739923"/>
                    </a:ext>
                  </a:extLst>
                </a:gridCol>
                <a:gridCol w="4639967">
                  <a:extLst>
                    <a:ext uri="{9D8B030D-6E8A-4147-A177-3AD203B41FA5}">
                      <a16:colId xmlns="" xmlns:a16="http://schemas.microsoft.com/office/drawing/2014/main" val="1902853122"/>
                    </a:ext>
                  </a:extLst>
                </a:gridCol>
              </a:tblGrid>
              <a:tr h="898137">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Объём денежных средств, направленных заказчиком на </a:t>
                      </a:r>
                      <a:r>
                        <a:rPr lang="ru-RU" sz="1200" dirty="0" smtClean="0">
                          <a:solidFill>
                            <a:schemeClr val="tx1"/>
                          </a:solidFill>
                          <a:effectLst/>
                          <a:latin typeface="Times New Roman" panose="02020603050405020304" pitchFamily="18" charset="0"/>
                          <a:cs typeface="Times New Roman" panose="02020603050405020304" pitchFamily="18" charset="0"/>
                        </a:rPr>
                        <a:t>закупку</a:t>
                      </a:r>
                      <a:r>
                        <a:rPr lang="ru-RU" sz="1200" baseline="0" dirty="0" smtClean="0">
                          <a:solidFill>
                            <a:schemeClr val="tx1"/>
                          </a:solidFill>
                          <a:effectLst/>
                          <a:latin typeface="Times New Roman" panose="02020603050405020304" pitchFamily="18" charset="0"/>
                          <a:cs typeface="Times New Roman" panose="02020603050405020304" pitchFamily="18" charset="0"/>
                        </a:rPr>
                        <a:t> медицинских изделий </a:t>
                      </a:r>
                      <a:r>
                        <a:rPr lang="ru-RU" sz="1200" dirty="0" smtClean="0">
                          <a:solidFill>
                            <a:schemeClr val="tx1"/>
                          </a:solidFill>
                          <a:effectLst/>
                          <a:latin typeface="Times New Roman" panose="02020603050405020304" pitchFamily="18" charset="0"/>
                          <a:cs typeface="Times New Roman" panose="02020603050405020304" pitchFamily="18" charset="0"/>
                        </a:rPr>
                        <a:t>в </a:t>
                      </a:r>
                      <a:r>
                        <a:rPr lang="ru-RU" sz="1200" dirty="0">
                          <a:solidFill>
                            <a:schemeClr val="tx1"/>
                          </a:solidFill>
                          <a:effectLst/>
                          <a:latin typeface="Times New Roman" panose="02020603050405020304" pitchFamily="18" charset="0"/>
                          <a:cs typeface="Times New Roman" panose="02020603050405020304" pitchFamily="18" charset="0"/>
                        </a:rPr>
                        <a:t>предшествующем году, млн. руб.</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Предельное значение НМЦК при закупке </a:t>
                      </a:r>
                      <a:r>
                        <a:rPr lang="ru-RU" sz="1200" dirty="0" smtClean="0">
                          <a:solidFill>
                            <a:schemeClr val="tx1"/>
                          </a:solidFill>
                          <a:effectLst/>
                          <a:latin typeface="Times New Roman" panose="02020603050405020304" pitchFamily="18" charset="0"/>
                          <a:cs typeface="Times New Roman" panose="02020603050405020304" pitchFamily="18" charset="0"/>
                        </a:rPr>
                        <a:t>медицинских изделий различных видов в соответствии с номенклатурной классификацией, </a:t>
                      </a:r>
                      <a:r>
                        <a:rPr lang="ru-RU" sz="1200" dirty="0">
                          <a:solidFill>
                            <a:schemeClr val="tx1"/>
                          </a:solidFill>
                          <a:effectLst/>
                          <a:latin typeface="Times New Roman" panose="02020603050405020304" pitchFamily="18" charset="0"/>
                          <a:cs typeface="Times New Roman" panose="02020603050405020304" pitchFamily="18" charset="0"/>
                        </a:rPr>
                        <a:t>руб.</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1274997"/>
                  </a:ext>
                </a:extLst>
              </a:tr>
              <a:tr h="332798">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менее </a:t>
                      </a:r>
                      <a:r>
                        <a:rPr lang="ru-RU" sz="1200" dirty="0" smtClean="0">
                          <a:solidFill>
                            <a:schemeClr val="tx1"/>
                          </a:solidFill>
                          <a:effectLst/>
                          <a:latin typeface="Times New Roman" panose="02020603050405020304" pitchFamily="18" charset="0"/>
                          <a:cs typeface="Times New Roman" panose="02020603050405020304" pitchFamily="18" charset="0"/>
                        </a:rPr>
                        <a:t>50</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600 тыс.</a:t>
                      </a:r>
                      <a:endParaRPr lang="ru-RU"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32927222"/>
                  </a:ext>
                </a:extLst>
              </a:tr>
              <a:tr h="332798">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от</a:t>
                      </a:r>
                      <a:r>
                        <a:rPr lang="en-US" sz="1200" dirty="0">
                          <a:solidFill>
                            <a:schemeClr val="tx1"/>
                          </a:solidFill>
                          <a:effectLst/>
                          <a:latin typeface="Times New Roman" panose="02020603050405020304" pitchFamily="18" charset="0"/>
                          <a:cs typeface="Times New Roman" panose="02020603050405020304" pitchFamily="18" charset="0"/>
                        </a:rPr>
                        <a:t> </a:t>
                      </a:r>
                      <a:r>
                        <a:rPr lang="en-US" sz="1200" dirty="0" smtClean="0">
                          <a:solidFill>
                            <a:schemeClr val="tx1"/>
                          </a:solidFill>
                          <a:effectLst/>
                          <a:latin typeface="Times New Roman" panose="02020603050405020304" pitchFamily="18" charset="0"/>
                          <a:cs typeface="Times New Roman" panose="02020603050405020304" pitchFamily="18" charset="0"/>
                        </a:rPr>
                        <a:t>50</a:t>
                      </a:r>
                      <a:r>
                        <a:rPr lang="ru-RU" sz="1200" dirty="0" smtClean="0">
                          <a:solidFill>
                            <a:schemeClr val="tx1"/>
                          </a:solidFill>
                          <a:effectLst/>
                          <a:latin typeface="Times New Roman" panose="02020603050405020304" pitchFamily="18" charset="0"/>
                          <a:cs typeface="Times New Roman" panose="02020603050405020304" pitchFamily="18" charset="0"/>
                        </a:rPr>
                        <a:t> </a:t>
                      </a:r>
                      <a:r>
                        <a:rPr lang="ru-RU" sz="1200" dirty="0">
                          <a:solidFill>
                            <a:schemeClr val="tx1"/>
                          </a:solidFill>
                          <a:effectLst/>
                          <a:latin typeface="Times New Roman" panose="02020603050405020304" pitchFamily="18" charset="0"/>
                          <a:cs typeface="Times New Roman" panose="02020603050405020304" pitchFamily="18" charset="0"/>
                        </a:rPr>
                        <a:t>до</a:t>
                      </a:r>
                      <a:r>
                        <a:rPr lang="en-US" sz="1200" dirty="0">
                          <a:solidFill>
                            <a:schemeClr val="tx1"/>
                          </a:solidFill>
                          <a:effectLst/>
                          <a:latin typeface="Times New Roman" panose="02020603050405020304" pitchFamily="18" charset="0"/>
                          <a:cs typeface="Times New Roman" panose="02020603050405020304" pitchFamily="18" charset="0"/>
                        </a:rPr>
                        <a:t> </a:t>
                      </a:r>
                      <a:r>
                        <a:rPr lang="ru-RU" sz="1200" dirty="0" smtClean="0">
                          <a:solidFill>
                            <a:schemeClr val="tx1"/>
                          </a:solidFill>
                          <a:effectLst/>
                          <a:latin typeface="Times New Roman" panose="02020603050405020304" pitchFamily="18" charset="0"/>
                          <a:cs typeface="Times New Roman" panose="02020603050405020304" pitchFamily="18" charset="0"/>
                        </a:rPr>
                        <a:t>10</a:t>
                      </a:r>
                      <a:r>
                        <a:rPr lang="en-US" sz="1200" dirty="0" smtClean="0">
                          <a:solidFill>
                            <a:schemeClr val="tx1"/>
                          </a:solidFill>
                          <a:effectLst/>
                          <a:latin typeface="Times New Roman" panose="02020603050405020304" pitchFamily="18" charset="0"/>
                          <a:cs typeface="Times New Roman" panose="02020603050405020304" pitchFamily="18" charset="0"/>
                        </a:rPr>
                        <a:t>0</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1 млн.</a:t>
                      </a:r>
                      <a:endParaRPr lang="ru-RU"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56413681"/>
                  </a:ext>
                </a:extLst>
              </a:tr>
              <a:tr h="332798">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более</a:t>
                      </a:r>
                      <a:r>
                        <a:rPr lang="en-US" sz="1200" dirty="0">
                          <a:solidFill>
                            <a:schemeClr val="tx1"/>
                          </a:solidFill>
                          <a:effectLst/>
                          <a:latin typeface="Times New Roman" panose="02020603050405020304" pitchFamily="18" charset="0"/>
                          <a:cs typeface="Times New Roman" panose="02020603050405020304" pitchFamily="18" charset="0"/>
                        </a:rPr>
                        <a:t> </a:t>
                      </a:r>
                      <a:r>
                        <a:rPr lang="ru-RU" sz="1200" dirty="0" smtClean="0">
                          <a:solidFill>
                            <a:schemeClr val="tx1"/>
                          </a:solidFill>
                          <a:effectLst/>
                          <a:latin typeface="Times New Roman" panose="02020603050405020304" pitchFamily="18" charset="0"/>
                          <a:cs typeface="Times New Roman" panose="02020603050405020304" pitchFamily="18" charset="0"/>
                        </a:rPr>
                        <a:t>100</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1" dirty="0" smtClean="0">
                          <a:solidFill>
                            <a:schemeClr val="tx1"/>
                          </a:solidFill>
                          <a:effectLst/>
                          <a:latin typeface="Times New Roman" panose="02020603050405020304" pitchFamily="18" charset="0"/>
                          <a:cs typeface="Times New Roman" panose="02020603050405020304" pitchFamily="18" charset="0"/>
                        </a:rPr>
                        <a:t>1,5 млн.</a:t>
                      </a:r>
                      <a:endParaRPr lang="ru-RU"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44573289"/>
                  </a:ext>
                </a:extLst>
              </a:tr>
            </a:tbl>
          </a:graphicData>
        </a:graphic>
      </p:graphicFrame>
      <p:sp>
        <p:nvSpPr>
          <p:cNvPr id="15" name="Прямоугольник 14"/>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712176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cs typeface="Times New Roman" panose="02020603050405020304" pitchFamily="18" charset="0"/>
              </a:rPr>
              <a:t>Согласно НКМИ вид изделия обозначается шестизначным числом, следовательно, медицинские изделия, имеющие различные числовые обозначения, не могут быть предметом одного лота, при превышении Н(М)ЦК, определенной Постановлением Правительства РФ от 19.04.2021 г. № 620.</a:t>
            </a:r>
          </a:p>
          <a:p>
            <a:pPr marL="0" indent="0" algn="just">
              <a:buNone/>
            </a:pPr>
            <a:r>
              <a:rPr lang="ru-RU" sz="1400" dirty="0" smtClean="0">
                <a:latin typeface="Exo 2" panose="020B0604020202020204" charset="-52"/>
                <a:cs typeface="Times New Roman" panose="02020603050405020304" pitchFamily="18" charset="0"/>
              </a:rPr>
              <a:t>Аналогичная позиция выражена в Письмах ФАС России от 20.09.2021 г. № ПИ/79210/21, от 28.09.2021 г. № ПИ/81715/21. </a:t>
            </a:r>
          </a:p>
          <a:p>
            <a:pPr marL="0" indent="0" algn="just">
              <a:buNone/>
            </a:pPr>
            <a:endParaRPr lang="ru-RU" sz="1400" dirty="0" smtClean="0">
              <a:latin typeface="Exo 2" panose="020B0604020202020204" charset="-52"/>
              <a:cs typeface="Times New Roman" panose="02020603050405020304" pitchFamily="18" charset="0"/>
            </a:endParaRPr>
          </a:p>
          <a:p>
            <a:pPr marL="0" indent="0" algn="just">
              <a:buNone/>
            </a:pPr>
            <a:r>
              <a:rPr lang="ru-RU" sz="1400" dirty="0" smtClean="0">
                <a:latin typeface="Exo 2" panose="020B0604020202020204" charset="-52"/>
                <a:cs typeface="Times New Roman" panose="02020603050405020304" pitchFamily="18" charset="0"/>
              </a:rPr>
              <a:t>Текст по решению Ростовского УФАС России от 04.02.2022 по закупке № 0358300000522000006</a:t>
            </a:r>
          </a:p>
          <a:p>
            <a:pPr marL="0" indent="0" algn="just">
              <a:buNone/>
            </a:pPr>
            <a:endParaRPr lang="ru-RU" sz="1400" dirty="0" smtClean="0">
              <a:latin typeface="Exo 2" panose="020B0604020202020204" charset="-52"/>
              <a:cs typeface="Times New Roman" panose="02020603050405020304" pitchFamily="18" charset="0"/>
            </a:endParaRPr>
          </a:p>
          <a:p>
            <a:pPr marL="0" indent="0" algn="just">
              <a:buNone/>
            </a:pPr>
            <a:r>
              <a:rPr lang="ru-RU" sz="1400" dirty="0" smtClean="0">
                <a:latin typeface="Exo 2" panose="020B0604020202020204" charset="-52"/>
                <a:cs typeface="Times New Roman" panose="02020603050405020304" pitchFamily="18" charset="0"/>
              </a:rPr>
              <a:t>Суды путают «группу МИ» и «вид МИ»: постановление ФАС Волго-Вятского округа от 18.10.2022 по делу № А79-10646/2021</a:t>
            </a:r>
            <a:endParaRPr lang="ru-RU" sz="1400" dirty="0">
              <a:latin typeface="Exo 2" panose="020B0604020202020204" charset="-52"/>
              <a:cs typeface="Times New Roman" panose="02020603050405020304" pitchFamily="18" charset="0"/>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620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9808639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Заказчик объявил аукцион на поставку медицинских изделий, отнесенных в различным видам медицинских изделий. Поступила жалоба на нарушение ПП РФ № 620. </a:t>
            </a:r>
          </a:p>
          <a:p>
            <a:pPr marL="101598" indent="0" algn="just">
              <a:buNone/>
            </a:pPr>
            <a:r>
              <a:rPr lang="ru-RU" sz="1400" dirty="0" smtClean="0">
                <a:latin typeface="Exo 2" panose="020B0604020202020204" charset="-52"/>
              </a:rPr>
              <a:t>Заказчик указал, что в предшествующем году закупил медицинских изделий на сумму свыше 100 млн руб., что позволяет ему объединять медицинские изделия различных видов в рамках одной закупки до НМЦК = 1,5 млн руб. В данном случае НМЦК составила 1 199 075.00 рублей. </a:t>
            </a:r>
          </a:p>
          <a:p>
            <a:pPr marL="101598" indent="0" algn="just">
              <a:buNone/>
            </a:pPr>
            <a:r>
              <a:rPr lang="ru-RU" sz="1400" dirty="0" smtClean="0">
                <a:latin typeface="Exo 2" panose="020B0604020202020204" charset="-52"/>
              </a:rPr>
              <a:t>Антимонопольный орган признал жалобу необоснованной, указав, что ПП РФ № 620 не  содержит  ограничений относительно  количества  закупок,  путем проведения процедур конкурентными способами, в  том  числе  в  случаях,  когда  предметом  контрактов является  приобретение  одних  и  тех  же  товаров,  работ,  услуг  в  течение  какого-либо  календарного  периода  времени  (квартал,  месяц, день).</a:t>
            </a:r>
          </a:p>
          <a:p>
            <a:pPr marL="101598" indent="0" algn="just">
              <a:buNone/>
            </a:pPr>
            <a:r>
              <a:rPr lang="ru-RU" sz="1400" i="1" dirty="0" smtClean="0">
                <a:latin typeface="Exo 2" panose="020B0604020202020204" charset="-52"/>
              </a:rPr>
              <a:t>Решение Ставропольского УФАС России от 22.07.2021 по закупке № 0321300009221000314. </a:t>
            </a:r>
          </a:p>
          <a:p>
            <a:pPr marL="101598" indent="0" algn="just">
              <a:buNone/>
            </a:pPr>
            <a:r>
              <a:rPr lang="ru-RU" sz="1400" dirty="0" smtClean="0">
                <a:latin typeface="Exo 2" panose="020B0604020202020204" charset="-52"/>
              </a:rPr>
              <a:t>Примеры нарушения:</a:t>
            </a:r>
            <a:r>
              <a:rPr lang="ru-RU" sz="1400" i="1" dirty="0" smtClean="0">
                <a:latin typeface="Exo 2" panose="020B0604020202020204" charset="-52"/>
              </a:rPr>
              <a:t> решение Московского областного УФАС России от 14.07.2021 по закупке № 0348300325121000111, Ивановского УФАС России от 22.09.2021 по закупке № 0133200001721002431, Московского УФАС России от 28.09.2021 по закупке № 0373200052721000636, от 24.09.2021 по закупке № 0373100095221000292.</a:t>
            </a:r>
            <a:endParaRPr lang="ru-RU" sz="1400" i="1"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620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0452142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Заказчик объединил в рамках одной закупки </a:t>
            </a:r>
            <a:r>
              <a:rPr lang="ru-RU" sz="1400" dirty="0" err="1" smtClean="0">
                <a:latin typeface="Exo 2" panose="020B0604020202020204" charset="-52"/>
              </a:rPr>
              <a:t>стенты</a:t>
            </a:r>
            <a:r>
              <a:rPr lang="ru-RU" sz="1400" dirty="0" smtClean="0">
                <a:latin typeface="Exo 2" panose="020B0604020202020204" charset="-52"/>
              </a:rPr>
              <a:t> для коронарных артерий, катетеры для </a:t>
            </a:r>
            <a:r>
              <a:rPr lang="ru-RU" sz="1400" dirty="0" err="1" smtClean="0">
                <a:latin typeface="Exo 2" panose="020B0604020202020204" charset="-52"/>
              </a:rPr>
              <a:t>ангиопластики</a:t>
            </a:r>
            <a:r>
              <a:rPr lang="ru-RU" sz="1400" dirty="0" smtClean="0">
                <a:latin typeface="Exo 2" panose="020B0604020202020204" charset="-52"/>
              </a:rPr>
              <a:t>, катетер для </a:t>
            </a:r>
            <a:r>
              <a:rPr lang="ru-RU" sz="1400" dirty="0" err="1" smtClean="0">
                <a:latin typeface="Exo 2" panose="020B0604020202020204" charset="-52"/>
              </a:rPr>
              <a:t>тромбоэктомии</a:t>
            </a:r>
            <a:r>
              <a:rPr lang="ru-RU" sz="1400" dirty="0" smtClean="0">
                <a:latin typeface="Exo 2" panose="020B0604020202020204" charset="-52"/>
              </a:rPr>
              <a:t>, </a:t>
            </a:r>
            <a:r>
              <a:rPr lang="ru-RU" sz="1400" dirty="0" err="1" smtClean="0">
                <a:latin typeface="Exo 2" panose="020B0604020202020204" charset="-52"/>
              </a:rPr>
              <a:t>интродьюссер</a:t>
            </a:r>
            <a:r>
              <a:rPr lang="ru-RU" sz="1400" dirty="0" smtClean="0">
                <a:latin typeface="Exo 2" panose="020B0604020202020204" charset="-52"/>
              </a:rPr>
              <a:t>, шприц и т. д. НМЦК превышала установленный в п. 1 ПП РФ № 620 размер. Поступила жалоба на действия заказчика. </a:t>
            </a:r>
          </a:p>
          <a:p>
            <a:pPr marL="0" indent="0" algn="just">
              <a:buNone/>
            </a:pPr>
            <a:r>
              <a:rPr lang="ru-RU" sz="1400" dirty="0" smtClean="0">
                <a:latin typeface="Exo 2" panose="020B0604020202020204" charset="-52"/>
              </a:rPr>
              <a:t>На рассмотрении дела заказчик представил эксплуатационную документацию (инструкцию) на </a:t>
            </a:r>
            <a:r>
              <a:rPr lang="ru-RU" sz="1400" dirty="0" err="1" smtClean="0">
                <a:latin typeface="Exo 2" panose="020B0604020202020204" charset="-52"/>
              </a:rPr>
              <a:t>стенты</a:t>
            </a:r>
            <a:r>
              <a:rPr lang="ru-RU" sz="1400" dirty="0" smtClean="0">
                <a:latin typeface="Exo 2" panose="020B0604020202020204" charset="-52"/>
              </a:rPr>
              <a:t> для коронарных артерий </a:t>
            </a:r>
            <a:r>
              <a:rPr lang="en-US" sz="1400" dirty="0" smtClean="0">
                <a:latin typeface="Exo 2" panose="020B0604020202020204" charset="-52"/>
              </a:rPr>
              <a:t>Abbot</a:t>
            </a:r>
            <a:r>
              <a:rPr lang="ru-RU" sz="1400" dirty="0" smtClean="0">
                <a:latin typeface="Exo 2" panose="020B0604020202020204" charset="-52"/>
              </a:rPr>
              <a:t>, согласно которой для использования изделия необходимы следующие материалы:</a:t>
            </a:r>
          </a:p>
          <a:p>
            <a:pPr marL="285750" indent="-285750" algn="just">
              <a:buFont typeface="Arial" panose="020B0604020202020204" pitchFamily="34" charset="0"/>
              <a:buChar char="•"/>
            </a:pPr>
            <a:r>
              <a:rPr lang="ru-RU" sz="1400" dirty="0" smtClean="0">
                <a:latin typeface="Exo 2" panose="020B0604020202020204" charset="-52"/>
              </a:rPr>
              <a:t>соответствующая гильза для артерии;</a:t>
            </a:r>
          </a:p>
          <a:p>
            <a:pPr marL="285750" indent="-285750" algn="just">
              <a:buFont typeface="Arial" panose="020B0604020202020204" pitchFamily="34" charset="0"/>
              <a:buChar char="•"/>
            </a:pPr>
            <a:r>
              <a:rPr lang="ru-RU" sz="1400" dirty="0" smtClean="0">
                <a:latin typeface="Exo 2" panose="020B0604020202020204" charset="-52"/>
              </a:rPr>
              <a:t>подходящий проводниковый катетер(-ы);</a:t>
            </a:r>
          </a:p>
          <a:p>
            <a:pPr marL="285750" indent="-285750" algn="just">
              <a:buFont typeface="Arial" panose="020B0604020202020204" pitchFamily="34" charset="0"/>
              <a:buChar char="•"/>
            </a:pPr>
            <a:r>
              <a:rPr lang="ru-RU" sz="1400" dirty="0" smtClean="0">
                <a:latin typeface="Exo 2" panose="020B0604020202020204" charset="-52"/>
              </a:rPr>
              <a:t>2–3 шприца (10–20 мл);</a:t>
            </a:r>
          </a:p>
          <a:p>
            <a:pPr marL="285750" indent="-285750" algn="just">
              <a:buFont typeface="Arial" panose="020B0604020202020204" pitchFamily="34" charset="0"/>
              <a:buChar char="•"/>
            </a:pPr>
            <a:r>
              <a:rPr lang="ru-RU" sz="1400" dirty="0" err="1" smtClean="0">
                <a:latin typeface="Exo 2" panose="020B0604020202020204" charset="-52"/>
              </a:rPr>
              <a:t>гепаринизированный</a:t>
            </a:r>
            <a:r>
              <a:rPr lang="ru-RU" sz="1400" dirty="0" smtClean="0">
                <a:latin typeface="Exo 2" panose="020B0604020202020204" charset="-52"/>
              </a:rPr>
              <a:t> физиологический раствор (</a:t>
            </a:r>
            <a:r>
              <a:rPr lang="en-US" sz="1400" dirty="0" err="1" smtClean="0">
                <a:latin typeface="Exo 2" panose="020B0604020202020204" charset="-52"/>
              </a:rPr>
              <a:t>HepNS</a:t>
            </a:r>
            <a:r>
              <a:rPr lang="ru-RU" sz="1400" dirty="0" smtClean="0">
                <a:latin typeface="Exo 2" panose="020B0604020202020204" charset="-52"/>
              </a:rPr>
              <a:t>), 1000 ЕД/500 мл и т.д.</a:t>
            </a:r>
          </a:p>
          <a:p>
            <a:pPr marL="0" indent="0" algn="just">
              <a:buNone/>
            </a:pPr>
            <a:r>
              <a:rPr lang="ru-RU" sz="1400" dirty="0" smtClean="0">
                <a:latin typeface="Exo 2" panose="020B0604020202020204" charset="-52"/>
              </a:rPr>
              <a:t>Антимонопольный орган пришел к выводу, что заказчиком правомерно объединены в рамках одной закупки медицинские изделия (</a:t>
            </a:r>
            <a:r>
              <a:rPr lang="ru-RU" sz="1400" dirty="0" err="1" smtClean="0">
                <a:latin typeface="Exo 2" panose="020B0604020202020204" charset="-52"/>
              </a:rPr>
              <a:t>стенты</a:t>
            </a:r>
            <a:r>
              <a:rPr lang="ru-RU" sz="1400" dirty="0" smtClean="0">
                <a:latin typeface="Exo 2" panose="020B0604020202020204" charset="-52"/>
              </a:rPr>
              <a:t>) и расходные материалы к ним. Жалоба была признана необоснованной. </a:t>
            </a:r>
          </a:p>
          <a:p>
            <a:pPr marL="0" indent="0" algn="just">
              <a:buNone/>
            </a:pPr>
            <a:r>
              <a:rPr lang="ru-RU" sz="1400" dirty="0" smtClean="0">
                <a:latin typeface="Exo 2" panose="020B0604020202020204" charset="-52"/>
              </a:rPr>
              <a:t>Решения Татарстанского УФАС России от 30.12.2021 по закупке № 0711200011021000334, Ленинградского УФАС России от 28.01.2022 по закупке № 0145200000421001792, постановление ФАС Западно-сибирского округа от 03.08.2022 по делу № А46-21127/2021.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620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301048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latin typeface="Exo 2" panose="020B0604020202020204" charset="-52"/>
              </a:rPr>
              <a:t>Письмо ФАС России от 24.04.2023 N МШ/31508/23</a:t>
            </a:r>
            <a:r>
              <a:rPr lang="ru-RU" sz="1400" dirty="0" smtClean="0">
                <a:latin typeface="Exo 2" panose="020B0604020202020204" charset="-52"/>
              </a:rPr>
              <a:t>: </a:t>
            </a:r>
          </a:p>
          <a:p>
            <a:pPr marL="0" indent="0" algn="just">
              <a:buNone/>
            </a:pPr>
            <a:r>
              <a:rPr lang="ru-RU" sz="1400" dirty="0" smtClean="0">
                <a:latin typeface="Exo 2" panose="020B0604020202020204" charset="-52"/>
              </a:rPr>
              <a:t>заказчик вправе объединить в один лот </a:t>
            </a:r>
            <a:r>
              <a:rPr lang="ru-RU" sz="1400" dirty="0" err="1" smtClean="0">
                <a:latin typeface="Exo 2" panose="020B0604020202020204" charset="-52"/>
              </a:rPr>
              <a:t>стенты</a:t>
            </a:r>
            <a:r>
              <a:rPr lang="ru-RU" sz="1400" dirty="0" smtClean="0">
                <a:latin typeface="Exo 2" panose="020B0604020202020204" charset="-52"/>
              </a:rPr>
              <a:t> для коронарных артерий и расходные материалы к нему, например: "</a:t>
            </a:r>
            <a:r>
              <a:rPr lang="ru-RU" sz="1400" dirty="0" err="1" smtClean="0">
                <a:latin typeface="Exo 2" panose="020B0604020202020204" charset="-52"/>
              </a:rPr>
              <a:t>феморальный</a:t>
            </a:r>
            <a:r>
              <a:rPr lang="ru-RU" sz="1400" dirty="0" smtClean="0">
                <a:latin typeface="Exo 2" panose="020B0604020202020204" charset="-52"/>
              </a:rPr>
              <a:t> </a:t>
            </a:r>
            <a:r>
              <a:rPr lang="ru-RU" sz="1400" dirty="0" err="1" smtClean="0">
                <a:latin typeface="Exo 2" panose="020B0604020202020204" charset="-52"/>
              </a:rPr>
              <a:t>интродьюсер</a:t>
            </a:r>
            <a:r>
              <a:rPr lang="ru-RU" sz="1400" dirty="0" smtClean="0">
                <a:latin typeface="Exo 2" panose="020B0604020202020204" charset="-52"/>
              </a:rPr>
              <a:t>", "артериальный </a:t>
            </a:r>
            <a:r>
              <a:rPr lang="ru-RU" sz="1400" dirty="0" err="1" smtClean="0">
                <a:latin typeface="Exo 2" panose="020B0604020202020204" charset="-52"/>
              </a:rPr>
              <a:t>интродьюсер</a:t>
            </a:r>
            <a:r>
              <a:rPr lang="ru-RU" sz="1400" dirty="0" smtClean="0">
                <a:latin typeface="Exo 2" panose="020B0604020202020204" charset="-52"/>
              </a:rPr>
              <a:t>" (может быть как отдельной позицией, так и в составе "набора для введения сосудистого катетера"), "катетер внутрисосудистый проводниковый, одноразового использования", "проводник для доступа к коронарным/периферическим сосудам, одноразового использования", "катетер </a:t>
            </a:r>
            <a:r>
              <a:rPr lang="ru-RU" sz="1400" dirty="0" err="1" smtClean="0">
                <a:latin typeface="Exo 2" panose="020B0604020202020204" charset="-52"/>
              </a:rPr>
              <a:t>балонный</a:t>
            </a:r>
            <a:r>
              <a:rPr lang="ru-RU" sz="1400" dirty="0" smtClean="0">
                <a:latin typeface="Exo 2" panose="020B0604020202020204" charset="-52"/>
              </a:rPr>
              <a:t> стандартный для коронарной </a:t>
            </a:r>
            <a:r>
              <a:rPr lang="ru-RU" sz="1400" dirty="0" err="1" smtClean="0">
                <a:latin typeface="Exo 2" panose="020B0604020202020204" charset="-52"/>
              </a:rPr>
              <a:t>ангиопластики</a:t>
            </a:r>
            <a:r>
              <a:rPr lang="ru-RU" sz="1400" dirty="0" smtClean="0">
                <a:latin typeface="Exo 2" panose="020B0604020202020204" charset="-52"/>
              </a:rPr>
              <a:t>", "шприц-манометр для баллонного катетера, одноразового использования", "устройство для введения проводника, устройство для управления и вращения проводника". </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Практика против заказчика: </a:t>
            </a:r>
          </a:p>
          <a:p>
            <a:pPr marL="0" indent="0" algn="just">
              <a:buNone/>
            </a:pPr>
            <a:r>
              <a:rPr lang="ru-RU" sz="1400" dirty="0" smtClean="0">
                <a:latin typeface="Exo 2" panose="020B0604020202020204" charset="-52"/>
              </a:rPr>
              <a:t>Постановление ФАС Московского округа от 14.02.2023 по делу № А40-50307/22</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620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2604989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620</a:t>
            </a:r>
            <a:endParaRPr lang="ru-RU" sz="2400" b="1" dirty="0">
              <a:solidFill>
                <a:srgbClr val="1F3A93"/>
              </a:solidFill>
              <a:latin typeface="Exo 2" panose="020B0604020202020204" charset="-52"/>
              <a:cs typeface="Times New Roman" panose="02020603050405020304" pitchFamily="18" charset="0"/>
            </a:endParaRPr>
          </a:p>
        </p:txBody>
      </p:sp>
      <p:pic>
        <p:nvPicPr>
          <p:cNvPr id="13" name="Рисунок 12"/>
          <p:cNvPicPr>
            <a:picLocks noChangeAspect="1"/>
          </p:cNvPicPr>
          <p:nvPr/>
        </p:nvPicPr>
        <p:blipFill>
          <a:blip r:embed="rId4"/>
          <a:stretch>
            <a:fillRect/>
          </a:stretch>
        </p:blipFill>
        <p:spPr>
          <a:xfrm>
            <a:off x="762980" y="1059582"/>
            <a:ext cx="7690048" cy="1117042"/>
          </a:xfrm>
          <a:prstGeom prst="rect">
            <a:avLst/>
          </a:prstGeom>
        </p:spPr>
      </p:pic>
      <p:pic>
        <p:nvPicPr>
          <p:cNvPr id="15" name="Рисунок 14"/>
          <p:cNvPicPr>
            <a:picLocks noChangeAspect="1"/>
          </p:cNvPicPr>
          <p:nvPr/>
        </p:nvPicPr>
        <p:blipFill>
          <a:blip r:embed="rId5"/>
          <a:stretch>
            <a:fillRect/>
          </a:stretch>
        </p:blipFill>
        <p:spPr>
          <a:xfrm>
            <a:off x="762980" y="2427734"/>
            <a:ext cx="7706788" cy="1217642"/>
          </a:xfrm>
          <a:prstGeom prst="rect">
            <a:avLst/>
          </a:prstGeom>
        </p:spPr>
      </p:pic>
      <p:sp>
        <p:nvSpPr>
          <p:cNvPr id="16" name="Прямоугольник 15"/>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37698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dirty="0" smtClean="0">
                <a:latin typeface="Exo 2" panose="020B0604020202020204" charset="-52"/>
              </a:rPr>
              <a:t>Постановление Правительства РФ от 31.05.2023 № 889</a:t>
            </a:r>
          </a:p>
          <a:p>
            <a:pPr marL="0" indent="0" algn="just">
              <a:buNone/>
            </a:pPr>
            <a:r>
              <a:rPr lang="ru-RU" sz="1400" b="1" dirty="0" smtClean="0">
                <a:solidFill>
                  <a:srgbClr val="FF0000"/>
                </a:solidFill>
                <a:latin typeface="Exo 2" panose="020B0604020202020204" charset="-52"/>
              </a:rPr>
              <a:t>ПП РФ № 616:</a:t>
            </a:r>
          </a:p>
          <a:p>
            <a:pPr marL="0" indent="0" algn="just">
              <a:buNone/>
            </a:pPr>
            <a:r>
              <a:rPr lang="ru-RU" sz="1400" dirty="0" err="1" smtClean="0">
                <a:latin typeface="Exo 2" panose="020B0604020202020204" charset="-52"/>
              </a:rPr>
              <a:t>Абз</a:t>
            </a:r>
            <a:r>
              <a:rPr lang="ru-RU" sz="1400" dirty="0" smtClean="0">
                <a:latin typeface="Exo 2" panose="020B0604020202020204" charset="-52"/>
              </a:rPr>
              <a:t>. 1 п. 10.3 ПП РФ № 616 утратил силу: </a:t>
            </a:r>
          </a:p>
          <a:p>
            <a:pPr marL="0" indent="0" algn="just">
              <a:buNone/>
            </a:pPr>
            <a:r>
              <a:rPr lang="ru-RU" sz="1400" dirty="0" smtClean="0">
                <a:latin typeface="Exo 2" panose="020B0604020202020204" charset="-52"/>
              </a:rPr>
              <a:t>«При исполнении контракта поставщик (подрядчик, исполнитель) при передаче товара (результатов работы) обязан предоставить заказчику документы, подтверждающие страну происхождения товара, на основании которых осуществляется включение продукции в реестр российской промышленной продукции или евразийский реестр промышленных товаров, предусмотренные постановлением Правительства РФ от 17 июля 2015 г. N 719 или Решением Совета Евразийской экономической комиссии от 23 ноября 2020 г. N 105 соответственно».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Изменение национального режима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755777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Заказчик объявил аукцион на поставку системы эндоскопической визуализации, в состав которой включил осветитель, </a:t>
            </a:r>
            <a:r>
              <a:rPr lang="ru-RU" sz="1400" dirty="0" err="1" smtClean="0">
                <a:latin typeface="Exo 2" panose="020B0604020202020204" charset="-52"/>
              </a:rPr>
              <a:t>инсуффлятор</a:t>
            </a:r>
            <a:r>
              <a:rPr lang="ru-RU" sz="1400" dirty="0" smtClean="0">
                <a:latin typeface="Exo 2" panose="020B0604020202020204" charset="-52"/>
              </a:rPr>
              <a:t> (стойка), </a:t>
            </a:r>
            <a:r>
              <a:rPr lang="ru-RU" sz="1400" dirty="0" err="1" smtClean="0">
                <a:latin typeface="Exo 2" panose="020B0604020202020204" charset="-52"/>
              </a:rPr>
              <a:t>электроотсасыватель</a:t>
            </a:r>
            <a:r>
              <a:rPr lang="ru-RU" sz="1400" dirty="0" smtClean="0">
                <a:latin typeface="Exo 2" panose="020B0604020202020204" charset="-52"/>
              </a:rPr>
              <a:t>, тележку (стойку), видеопроцессор, видеомонитор, эндоскоп (для нижних отделов желудочно-кишечного тракта, </a:t>
            </a:r>
            <a:r>
              <a:rPr lang="ru-RU" sz="1400" dirty="0" err="1" smtClean="0">
                <a:latin typeface="Exo 2" panose="020B0604020202020204" charset="-52"/>
              </a:rPr>
              <a:t>панкреато</a:t>
            </a:r>
            <a:r>
              <a:rPr lang="ru-RU" sz="1400" dirty="0" smtClean="0">
                <a:latin typeface="Exo 2" panose="020B0604020202020204" charset="-52"/>
              </a:rPr>
              <a:t>-дуоденальной зоны и/или для нижних дыхательных путей). </a:t>
            </a:r>
          </a:p>
          <a:p>
            <a:pPr marL="101598" indent="0" algn="just">
              <a:buNone/>
            </a:pPr>
            <a:r>
              <a:rPr lang="ru-RU" sz="1400" dirty="0" smtClean="0">
                <a:latin typeface="Exo 2" panose="020B0604020202020204" charset="-52"/>
              </a:rPr>
              <a:t>В КТРУ заказчик выбрал позицию 26.60.12.119-00000374, соответствующую коду вида 271790. Поступила жалоба на нарушение ПП РФ № 620. </a:t>
            </a:r>
          </a:p>
          <a:p>
            <a:pPr marL="101598" indent="0" algn="just">
              <a:buNone/>
            </a:pPr>
            <a:r>
              <a:rPr lang="ru-RU" sz="1400" dirty="0" smtClean="0">
                <a:latin typeface="Exo 2" panose="020B0604020202020204" charset="-52"/>
              </a:rPr>
              <a:t>Антимонопольный орган признал действия заказчика правомерными, указав на единственный код вида, указанный в КТРУ и в извещении о закупке. </a:t>
            </a:r>
          </a:p>
          <a:p>
            <a:pPr marL="101598" indent="0" algn="just">
              <a:buNone/>
            </a:pPr>
            <a:endParaRPr lang="ru-RU" sz="1400" i="1" dirty="0" smtClean="0">
              <a:latin typeface="Exo 2" panose="020B0604020202020204" charset="-52"/>
            </a:endParaRPr>
          </a:p>
          <a:p>
            <a:pPr marL="101598" indent="0" algn="just">
              <a:buNone/>
            </a:pPr>
            <a:r>
              <a:rPr lang="ru-RU" sz="1400" dirty="0" smtClean="0">
                <a:latin typeface="Exo 2" panose="020B0604020202020204" charset="-52"/>
              </a:rPr>
              <a:t>Решение Новосибирского УФАС России от 10.08.2021 по закупке № 0851200000621004381</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620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9690147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Заказчик вправе объединять в рамках одной закупки медицинские изделия различных групп, если они функционально и технологически связаны, а также если это не нарушает установленный нормативными актами запрет. </a:t>
            </a:r>
          </a:p>
          <a:p>
            <a:pPr marL="101598" lvl="0" indent="0" algn="just">
              <a:buNone/>
            </a:pPr>
            <a:r>
              <a:rPr lang="ru-RU" sz="1400" dirty="0" smtClean="0">
                <a:latin typeface="Exo 2" panose="020B0604020202020204" charset="-52"/>
              </a:rPr>
              <a:t>Запрет на объединение различных медицинских изделий в рамках одной закупки в:</a:t>
            </a:r>
          </a:p>
          <a:p>
            <a:pPr marL="285750" indent="-285750" algn="just">
              <a:buFont typeface="Arial" panose="020B0604020202020204" pitchFamily="34" charset="0"/>
              <a:buChar char="•"/>
            </a:pPr>
            <a:r>
              <a:rPr lang="ru-RU" sz="1400" dirty="0" smtClean="0">
                <a:latin typeface="Exo 2" panose="020B0604020202020204" charset="-52"/>
              </a:rPr>
              <a:t>Ст. 28, 29 Закона № 44-ФЗ</a:t>
            </a:r>
          </a:p>
          <a:p>
            <a:pPr marL="285750" indent="-285750" algn="just">
              <a:buFont typeface="Arial" panose="020B0604020202020204" pitchFamily="34" charset="0"/>
              <a:buChar char="•"/>
            </a:pPr>
            <a:r>
              <a:rPr lang="ru-RU" sz="1400" dirty="0" smtClean="0">
                <a:latin typeface="Exo 2" panose="020B0604020202020204" charset="-52"/>
              </a:rPr>
              <a:t>Постановлении Правительства РФ от 05.02.2015 № 102 (перечни №1 и №2)</a:t>
            </a:r>
          </a:p>
          <a:p>
            <a:pPr marL="285750" indent="-285750" algn="just">
              <a:buFont typeface="Arial" panose="020B0604020202020204" pitchFamily="34" charset="0"/>
              <a:buChar char="•"/>
            </a:pPr>
            <a:r>
              <a:rPr lang="ru-RU" sz="1400" dirty="0" smtClean="0">
                <a:latin typeface="Exo 2" panose="020B0604020202020204" charset="-52"/>
              </a:rPr>
              <a:t>Постановлении Правительства РФ от 30.04.2020 № 616</a:t>
            </a:r>
          </a:p>
          <a:p>
            <a:pPr marL="285750" indent="-285750" algn="just">
              <a:buFont typeface="Arial" panose="020B0604020202020204" pitchFamily="34" charset="0"/>
              <a:buChar char="•"/>
            </a:pPr>
            <a:r>
              <a:rPr lang="ru-RU" sz="1400" dirty="0" smtClean="0">
                <a:latin typeface="Exo 2" panose="020B0604020202020204" charset="-52"/>
              </a:rPr>
              <a:t>Постановлении Правительства РФ от 30.04.2020 № 617</a:t>
            </a:r>
          </a:p>
          <a:p>
            <a:pPr marL="285750" indent="-285750" algn="just">
              <a:buFont typeface="Arial" panose="020B0604020202020204" pitchFamily="34" charset="0"/>
              <a:buChar char="•"/>
            </a:pPr>
            <a:r>
              <a:rPr lang="ru-RU" sz="1400" dirty="0" smtClean="0">
                <a:latin typeface="Exo 2" panose="020B0604020202020204" charset="-52"/>
              </a:rPr>
              <a:t>Постановлении Правительства РФ от 10.07.2019 № 878</a:t>
            </a:r>
          </a:p>
          <a:p>
            <a:pPr marL="285750" indent="-285750" algn="just">
              <a:buFont typeface="Arial" panose="020B0604020202020204" pitchFamily="34" charset="0"/>
              <a:buChar char="•"/>
            </a:pPr>
            <a:r>
              <a:rPr lang="ru-RU" sz="1400" dirty="0" smtClean="0">
                <a:latin typeface="Exo 2" panose="020B0604020202020204" charset="-52"/>
              </a:rPr>
              <a:t>Приказе Минфина РФ от 04.06.2018 № 126н</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620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479022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В соответствии с п. 3 Постановления №878 заказчик отклоняет все заявки (окончательные предложения), содержащие предложения о поставке радиоэлектронной продукции, включенной в перечень, происходящей из иностранных государств, при условии, что на участие в определении поставщика подано</a:t>
            </a:r>
            <a:r>
              <a:rPr lang="ru-RU" sz="1400" i="1" dirty="0" smtClean="0">
                <a:latin typeface="Exo 2" panose="020B0604020202020204" charset="-52"/>
              </a:rPr>
              <a:t> </a:t>
            </a:r>
            <a:r>
              <a:rPr lang="ru-RU" sz="1400" b="1" i="1" dirty="0" smtClean="0">
                <a:solidFill>
                  <a:srgbClr val="FF0000"/>
                </a:solidFill>
                <a:latin typeface="Exo 2" panose="020B0604020202020204" charset="-52"/>
              </a:rPr>
              <a:t>не менее одной удовлетворяющих требованиям извещения об осуществлении закупки </a:t>
            </a:r>
            <a:r>
              <a:rPr lang="ru-RU" sz="1400" dirty="0" smtClean="0">
                <a:latin typeface="Exo 2" panose="020B0604020202020204" charset="-52"/>
              </a:rPr>
              <a:t>и (или) документации о закупке </a:t>
            </a:r>
            <a:r>
              <a:rPr lang="ru-RU" sz="1400" b="1" i="1" dirty="0" smtClean="0">
                <a:solidFill>
                  <a:srgbClr val="FF0000"/>
                </a:solidFill>
                <a:latin typeface="Exo 2" panose="020B0604020202020204" charset="-52"/>
              </a:rPr>
              <a:t>заявок</a:t>
            </a:r>
            <a:r>
              <a:rPr lang="ru-RU" sz="1400" dirty="0" smtClean="0">
                <a:latin typeface="Exo 2" panose="020B0604020202020204" charset="-52"/>
              </a:rPr>
              <a:t>.</a:t>
            </a:r>
          </a:p>
          <a:p>
            <a:pPr marL="101598" indent="0" algn="just">
              <a:buNone/>
            </a:pPr>
            <a:r>
              <a:rPr lang="ru-RU" sz="1400" dirty="0" smtClean="0">
                <a:latin typeface="Exo 2" panose="020B0604020202020204" charset="-52"/>
              </a:rPr>
              <a:t>Механизм: «второй лишний». </a:t>
            </a:r>
          </a:p>
          <a:p>
            <a:pPr marL="101598" indent="0" algn="just">
              <a:buNone/>
            </a:pPr>
            <a:r>
              <a:rPr lang="ru-RU" sz="1400" dirty="0" smtClean="0">
                <a:latin typeface="Exo 2" panose="020B0604020202020204" charset="-52"/>
              </a:rPr>
              <a:t>В соответствии с п. 7 ПП РФ № 878 для целей ограничения допуска радиоэлектронной продукции, происходящей из иностранных государств, не может быть предметом одного контракта (одного лота) радиоэлектронная продукция, включенная в перечень и не включенная в него. </a:t>
            </a:r>
          </a:p>
          <a:p>
            <a:pPr marL="101598" indent="0" algn="just">
              <a:buNone/>
            </a:pPr>
            <a:r>
              <a:rPr lang="ru-RU" sz="1400" dirty="0" smtClean="0">
                <a:latin typeface="Exo 2" panose="020B0604020202020204" charset="-52"/>
              </a:rPr>
              <a:t>Использование перечня: письмо Минфина РФ от 26.11.2021 N 24-06-08/95806</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878</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5659234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Заказчик вправе указать в извещении об осуществлении закупки, приглашении и документации о закупке </a:t>
            </a:r>
            <a:r>
              <a:rPr lang="ru-RU" sz="1400" b="1" i="1" dirty="0" smtClean="0">
                <a:solidFill>
                  <a:srgbClr val="F22613"/>
                </a:solidFill>
                <a:latin typeface="Exo 2" panose="020B0604020202020204" charset="-52"/>
              </a:rPr>
              <a:t>дополнительную информацию</a:t>
            </a:r>
            <a:r>
              <a:rPr lang="ru-RU" sz="1400" b="1" dirty="0" smtClean="0">
                <a:solidFill>
                  <a:srgbClr val="F22613"/>
                </a:solidFill>
                <a:latin typeface="Exo 2" panose="020B0604020202020204" charset="-52"/>
              </a:rPr>
              <a:t>, а также </a:t>
            </a:r>
            <a:r>
              <a:rPr lang="ru-RU" sz="1400" b="1" i="1" dirty="0" smtClean="0">
                <a:solidFill>
                  <a:srgbClr val="F22613"/>
                </a:solidFill>
                <a:latin typeface="Exo 2" panose="020B0604020202020204" charset="-52"/>
              </a:rPr>
              <a:t>дополнительные потребительские свойства</a:t>
            </a:r>
            <a:r>
              <a:rPr lang="ru-RU" sz="1400" dirty="0" smtClean="0">
                <a:latin typeface="Exo 2" panose="020B0604020202020204" charset="-52"/>
              </a:rPr>
              <a:t>, в том числе функциональные, технические, качественные, эксплуатационные характеристики товара, работы, услуги в соответствии с положениями ст. 33 Закона №44-ФЗ, которые не предусмотрены в позиции КТРУ, </a:t>
            </a:r>
            <a:r>
              <a:rPr lang="ru-RU" sz="1400" b="1" dirty="0" smtClean="0">
                <a:solidFill>
                  <a:srgbClr val="F22613"/>
                </a:solidFill>
                <a:latin typeface="Exo 2" panose="020B0604020202020204" charset="-52"/>
              </a:rPr>
              <a:t>за исключением случаев</a:t>
            </a:r>
            <a:r>
              <a:rPr lang="ru-RU" sz="1400" dirty="0" smtClean="0">
                <a:latin typeface="Exo 2" panose="020B0604020202020204" charset="-52"/>
              </a:rPr>
              <a:t>:</a:t>
            </a:r>
            <a:endParaRPr lang="ru-RU" sz="1400" dirty="0" smtClean="0">
              <a:latin typeface="Exo 2" panose="020B0604020202020204" charset="-52"/>
              <a:hlinkClick r:id="rId4"/>
            </a:endParaRPr>
          </a:p>
          <a:p>
            <a:pPr marL="101598" indent="0" algn="just">
              <a:buNone/>
            </a:pPr>
            <a:r>
              <a:rPr lang="ru-RU" sz="1400" dirty="0" smtClean="0">
                <a:latin typeface="Exo 2" panose="020B0604020202020204" charset="-52"/>
              </a:rPr>
              <a:t>а) закупки товаров из перечня ПП РФ № 616 (25(1) – 25(7)), осуществления закупки радиоэлектронной продукции, включенной в перечень радиоэлектронной продукции, происходящей из иностранных государств, в отношении которой устанавливаются ограничения для целей осуществления закупок для обеспечения государственных и муниципальных нужд, утвержденный ПП РФ от № 878 </a:t>
            </a:r>
            <a:r>
              <a:rPr lang="ru-RU" sz="1400" b="1" i="1" dirty="0" smtClean="0">
                <a:solidFill>
                  <a:srgbClr val="F22613"/>
                </a:solidFill>
                <a:latin typeface="Exo 2" panose="020B0604020202020204" charset="-52"/>
              </a:rPr>
              <a:t>при условии установления в соответствии с указанным постановлением ограничения на допуск радиоэлектронной продукции, происходящей из иностранных государств</a:t>
            </a:r>
            <a:r>
              <a:rPr lang="ru-RU" sz="1400" dirty="0" smtClean="0">
                <a:latin typeface="Exo 2" panose="020B0604020202020204" charset="-52"/>
              </a:rPr>
              <a:t>. </a:t>
            </a:r>
          </a:p>
          <a:p>
            <a:pPr marL="101598" indent="0" algn="just">
              <a:buNone/>
            </a:pPr>
            <a:r>
              <a:rPr lang="ru-RU" sz="1400" dirty="0" smtClean="0">
                <a:latin typeface="Exo 2" panose="020B0604020202020204" charset="-52"/>
              </a:rPr>
              <a:t>б) если иное не предусмотрено особенностями описания отдельных видов объектов закупок, устанавливаемыми Правительством РФ в соответствии с ч. 5 ст. 33 Закона №44-ФЗ</a:t>
            </a:r>
          </a:p>
          <a:p>
            <a:pPr marL="101598" indent="0" algn="just">
              <a:buNone/>
            </a:pPr>
            <a:r>
              <a:rPr lang="ru-RU" sz="1400" dirty="0" smtClean="0">
                <a:latin typeface="Exo 2" panose="020B0604020202020204" charset="-52"/>
              </a:rPr>
              <a:t>Решения ФАС России от 15.10.2020 по закупке № 0173100009120000092, Камчатского УФАС России от 30.03.2021 по закупке № 0338300020821000017</a:t>
            </a:r>
          </a:p>
          <a:p>
            <a:pPr marL="101598" indent="0" algn="just">
              <a:buNone/>
            </a:pPr>
            <a:r>
              <a:rPr lang="ru-RU" sz="1400" dirty="0" smtClean="0">
                <a:latin typeface="Exo 2" panose="020B0604020202020204" charset="-52"/>
              </a:rPr>
              <a:t>Письмо ФАС России от 14.12.2020 № МЕ/109921/20</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Последствия применения КТРУ и ПП РФ № 878</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7098499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b="1" dirty="0" smtClean="0">
                <a:solidFill>
                  <a:srgbClr val="FF0000"/>
                </a:solidFill>
                <a:latin typeface="Exo 2" panose="020B0604020202020204" charset="-52"/>
              </a:rPr>
              <a:t>Выбор позиции КТРУ без характеристик</a:t>
            </a:r>
          </a:p>
          <a:p>
            <a:pPr marL="101598" indent="0" algn="just">
              <a:buNone/>
            </a:pPr>
            <a:r>
              <a:rPr lang="ru-RU" sz="1400" dirty="0" smtClean="0">
                <a:latin typeface="Exo 2" panose="020B0604020202020204" charset="-52"/>
              </a:rPr>
              <a:t>Если в позиции КТРУ нет характеристик в описании объекта закупки, заказчик вправе установить любые значимые требования согласно ст. 33 Закона № 44-ФЗ. </a:t>
            </a:r>
          </a:p>
          <a:p>
            <a:pPr marL="101598" indent="0" algn="just">
              <a:buNone/>
            </a:pPr>
            <a:r>
              <a:rPr lang="ru-RU" sz="1400" dirty="0" smtClean="0">
                <a:latin typeface="Exo 2" panose="020B0604020202020204" charset="-52"/>
              </a:rPr>
              <a:t>При закупке УЗИ-аппарата заказчик выбрал позицию КТРУ, в которой не было характеристик. Жалоба на действия заказчика, включившего все значимые требования, была признана необоснованной. </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Решение Красноярского УФАС России от 19.11.2021 по закупке № 0119200000121018873, Амурского УФАС России от 14.01.2022 по закупке № 0123200000321003645 </a:t>
            </a:r>
          </a:p>
          <a:p>
            <a:pPr marL="101598" indent="0" algn="just">
              <a:buNone/>
            </a:pPr>
            <a:r>
              <a:rPr lang="ru-RU" sz="1400" dirty="0" smtClean="0">
                <a:latin typeface="Exo 2" panose="020B0604020202020204" charset="-52"/>
              </a:rPr>
              <a:t>Письмо Минфина РФ от 24.01.2022 № 24-03-08/4090</a:t>
            </a:r>
          </a:p>
          <a:p>
            <a:pPr marL="101598" indent="0" algn="just">
              <a:buNone/>
            </a:pPr>
            <a:r>
              <a:rPr lang="ru-RU" sz="1400" b="1" dirty="0" smtClean="0">
                <a:solidFill>
                  <a:srgbClr val="FF0000"/>
                </a:solidFill>
                <a:latin typeface="Exo 2" panose="020B0604020202020204" charset="-52"/>
              </a:rPr>
              <a:t>НО:</a:t>
            </a:r>
            <a:r>
              <a:rPr lang="ru-RU" sz="1400" dirty="0" smtClean="0">
                <a:latin typeface="Exo 2" panose="020B0604020202020204" charset="-52"/>
              </a:rPr>
              <a:t> </a:t>
            </a:r>
            <a:r>
              <a:rPr lang="ru-RU" sz="1400" dirty="0" smtClean="0">
                <a:solidFill>
                  <a:srgbClr val="FF0000"/>
                </a:solidFill>
                <a:latin typeface="Exo 2" panose="020B0604020202020204" charset="-52"/>
              </a:rPr>
              <a:t>Заведомо неподходящую позицию нельзя выбрать (см. постановление ФАС Северо-Западного округа от 05.04.2023 по делу № А21-5739/2022).</a:t>
            </a:r>
            <a:endParaRPr lang="ru-RU" sz="1400" dirty="0">
              <a:solidFill>
                <a:srgbClr val="FF0000"/>
              </a:solidFill>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Какие варианты у заказчика?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533166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Заказчик объявил закупку УЗИ-аппарата, выбрал позицию КТРУ, не содержащую характеристик (УЗИ сердечно-сосудистой системы). Поступила жалоба. </a:t>
            </a:r>
          </a:p>
          <a:p>
            <a:pPr marL="0" indent="0" algn="just">
              <a:buNone/>
            </a:pPr>
            <a:r>
              <a:rPr lang="ru-RU" sz="1400" dirty="0" smtClean="0">
                <a:latin typeface="Exo 2" panose="020B0604020202020204" charset="-52"/>
              </a:rPr>
              <a:t>Антимонопольный орган признал выбор позиции КТРУ неверным, поскольку область применения закупаемого аппарата не ограничивалась только ССС. В поступивших заявках был предложен УЗИ-аппарат с иным кодом вида, не указанным в справочных сведениях выбранной позиции КТРУ (код вида 260250 соответствовал иной позиции КТРУ с характеристиками). </a:t>
            </a:r>
          </a:p>
          <a:p>
            <a:pPr marL="0" indent="0" algn="just">
              <a:buNone/>
            </a:pPr>
            <a:r>
              <a:rPr lang="ru-RU" sz="1400" dirty="0" smtClean="0">
                <a:latin typeface="Exo 2" panose="020B0604020202020204" charset="-52"/>
              </a:rPr>
              <a:t>Решение Ростовского УФАС России от 01.03.2022 по закупке № 0358300092922000027</a:t>
            </a:r>
          </a:p>
          <a:p>
            <a:pPr marL="0" indent="0" algn="just">
              <a:buNone/>
            </a:pPr>
            <a:r>
              <a:rPr lang="ru-RU" sz="1400" dirty="0" smtClean="0">
                <a:latin typeface="Exo 2" panose="020B0604020202020204" charset="-52"/>
              </a:rPr>
              <a:t>Аналогично: решение Волгоградского УФАС России от 30.06.2022 по закупке № 0329100015622000057</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Выбор неверной позиции КТРУ</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740318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b="1" dirty="0" smtClean="0">
                <a:solidFill>
                  <a:srgbClr val="FF0000"/>
                </a:solidFill>
                <a:latin typeface="Exo 2" panose="020B0604020202020204" charset="-52"/>
              </a:rPr>
              <a:t>Неприменение позиции КТРУ</a:t>
            </a:r>
          </a:p>
          <a:p>
            <a:pPr marL="101598" indent="0" algn="just">
              <a:buNone/>
            </a:pPr>
            <a:r>
              <a:rPr lang="ru-RU" sz="1400" dirty="0" smtClean="0">
                <a:latin typeface="Exo 2" panose="020B0604020202020204" charset="-52"/>
              </a:rPr>
              <a:t>Заказчик опубликовал закупку до даты начала обязательного применения позиции КТРУ на рентген-аппарат, в связи с чем смог указать все значимые характеристики. </a:t>
            </a:r>
          </a:p>
          <a:p>
            <a:pPr marL="101598" indent="0" algn="just">
              <a:buNone/>
            </a:pPr>
            <a:r>
              <a:rPr lang="ru-RU" sz="1400" dirty="0" smtClean="0">
                <a:latin typeface="Exo 2" panose="020B0604020202020204" charset="-52"/>
              </a:rPr>
              <a:t>Жалоба на действия заказчика была признана необоснованной. </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Решение Кемеровского УФАС России от 14.01.2022 по закупке № 0839500000221000356 </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Какие варианты у заказчика?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554878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b="1" i="1" dirty="0" smtClean="0">
                <a:solidFill>
                  <a:srgbClr val="FF0000"/>
                </a:solidFill>
                <a:latin typeface="Exo 2" panose="020B0604020202020204" charset="-52"/>
              </a:rPr>
              <a:t>Судебная практика</a:t>
            </a:r>
          </a:p>
          <a:p>
            <a:pPr marL="101598" indent="0" algn="just">
              <a:buNone/>
            </a:pPr>
            <a:r>
              <a:rPr lang="ru-RU" sz="1400" i="1" dirty="0" smtClean="0">
                <a:latin typeface="Exo 2" panose="020B0604020202020204" charset="-52"/>
              </a:rPr>
              <a:t>Постановления ФАС Центрального округа от 26.05.2022 по делу № А48-9099/2021, ФАС Уральского округа от 29.03.2023 по делу № А60-25355/2022, Двадцатого ААС от 12.05.2023 по делу № А23-6210/2022</a:t>
            </a:r>
            <a:r>
              <a:rPr lang="ru-RU" sz="1400" dirty="0" smtClean="0">
                <a:latin typeface="Exo 2" panose="020B0604020202020204" charset="-52"/>
              </a:rPr>
              <a:t>: </a:t>
            </a:r>
          </a:p>
          <a:p>
            <a:pPr marL="101598" indent="0" algn="just">
              <a:buNone/>
            </a:pPr>
            <a:r>
              <a:rPr lang="ru-RU" sz="1400" dirty="0" smtClean="0">
                <a:latin typeface="Exo 2" panose="020B0604020202020204" charset="-52"/>
              </a:rPr>
              <a:t>По смыслу пункта 7 Правил использования КТРУ его применение обусловлено отсутствием в каталоге кода закупаемого товара как такового. </a:t>
            </a:r>
          </a:p>
          <a:p>
            <a:pPr marL="101598" indent="0" algn="just">
              <a:buNone/>
            </a:pPr>
            <a:r>
              <a:rPr lang="ru-RU" sz="1400" dirty="0" smtClean="0">
                <a:latin typeface="Exo 2" panose="020B0604020202020204" charset="-52"/>
              </a:rPr>
              <a:t>Иное толкование по своей сути исключит целесообразность классификации товаров в принципе, поскольку предметом каждой закупки выступает конкретный товар (работа, услуга), обусловленная потребностями заказчика, тогда как классифицирование призвано унифицировать ее характеристики и предъявляемые требования с целью рационализации как процедуры закупок в целом, так и обеспечения доступа к таковой максимального количества потенциальных претендентов и обеспечить конкурентные условия ее проведения.</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Неприменение позиции КТРУ</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4615606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b="1" i="1" dirty="0" smtClean="0">
                <a:solidFill>
                  <a:srgbClr val="FF0000"/>
                </a:solidFill>
                <a:latin typeface="Exo 2" panose="020B0604020202020204" charset="-52"/>
              </a:rPr>
              <a:t>Судебная практика</a:t>
            </a:r>
          </a:p>
          <a:p>
            <a:pPr marL="101598" indent="0" algn="just">
              <a:buNone/>
            </a:pPr>
            <a:r>
              <a:rPr lang="ru-RU" sz="1400" i="1" dirty="0" smtClean="0">
                <a:latin typeface="Exo 2" panose="020B0604020202020204" charset="-52"/>
              </a:rPr>
              <a:t>Постановление Семнадцатого ААС от 13.03.2023 по делу № А60-45140/2022</a:t>
            </a:r>
            <a:r>
              <a:rPr lang="ru-RU" sz="1400" dirty="0" smtClean="0">
                <a:latin typeface="Exo 2" panose="020B0604020202020204" charset="-52"/>
              </a:rPr>
              <a:t>: </a:t>
            </a:r>
          </a:p>
          <a:p>
            <a:pPr marL="0" indent="0" algn="just">
              <a:buNone/>
            </a:pPr>
            <a:r>
              <a:rPr lang="ru-RU" sz="1400" dirty="0" smtClean="0">
                <a:latin typeface="Exo 2" panose="020B0604020202020204" charset="-52"/>
              </a:rPr>
              <a:t>Наличие (отсутствие) дополнительных функций не изменяет назначение медицинского оборудования, отсутствие дополнительных возможностей у оборудования не означает его непригодность для целей использования заказчиком, в том числе в рамках региональной программы (борьба с сердечно-сосудистыми заболеваниями). Отсутствие необходимой заказчику конкретной характеристики в позиции КТРУ при ее фактическом соответствии объекту закупки не может рассматриваться в качестве основания для неисполнения требований ПП РФ № 145. </a:t>
            </a:r>
          </a:p>
          <a:p>
            <a:pPr marL="0" indent="0" algn="just">
              <a:buNone/>
            </a:pPr>
            <a:endParaRPr lang="ru-RU" sz="1400" dirty="0" smtClean="0">
              <a:latin typeface="Exo 2" panose="020B0604020202020204" charset="-52"/>
            </a:endParaRPr>
          </a:p>
          <a:p>
            <a:pPr marL="0" indent="0" algn="just">
              <a:buNone/>
            </a:pPr>
            <a:r>
              <a:rPr lang="ru-RU" sz="1400" i="1" dirty="0" smtClean="0">
                <a:latin typeface="Exo 2" panose="020B0604020202020204" charset="-52"/>
              </a:rPr>
              <a:t>Постановление ФАС Северо-Западного округа от 05.04.2023 по делу № А21-5739/2022</a:t>
            </a:r>
            <a:r>
              <a:rPr lang="ru-RU" sz="1400" dirty="0" smtClean="0">
                <a:latin typeface="Exo 2" panose="020B0604020202020204" charset="-52"/>
              </a:rPr>
              <a:t>:</a:t>
            </a:r>
          </a:p>
          <a:p>
            <a:pPr marL="0" indent="0" algn="just">
              <a:buNone/>
            </a:pPr>
            <a:r>
              <a:rPr lang="ru-RU" sz="1400" dirty="0" smtClean="0">
                <a:latin typeface="Exo 2" panose="020B0604020202020204" charset="-52"/>
              </a:rPr>
              <a:t>Неудовлетворенность заказчика наполнением конкретных позиций КТРУ не может расцениваться как основание его освобождения от исполнения требований закона. </a:t>
            </a:r>
            <a:endParaRPr lang="ru-RU" sz="1400" b="1" dirty="0" smtClean="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Неприменение позиции КТРУ</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6729796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solidFill>
                  <a:srgbClr val="FF0000"/>
                </a:solidFill>
                <a:latin typeface="Exo 2" panose="020B0604020202020204" charset="-52"/>
              </a:rPr>
              <a:t>В пользу заказчика</a:t>
            </a:r>
          </a:p>
          <a:p>
            <a:pPr marL="0" indent="0" algn="just">
              <a:buNone/>
            </a:pPr>
            <a:r>
              <a:rPr lang="ru-RU" sz="1400" dirty="0" smtClean="0">
                <a:latin typeface="Exo 2" panose="020B0604020202020204" charset="-52"/>
              </a:rPr>
              <a:t>Заказчик объявил аукцион на поставку медицинского оборудования: Аппарат рентгеновский стационарный для рентгенографии цифровой. Не применил позицию КТРУ, установил ограничения по ПП РФ № 878. Поступила жалоба. Действия заказчика были признаны незаконными. </a:t>
            </a:r>
          </a:p>
          <a:p>
            <a:pPr marL="0" indent="0" algn="just">
              <a:buNone/>
            </a:pPr>
            <a:r>
              <a:rPr lang="ru-RU" sz="1400" dirty="0" smtClean="0">
                <a:latin typeface="Exo 2" panose="020B0604020202020204" charset="-52"/>
              </a:rPr>
              <a:t>Заказчик обратился в суд, обосновал необходимость каждой характеристики, отсутствовавшей в позиции КТРУ. </a:t>
            </a:r>
          </a:p>
          <a:p>
            <a:pPr marL="0" indent="0" algn="just">
              <a:buNone/>
            </a:pPr>
            <a:r>
              <a:rPr lang="ru-RU" sz="1400" dirty="0" smtClean="0">
                <a:latin typeface="Exo 2" panose="020B0604020202020204" charset="-52"/>
              </a:rPr>
              <a:t>Суд признал решение антимонопольного органа недействительным и указал, что установление заказчиком характеристик товара, которые ему необходимы для осуществления деятельности медицинских организаций в силу их потребностей, не противоречит положениям Закона N 44-ФЗ, так как при формировании требований к техническим и функциональным характеристикам оборудования заказчик учитывает необходимость обеспечения конечного результата – поставку учреждениям оборудования, обеспечивающего проведение наиболее точного медицинского обследования пациентов. </a:t>
            </a:r>
          </a:p>
          <a:p>
            <a:pPr marL="0" indent="0" algn="just">
              <a:buNone/>
            </a:pPr>
            <a:r>
              <a:rPr lang="ru-RU" sz="1400" i="1" dirty="0" smtClean="0">
                <a:latin typeface="Exo 2" panose="020B0604020202020204" charset="-52"/>
              </a:rPr>
              <a:t>Постановление ФАС Восточно-Сибирского округа от 19.06.2023 по делу № А33-10567/2022</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Неприменение позиции КТРУ</a:t>
            </a:r>
            <a:endParaRPr lang="ru-RU" sz="2400" b="1" dirty="0">
              <a:solidFill>
                <a:srgbClr val="1F3A93"/>
              </a:solidFill>
              <a:latin typeface="Exo 2" panose="020B0604020202020204" charset="-52"/>
              <a:cs typeface="Times New Roman" panose="02020603050405020304" pitchFamily="18" charset="0"/>
            </a:endParaRPr>
          </a:p>
        </p:txBody>
      </p:sp>
      <p:sp>
        <p:nvSpPr>
          <p:cNvPr id="15" name="Прямоугольник 14"/>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78497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dirty="0" smtClean="0">
                <a:latin typeface="Exo 2" panose="020B0604020202020204" charset="-52"/>
              </a:rPr>
              <a:t>Проект ПП РФ</a:t>
            </a:r>
          </a:p>
          <a:p>
            <a:pPr marL="0" indent="0" algn="just">
              <a:buNone/>
            </a:pPr>
            <a:r>
              <a:rPr lang="ru-RU" sz="1400" dirty="0" smtClean="0">
                <a:latin typeface="Exo 2" panose="020B0604020202020204" charset="-52"/>
              </a:rPr>
              <a:t>Ссылка: </a:t>
            </a:r>
            <a:r>
              <a:rPr lang="en-US" sz="1400" dirty="0" smtClean="0">
                <a:latin typeface="Exo 2" panose="020B0604020202020204" charset="-52"/>
                <a:hlinkClick r:id="rId4"/>
              </a:rPr>
              <a:t>https://regulation.gov.ru/Regulation/Npa/PublicView?npaID=139471#</a:t>
            </a:r>
            <a:r>
              <a:rPr lang="ru-RU" sz="1400" dirty="0" smtClean="0">
                <a:latin typeface="Exo 2" panose="020B0604020202020204" charset="-52"/>
              </a:rPr>
              <a:t> </a:t>
            </a:r>
          </a:p>
          <a:p>
            <a:pPr marL="0" indent="0" algn="just">
              <a:buNone/>
            </a:pPr>
            <a:r>
              <a:rPr lang="en-US" sz="1400" dirty="0" smtClean="0">
                <a:latin typeface="Exo 2" panose="020B0604020202020204" charset="-52"/>
              </a:rPr>
              <a:t>ID </a:t>
            </a:r>
            <a:r>
              <a:rPr lang="ru-RU" sz="1400" dirty="0" smtClean="0">
                <a:latin typeface="Exo 2" panose="020B0604020202020204" charset="-52"/>
              </a:rPr>
              <a:t>проекта: 139471</a:t>
            </a:r>
          </a:p>
          <a:p>
            <a:pPr marL="285750" indent="-285750" algn="just">
              <a:buFont typeface="Arial" panose="020B0604020202020204" pitchFamily="34" charset="0"/>
              <a:buChar char="•"/>
            </a:pPr>
            <a:r>
              <a:rPr lang="ru-RU" sz="1400" dirty="0" smtClean="0">
                <a:latin typeface="Exo 2" panose="020B0604020202020204" charset="-52"/>
              </a:rPr>
              <a:t>Аппараты дыхательные реанимационные 32.50.21.122 исключить из перечня ПП РФ № 878 и перенести в перечень ПП РФ № 616</a:t>
            </a:r>
          </a:p>
          <a:p>
            <a:pPr marL="285750" indent="-285750" algn="just">
              <a:buFont typeface="Arial" panose="020B0604020202020204" pitchFamily="34" charset="0"/>
              <a:buChar char="•"/>
            </a:pPr>
            <a:r>
              <a:rPr lang="ru-RU" sz="1400" dirty="0" smtClean="0">
                <a:latin typeface="Exo 2" panose="020B0604020202020204" charset="-52"/>
              </a:rPr>
              <a:t>Запрет на указание </a:t>
            </a:r>
            <a:r>
              <a:rPr lang="ru-RU" sz="1400" dirty="0" err="1" smtClean="0">
                <a:latin typeface="Exo 2" panose="020B0604020202020204" charset="-52"/>
              </a:rPr>
              <a:t>доп</a:t>
            </a:r>
            <a:r>
              <a:rPr lang="ru-RU" sz="1400" dirty="0" smtClean="0">
                <a:latin typeface="Exo 2" panose="020B0604020202020204" charset="-52"/>
              </a:rPr>
              <a:t> характеристик, отсутствующих в КТРУ сохранится.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Изменение национального режима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9458207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solidFill>
                  <a:srgbClr val="FF0000"/>
                </a:solidFill>
                <a:latin typeface="Exo 2" panose="020B0604020202020204" charset="-52"/>
              </a:rPr>
              <a:t>В пользу заказчика</a:t>
            </a:r>
          </a:p>
          <a:p>
            <a:pPr marL="0" indent="0" algn="just">
              <a:buNone/>
            </a:pPr>
            <a:r>
              <a:rPr lang="ru-RU" sz="1400" dirty="0" smtClean="0">
                <a:latin typeface="Exo 2" panose="020B0604020202020204" charset="-52"/>
              </a:rPr>
              <a:t>Заказчик объявил аукцион на поставку медицинского оборудования: Аппарат рентгеновский стационарный для рентгенографии цифровой. Не применил позицию КТРУ, установил ограничения по ПП РФ № 878. Поступила жалоба. Действия заказчика были признаны незаконными. </a:t>
            </a:r>
          </a:p>
          <a:p>
            <a:pPr marL="0" indent="0" algn="just">
              <a:buNone/>
            </a:pPr>
            <a:r>
              <a:rPr lang="ru-RU" sz="1400" dirty="0" smtClean="0">
                <a:latin typeface="Exo 2" panose="020B0604020202020204" charset="-52"/>
              </a:rPr>
              <a:t>Заказчик обратился в суд, обосновал необходимость каждой характеристики, отсутствовавшей в позиции КТРУ. </a:t>
            </a:r>
          </a:p>
          <a:p>
            <a:pPr marL="0" indent="0" algn="just">
              <a:buNone/>
            </a:pPr>
            <a:r>
              <a:rPr lang="ru-RU" sz="1400" dirty="0" smtClean="0">
                <a:latin typeface="Exo 2" panose="020B0604020202020204" charset="-52"/>
              </a:rPr>
              <a:t>Суд признал решение антимонопольного органа недействительным и указал, что установление заказчиком характеристик товара, которые ему необходимы для осуществления деятельности медицинских организаций в силу их потребностей, не противоречит положениям Закона N 44-ФЗ, так как при формировании требований к техническим и функциональным характеристикам оборудования заказчик учитывает необходимость обеспечения конечного результата – поставку учреждениям оборудования, обеспечивающего проведение наиболее точного медицинского обследования пациентов. </a:t>
            </a:r>
          </a:p>
          <a:p>
            <a:pPr marL="0" indent="0" algn="just">
              <a:buNone/>
            </a:pPr>
            <a:r>
              <a:rPr lang="ru-RU" sz="1400" i="1" dirty="0" smtClean="0">
                <a:latin typeface="Exo 2" panose="020B0604020202020204" charset="-52"/>
              </a:rPr>
              <a:t>Постановление ФАС Восточно-Сибирского округа от 19.06.2023 по делу № А33-10567/2022</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Неприменение позиции КТРУ</a:t>
            </a:r>
            <a:endParaRPr lang="ru-RU" sz="2400" b="1" dirty="0">
              <a:solidFill>
                <a:srgbClr val="1F3A93"/>
              </a:solidFill>
              <a:latin typeface="Exo 2" panose="020B0604020202020204" charset="-52"/>
              <a:cs typeface="Times New Roman" panose="02020603050405020304" pitchFamily="18" charset="0"/>
            </a:endParaRPr>
          </a:p>
        </p:txBody>
      </p:sp>
      <p:sp>
        <p:nvSpPr>
          <p:cNvPr id="15" name="Прямоугольник 14"/>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65313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buNone/>
            </a:pPr>
            <a:r>
              <a:rPr lang="ru-RU" sz="1400" b="1" dirty="0" smtClean="0">
                <a:latin typeface="Exo 2" panose="020B0604020202020204" charset="-52"/>
              </a:rPr>
              <a:t>Проект ФЗ № 01/05/04-23/00137928 (</a:t>
            </a:r>
            <a:r>
              <a:rPr lang="en-US" sz="1400" b="1" dirty="0" smtClean="0">
                <a:latin typeface="Exo 2" panose="020B0604020202020204" charset="-52"/>
              </a:rPr>
              <a:t>ID</a:t>
            </a:r>
            <a:r>
              <a:rPr lang="ru-RU" sz="1400" b="1" dirty="0" smtClean="0">
                <a:latin typeface="Exo 2" panose="020B0604020202020204" charset="-52"/>
              </a:rPr>
              <a:t>: 137928)</a:t>
            </a:r>
          </a:p>
          <a:p>
            <a:pPr marL="0" indent="0">
              <a:buNone/>
            </a:pPr>
            <a:r>
              <a:rPr lang="ru-RU" sz="1400" dirty="0" smtClean="0">
                <a:latin typeface="Exo 2" panose="020B0604020202020204" charset="-52"/>
              </a:rPr>
              <a:t>Ссылка: </a:t>
            </a:r>
            <a:r>
              <a:rPr lang="en-US" sz="1400" dirty="0" smtClean="0">
                <a:latin typeface="Exo 2" panose="020B0604020202020204" charset="-52"/>
                <a:hlinkClick r:id="rId4"/>
              </a:rPr>
              <a:t>https://regulation.gov.ru/Regulation/Npa/PublicView?npaID=137928#</a:t>
            </a:r>
            <a:r>
              <a:rPr lang="ru-RU" sz="1400" dirty="0" smtClean="0">
                <a:latin typeface="Exo 2" panose="020B0604020202020204" charset="-52"/>
              </a:rPr>
              <a:t> </a:t>
            </a:r>
          </a:p>
          <a:p>
            <a:pPr marL="285750" indent="-285750">
              <a:buFont typeface="Arial" panose="020B0604020202020204" pitchFamily="34" charset="0"/>
              <a:buChar char="•"/>
            </a:pPr>
            <a:r>
              <a:rPr lang="ru-RU" sz="1400" dirty="0" smtClean="0">
                <a:latin typeface="Exo 2" panose="020B0604020202020204" charset="-52"/>
              </a:rPr>
              <a:t>Виды актов национального режима: запреты, ограничения, </a:t>
            </a:r>
            <a:r>
              <a:rPr lang="ru-RU" sz="1400" b="1" dirty="0" smtClean="0">
                <a:latin typeface="Exo 2" panose="020B0604020202020204" charset="-52"/>
              </a:rPr>
              <a:t>преимущества</a:t>
            </a:r>
            <a:r>
              <a:rPr lang="ru-RU" sz="1400" dirty="0" smtClean="0">
                <a:latin typeface="Exo 2" panose="020B0604020202020204" charset="-52"/>
              </a:rPr>
              <a:t> (</a:t>
            </a:r>
            <a:r>
              <a:rPr lang="ru-RU" sz="1400" b="1" i="1" dirty="0" smtClean="0">
                <a:solidFill>
                  <a:srgbClr val="FF0000"/>
                </a:solidFill>
                <a:latin typeface="Exo 2" panose="020B0604020202020204" charset="-52"/>
              </a:rPr>
              <a:t>126н будет отменен</a:t>
            </a:r>
            <a:r>
              <a:rPr lang="ru-RU" sz="1400" dirty="0" smtClean="0">
                <a:latin typeface="Exo 2" panose="020B0604020202020204" charset="-52"/>
              </a:rPr>
              <a:t>)</a:t>
            </a:r>
          </a:p>
          <a:p>
            <a:pPr marL="285750" indent="-285750">
              <a:buFont typeface="Arial" panose="020B0604020202020204" pitchFamily="34" charset="0"/>
              <a:buChar char="•"/>
            </a:pPr>
            <a:r>
              <a:rPr lang="ru-RU" sz="1400" dirty="0" smtClean="0">
                <a:latin typeface="Exo 2" panose="020B0604020202020204" charset="-52"/>
              </a:rPr>
              <a:t>При осуществлении закупки товаров, в отношении которых действует запрет, не могут применяться ограничения и преимущества.</a:t>
            </a:r>
          </a:p>
          <a:p>
            <a:pPr marL="285750" indent="-285750">
              <a:buFont typeface="Arial" panose="020B0604020202020204" pitchFamily="34" charset="0"/>
              <a:buChar char="•"/>
            </a:pPr>
            <a:r>
              <a:rPr lang="ru-RU" sz="1400" dirty="0" smtClean="0">
                <a:latin typeface="Exo 2" panose="020B0604020202020204" charset="-52"/>
              </a:rPr>
              <a:t>Механизм ограничений: «второй лишний исключительно» (</a:t>
            </a:r>
            <a:r>
              <a:rPr lang="ru-RU" sz="1400" b="1" i="1" dirty="0" smtClean="0">
                <a:solidFill>
                  <a:srgbClr val="FF0000"/>
                </a:solidFill>
                <a:latin typeface="Exo 2" panose="020B0604020202020204" charset="-52"/>
              </a:rPr>
              <a:t>ПП РФ № 1289, 102?)</a:t>
            </a:r>
          </a:p>
          <a:p>
            <a:pPr marL="285750" indent="-285750">
              <a:buFont typeface="Arial" panose="020B0604020202020204" pitchFamily="34" charset="0"/>
              <a:buChar char="•"/>
            </a:pPr>
            <a:r>
              <a:rPr lang="ru-RU" sz="1400" dirty="0" smtClean="0">
                <a:latin typeface="Exo 2" panose="020B0604020202020204" charset="-52"/>
              </a:rPr>
              <a:t>Преимущества: - 15% ценового предложения или + 15% ценового предложения</a:t>
            </a:r>
          </a:p>
          <a:p>
            <a:pPr marL="285750" indent="-285750">
              <a:buFont typeface="Arial" panose="020B0604020202020204" pitchFamily="34" charset="0"/>
              <a:buChar char="•"/>
            </a:pPr>
            <a:r>
              <a:rPr lang="ru-RU" sz="1400" dirty="0" smtClean="0">
                <a:latin typeface="Exo 2" panose="020B0604020202020204" charset="-52"/>
              </a:rPr>
              <a:t>Отчет по национальному режиму до 01.02 года, следующего за отчетным; контроль – до 01.03.</a:t>
            </a:r>
          </a:p>
          <a:p>
            <a:pPr marL="285750" indent="-285750">
              <a:buFont typeface="Arial" panose="020B0604020202020204" pitchFamily="34" charset="0"/>
              <a:buChar char="•"/>
            </a:pPr>
            <a:r>
              <a:rPr lang="ru-RU" sz="1400" dirty="0" smtClean="0">
                <a:latin typeface="Exo 2" panose="020B0604020202020204" charset="-52"/>
              </a:rPr>
              <a:t>Минимальные доли упразднят (ст. 30.1 44-ФЗ утрачивает силу). Из ч. 25, ст. 22, ч. 1.1 ст. 33 44-ФЗ слова «минимальная доля закупок» исключают. </a:t>
            </a:r>
          </a:p>
          <a:p>
            <a:pPr marL="285750" indent="-285750">
              <a:buFont typeface="Arial" panose="020B0604020202020204" pitchFamily="34" charset="0"/>
              <a:buChar char="•"/>
            </a:pPr>
            <a:r>
              <a:rPr lang="ru-RU" sz="1400" dirty="0" smtClean="0">
                <a:latin typeface="Exo 2" panose="020B0604020202020204" charset="-52"/>
              </a:rPr>
              <a:t>Ожидаемая дата вступления в силу: с 01.10.2023. </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Изменение национального режима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75359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dirty="0" smtClean="0">
                <a:latin typeface="Exo 2" panose="020B0604020202020204" charset="-52"/>
              </a:rPr>
              <a:t>Описание объекта закупки:</a:t>
            </a:r>
          </a:p>
          <a:p>
            <a:pPr marL="0" indent="0" algn="just">
              <a:buNone/>
            </a:pPr>
            <a:r>
              <a:rPr lang="ru-RU" sz="1400" dirty="0" smtClean="0">
                <a:latin typeface="Exo 2" panose="020B0604020202020204" charset="-52"/>
              </a:rPr>
              <a:t>Установить следующие особенности описания </a:t>
            </a:r>
            <a:r>
              <a:rPr lang="ru-RU" sz="1400" b="1" i="1" dirty="0" smtClean="0">
                <a:solidFill>
                  <a:srgbClr val="FF0000"/>
                </a:solidFill>
                <a:latin typeface="Exo 2" panose="020B0604020202020204" charset="-52"/>
              </a:rPr>
              <a:t>тест-полосок для определения содержания глюкозы в крови</a:t>
            </a:r>
            <a:r>
              <a:rPr lang="ru-RU" sz="1400" dirty="0" smtClean="0">
                <a:latin typeface="Exo 2" panose="020B0604020202020204" charset="-52"/>
              </a:rPr>
              <a:t>, являющихся объектом закупки для обеспечения государственных и муниципальных нужд </a:t>
            </a:r>
            <a:r>
              <a:rPr lang="ru-RU" sz="1400" b="1" i="1" dirty="0" smtClean="0">
                <a:solidFill>
                  <a:schemeClr val="accent5"/>
                </a:solidFill>
                <a:latin typeface="Exo 2" panose="020B0604020202020204" charset="-52"/>
              </a:rPr>
              <a:t>и </a:t>
            </a:r>
            <a:r>
              <a:rPr lang="ru-RU" sz="1400" b="1" i="1" dirty="0" smtClean="0">
                <a:solidFill>
                  <a:schemeClr val="tx1"/>
                </a:solidFill>
                <a:latin typeface="Exo 2" panose="020B0604020202020204" charset="-52"/>
              </a:rPr>
              <a:t>предназначенных для анализатора уровня сахара крови </a:t>
            </a:r>
            <a:r>
              <a:rPr lang="ru-RU" sz="1400" b="1" i="1" dirty="0" smtClean="0">
                <a:solidFill>
                  <a:srgbClr val="FF0000"/>
                </a:solidFill>
                <a:latin typeface="Exo 2" panose="020B0604020202020204" charset="-52"/>
              </a:rPr>
              <a:t>портативного</a:t>
            </a:r>
            <a:r>
              <a:rPr lang="ru-RU" sz="1400" b="1" i="1" dirty="0" smtClean="0">
                <a:solidFill>
                  <a:schemeClr val="tx1"/>
                </a:solidFill>
                <a:latin typeface="Exo 2" panose="020B0604020202020204" charset="-52"/>
              </a:rPr>
              <a:t>, соответствующего кодам 300680, 300690, 344110 вида</a:t>
            </a:r>
            <a:r>
              <a:rPr lang="ru-RU" sz="1400" b="1" i="1" dirty="0" smtClean="0">
                <a:solidFill>
                  <a:schemeClr val="accent5"/>
                </a:solidFill>
                <a:latin typeface="Exo 2" panose="020B0604020202020204" charset="-52"/>
              </a:rPr>
              <a:t> </a:t>
            </a:r>
            <a:r>
              <a:rPr lang="ru-RU" sz="1400" dirty="0" smtClean="0">
                <a:latin typeface="Exo 2" panose="020B0604020202020204" charset="-52"/>
              </a:rPr>
              <a:t>медицинского изделия в соответствии с номенклатурной классификацией медицинских изделий (далее соответственно - тест-полоски, закупки, анализатор):</a:t>
            </a:r>
          </a:p>
          <a:p>
            <a:pPr marL="0" indent="0" algn="just">
              <a:buNone/>
            </a:pPr>
            <a:r>
              <a:rPr lang="ru-RU" sz="1400" dirty="0" smtClean="0">
                <a:latin typeface="Exo 2" panose="020B0604020202020204" charset="-52"/>
              </a:rPr>
              <a:t>а) в описании объекта закупки не указываются дополнительная информация и дополнительные потребительские свойства, которые не предусмотрены в позиции каталога товаров, работ, услуг для обеспечения государственных и муниципальных нужд, сформированной в отношении объекта закупки;</a:t>
            </a:r>
          </a:p>
          <a:p>
            <a:pPr marL="0" indent="0" algn="just">
              <a:buNone/>
            </a:pPr>
            <a:r>
              <a:rPr lang="ru-RU" sz="1400" dirty="0" smtClean="0">
                <a:latin typeface="Exo 2" panose="020B0604020202020204" charset="-52"/>
              </a:rPr>
              <a:t>б) в описании объекта закупки указываются:</a:t>
            </a:r>
          </a:p>
          <a:p>
            <a:pPr marL="0" indent="0" algn="just">
              <a:buNone/>
            </a:pPr>
            <a:r>
              <a:rPr lang="ru-RU" sz="1400" dirty="0" smtClean="0">
                <a:latin typeface="Exo 2" panose="020B0604020202020204" charset="-52"/>
              </a:rPr>
              <a:t>слова "или эквивалент", сопровождающие указание на товарный знак тест-полосок, если описание объекта закупки содержит указание на товарный знак тест-полосок;</a:t>
            </a:r>
          </a:p>
          <a:p>
            <a:pPr marL="0" indent="0" algn="just">
              <a:buNone/>
            </a:pPr>
            <a:r>
              <a:rPr lang="ru-RU" sz="1400" dirty="0" smtClean="0">
                <a:latin typeface="Exo 2" panose="020B0604020202020204" charset="-52"/>
              </a:rPr>
              <a:t>наименование анализатора, для которого предназначаются тест-полоски, его товарный знак (при наличии у анализатора товарного знака);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Постановление Правительства РФ от 12.01.2023 № 10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70534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1180253"/>
            <a:ext cx="8991600" cy="3962400"/>
          </a:xfrm>
        </p:spPr>
        <p:txBody>
          <a:bodyPr/>
          <a:lstStyle/>
          <a:p>
            <a:pPr marL="101598" indent="0" algn="just">
              <a:buNone/>
            </a:pPr>
            <a:r>
              <a:rPr lang="ru-RU" sz="1400" dirty="0" smtClean="0">
                <a:latin typeface="Exo 2" panose="020B0604020202020204" charset="-52"/>
              </a:rPr>
              <a:t>Представители Заказчика и Уполномоченного учреждения пояснили, что в КТРУ включена позиция 21.20.23.110-00004450 «Глюкоза ИВД, реагент», при этом у данной позиции в описании присутствует такая характеристика как «Назначение (характеристика является обязательной для применения)», которая в описании содержит перечень анализаторов (глюкометров) для применения с которыми предназначен данный товар. </a:t>
            </a:r>
          </a:p>
          <a:p>
            <a:pPr marL="101598" indent="0" algn="just">
              <a:buNone/>
            </a:pPr>
            <a:r>
              <a:rPr lang="ru-RU" sz="1400" dirty="0" smtClean="0">
                <a:latin typeface="Exo 2" panose="020B0604020202020204" charset="-52"/>
              </a:rPr>
              <a:t>Учитывая, что </a:t>
            </a:r>
            <a:r>
              <a:rPr lang="ru-RU" sz="1400" b="1" dirty="0" smtClean="0">
                <a:solidFill>
                  <a:srgbClr val="FF0000"/>
                </a:solidFill>
                <a:latin typeface="Exo 2" panose="020B0604020202020204" charset="-52"/>
              </a:rPr>
              <a:t>заказчику</a:t>
            </a:r>
            <a:r>
              <a:rPr lang="ru-RU" sz="1400" dirty="0" smtClean="0">
                <a:latin typeface="Exo 2" panose="020B0604020202020204" charset="-52"/>
              </a:rPr>
              <a:t> согласно описанию объекта закупки </a:t>
            </a:r>
            <a:r>
              <a:rPr lang="ru-RU" sz="1400" b="1" dirty="0" smtClean="0">
                <a:solidFill>
                  <a:srgbClr val="FF0000"/>
                </a:solidFill>
                <a:latin typeface="Exo 2" panose="020B0604020202020204" charset="-52"/>
              </a:rPr>
              <a:t>необходимы реагенты, совместимые с анализаторами (глюкометрами) «Сателлит плюс», «Сателлит Экспресс», которые не поименованы в описании данной позиции КТРУ</a:t>
            </a:r>
            <a:r>
              <a:rPr lang="ru-RU" sz="1400" dirty="0" smtClean="0">
                <a:latin typeface="Exo 2" panose="020B0604020202020204" charset="-52"/>
              </a:rPr>
              <a:t>, у заказчика отсутствовала возможность определить соответствие данной позиции предмету закупки, а, следовательно, указать данный код КТРУ.</a:t>
            </a:r>
          </a:p>
          <a:p>
            <a:pPr marL="101598" indent="0" algn="just">
              <a:buNone/>
            </a:pPr>
            <a:r>
              <a:rPr lang="ru-RU" sz="1400" dirty="0" smtClean="0">
                <a:latin typeface="Exo 2" panose="020B0604020202020204" charset="-52"/>
              </a:rPr>
              <a:t>Следовательно, согласно пункту 7 Правил использования КТРУ Заказчик вправе устанавливать характеристики в соответствии со своей потребностью и Законом № 44-ФЗ. Антимонопольный орган посчитал, что </a:t>
            </a:r>
            <a:r>
              <a:rPr lang="ru-RU" sz="1400" b="1" dirty="0" smtClean="0">
                <a:solidFill>
                  <a:srgbClr val="FF0000"/>
                </a:solidFill>
                <a:latin typeface="Exo 2" panose="020B0604020202020204" charset="-52"/>
              </a:rPr>
              <a:t>действия заказчика не противоречат требованиям Закона № 44-ФЗ</a:t>
            </a:r>
            <a:r>
              <a:rPr lang="ru-RU" sz="1400" dirty="0" smtClean="0">
                <a:latin typeface="Exo 2" panose="020B0604020202020204" charset="-52"/>
              </a:rPr>
              <a:t>.</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Решение Тамбовского УФАС России от 10.08.2021 по закупке № 0864500000221002966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Соответствие позиции КТРУ и потребности заказчика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09694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i="1" dirty="0" smtClean="0">
                <a:solidFill>
                  <a:srgbClr val="FF0000"/>
                </a:solidFill>
                <a:latin typeface="Exo 2" panose="020B0604020202020204" charset="-52"/>
              </a:rPr>
              <a:t>возможность безвозмездной передачи заказчику новых анализаторов, совместимых с поставляемыми тест-полосками</a:t>
            </a:r>
            <a:r>
              <a:rPr lang="ru-RU" sz="1400" dirty="0" smtClean="0">
                <a:latin typeface="Exo 2" panose="020B0604020202020204" charset="-52"/>
              </a:rPr>
              <a:t>, в случае если поставщик при подаче заявки на участие в закупке предложил к поставке тест-полоски, соответствующие показателям, указанным в описании объекта закупки в соответствии с ч. 2 ст. 33 Закона № 44-ФЗ, но являющиеся несовместимыми с анализатором, указанным в описании объекта закупки в соответствии с </a:t>
            </a:r>
            <a:r>
              <a:rPr lang="ru-RU" sz="1400" dirty="0" err="1" smtClean="0">
                <a:latin typeface="Exo 2" panose="020B0604020202020204" charset="-52"/>
              </a:rPr>
              <a:t>абз</a:t>
            </a:r>
            <a:r>
              <a:rPr lang="ru-RU" sz="1400" dirty="0" smtClean="0">
                <a:latin typeface="Exo 2" panose="020B0604020202020204" charset="-52"/>
              </a:rPr>
              <a:t>. 3 настоящего подпункта;</a:t>
            </a:r>
          </a:p>
          <a:p>
            <a:pPr marL="0" indent="0" algn="just">
              <a:buNone/>
            </a:pPr>
            <a:r>
              <a:rPr lang="ru-RU" sz="1400" b="1" i="1" dirty="0" smtClean="0">
                <a:solidFill>
                  <a:srgbClr val="FF0000"/>
                </a:solidFill>
                <a:latin typeface="Exo 2" panose="020B0604020202020204" charset="-52"/>
              </a:rPr>
              <a:t>количество анализаторов, подлежащих безвозмездной передаче заказчику </a:t>
            </a:r>
            <a:r>
              <a:rPr lang="ru-RU" sz="1400" dirty="0" smtClean="0">
                <a:latin typeface="Exo 2" panose="020B0604020202020204" charset="-52"/>
              </a:rPr>
              <a:t>поставщиком в случае, предусмотренном </a:t>
            </a:r>
            <a:r>
              <a:rPr lang="ru-RU" sz="1400" dirty="0" err="1" smtClean="0">
                <a:latin typeface="Exo 2" panose="020B0604020202020204" charset="-52"/>
              </a:rPr>
              <a:t>абз</a:t>
            </a:r>
            <a:r>
              <a:rPr lang="ru-RU" sz="1400" dirty="0" smtClean="0">
                <a:latin typeface="Exo 2" panose="020B0604020202020204" charset="-52"/>
              </a:rPr>
              <a:t>. 4 настоящего подпункта, </a:t>
            </a:r>
            <a:r>
              <a:rPr lang="ru-RU" sz="1400" u="sng" dirty="0" smtClean="0">
                <a:latin typeface="Exo 2" panose="020B0604020202020204" charset="-52"/>
              </a:rPr>
              <a:t>соответствующее количеству пациентов</a:t>
            </a:r>
            <a:r>
              <a:rPr lang="ru-RU" sz="1400" dirty="0" smtClean="0">
                <a:latin typeface="Exo 2" panose="020B0604020202020204" charset="-52"/>
              </a:rPr>
              <a:t>, для обеспечения которых осуществляется закупка тест-полосок;</a:t>
            </a:r>
          </a:p>
          <a:p>
            <a:pPr marL="0" indent="0" algn="just">
              <a:buNone/>
            </a:pPr>
            <a:r>
              <a:rPr lang="ru-RU" sz="1400" dirty="0" smtClean="0">
                <a:latin typeface="Exo 2" panose="020B0604020202020204" charset="-52"/>
              </a:rPr>
              <a:t>в) в описании объекта закупки </a:t>
            </a:r>
            <a:r>
              <a:rPr lang="ru-RU" sz="1400" b="1" i="1" dirty="0" smtClean="0">
                <a:latin typeface="Exo 2" panose="020B0604020202020204" charset="-52"/>
              </a:rPr>
              <a:t>могут </a:t>
            </a:r>
            <a:r>
              <a:rPr lang="ru-RU" sz="1400" dirty="0" smtClean="0">
                <a:latin typeface="Exo 2" panose="020B0604020202020204" charset="-52"/>
              </a:rPr>
              <a:t>указываться требования:</a:t>
            </a:r>
          </a:p>
          <a:p>
            <a:pPr marL="0" indent="0" algn="just">
              <a:buNone/>
            </a:pPr>
            <a:r>
              <a:rPr lang="ru-RU" sz="1400" b="1" i="1" dirty="0" smtClean="0">
                <a:solidFill>
                  <a:srgbClr val="FF0000"/>
                </a:solidFill>
                <a:latin typeface="Exo 2" panose="020B0604020202020204" charset="-52"/>
              </a:rPr>
              <a:t>к обучению работников заказчика </a:t>
            </a:r>
            <a:r>
              <a:rPr lang="ru-RU" sz="1400" dirty="0" smtClean="0">
                <a:latin typeface="Exo 2" panose="020B0604020202020204" charset="-52"/>
              </a:rPr>
              <a:t>по использованию анализаторов в случае, предусмотренном </a:t>
            </a:r>
            <a:r>
              <a:rPr lang="ru-RU" sz="1400" dirty="0" err="1" smtClean="0">
                <a:latin typeface="Exo 2" panose="020B0604020202020204" charset="-52"/>
              </a:rPr>
              <a:t>абз</a:t>
            </a:r>
            <a:r>
              <a:rPr lang="ru-RU" sz="1400" dirty="0" smtClean="0">
                <a:latin typeface="Exo 2" panose="020B0604020202020204" charset="-52"/>
              </a:rPr>
              <a:t>. 4 </a:t>
            </a:r>
            <a:r>
              <a:rPr lang="ru-RU" sz="1400" dirty="0" err="1" smtClean="0">
                <a:latin typeface="Exo 2" panose="020B0604020202020204" charset="-52"/>
              </a:rPr>
              <a:t>пп</a:t>
            </a:r>
            <a:r>
              <a:rPr lang="ru-RU" sz="1400" dirty="0" smtClean="0">
                <a:latin typeface="Exo 2" panose="020B0604020202020204" charset="-52"/>
              </a:rPr>
              <a:t>. б) настоящего пункта;</a:t>
            </a:r>
          </a:p>
          <a:p>
            <a:pPr marL="0" indent="0" algn="just">
              <a:buNone/>
            </a:pPr>
            <a:r>
              <a:rPr lang="ru-RU" sz="1400" b="1" i="1" dirty="0" smtClean="0">
                <a:solidFill>
                  <a:srgbClr val="FF0000"/>
                </a:solidFill>
                <a:latin typeface="Exo 2" panose="020B0604020202020204" charset="-52"/>
              </a:rPr>
              <a:t>к гарантийным обязательствам</a:t>
            </a:r>
            <a:r>
              <a:rPr lang="ru-RU" sz="1400" dirty="0" smtClean="0">
                <a:latin typeface="Exo 2" panose="020B0604020202020204" charset="-52"/>
              </a:rPr>
              <a:t>, предусмотренным ч. 4 ст. 33 Закона № 44-ФЗ, в отношении анализатора, подлежащего безвозмездной передаче заказчику в случае, предусмотренном </a:t>
            </a:r>
            <a:r>
              <a:rPr lang="ru-RU" sz="1400" dirty="0" err="1" smtClean="0">
                <a:latin typeface="Exo 2" panose="020B0604020202020204" charset="-52"/>
              </a:rPr>
              <a:t>абз</a:t>
            </a:r>
            <a:r>
              <a:rPr lang="ru-RU" sz="1400" dirty="0" smtClean="0">
                <a:latin typeface="Exo 2" panose="020B0604020202020204" charset="-52"/>
              </a:rPr>
              <a:t>. 4 </a:t>
            </a:r>
            <a:r>
              <a:rPr lang="ru-RU" sz="1400" dirty="0" err="1" smtClean="0">
                <a:latin typeface="Exo 2" panose="020B0604020202020204" charset="-52"/>
              </a:rPr>
              <a:t>пп</a:t>
            </a:r>
            <a:r>
              <a:rPr lang="ru-RU" sz="1400" dirty="0" smtClean="0">
                <a:latin typeface="Exo 2" panose="020B0604020202020204" charset="-52"/>
              </a:rPr>
              <a:t>. б) настоящего пункта.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Постановление Правительства РФ от 12.01.2023 № 10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30698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buNone/>
            </a:pPr>
            <a:r>
              <a:rPr lang="ru-RU" sz="1400" b="1" dirty="0" smtClean="0">
                <a:latin typeface="Exo 2" panose="020B0604020202020204" charset="-52"/>
              </a:rPr>
              <a:t>Количество анализаторов</a:t>
            </a:r>
            <a:r>
              <a:rPr lang="ru-RU" sz="1400" dirty="0" smtClean="0">
                <a:latin typeface="Exo 2" panose="020B0604020202020204" charset="-52"/>
              </a:rPr>
              <a:t>:</a:t>
            </a:r>
          </a:p>
          <a:p>
            <a:pPr marL="0" indent="0" algn="just">
              <a:buNone/>
            </a:pPr>
            <a:r>
              <a:rPr lang="ru-RU" sz="1400" dirty="0" smtClean="0">
                <a:latin typeface="Exo 2" panose="020B0604020202020204" charset="-52"/>
              </a:rPr>
              <a:t>Заказчик объявил аукцион на поставку тест-полосок для глюкометров. Заказчик предусмотрел возможность предложения к поставке иных тест-полосок с совместимыми глюкометрами. Причем количество анализаторов указал равным </a:t>
            </a:r>
            <a:r>
              <a:rPr lang="ru-RU" sz="1400" b="1" i="1" dirty="0" smtClean="0">
                <a:solidFill>
                  <a:srgbClr val="FF0000"/>
                </a:solidFill>
                <a:latin typeface="Exo 2" panose="020B0604020202020204" charset="-52"/>
              </a:rPr>
              <a:t>25 000 штук</a:t>
            </a:r>
            <a:r>
              <a:rPr lang="ru-RU" sz="1400" dirty="0" smtClean="0">
                <a:latin typeface="Exo 2" panose="020B0604020202020204" charset="-52"/>
              </a:rPr>
              <a:t>. Участник закупки обратился с жалобой. </a:t>
            </a:r>
          </a:p>
          <a:p>
            <a:pPr marL="0" indent="0" algn="just">
              <a:buNone/>
            </a:pPr>
            <a:r>
              <a:rPr lang="ru-RU" sz="1400" dirty="0" smtClean="0">
                <a:latin typeface="Exo 2" panose="020B0604020202020204" charset="-52"/>
              </a:rPr>
              <a:t>Антимонопольный орган признал жалобу необоснованной, поскольку заказчик исполнил требования ПП РФ № 10: </a:t>
            </a:r>
            <a:r>
              <a:rPr lang="ru-RU" sz="1400" b="1" i="1" dirty="0" smtClean="0">
                <a:latin typeface="Exo 2" panose="020B0604020202020204" charset="-52"/>
              </a:rPr>
              <a:t>количество анализаторов установлено, исходя из среднего количества ежегодно проходящих лечение пациентов в стационаре</a:t>
            </a:r>
            <a:r>
              <a:rPr lang="ru-RU" sz="1400" dirty="0" smtClean="0">
                <a:latin typeface="Exo 2" panose="020B0604020202020204" charset="-52"/>
              </a:rPr>
              <a:t>. </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См. решение Московского УФАС России от 04.04.2023 по закупке № 0373200026123000103. </a:t>
            </a:r>
          </a:p>
          <a:p>
            <a:pPr marL="0" indent="0" algn="just">
              <a:buNone/>
            </a:pPr>
            <a:r>
              <a:rPr lang="ru-RU" sz="1400" dirty="0" smtClean="0">
                <a:latin typeface="Exo 2" panose="020B0604020202020204" charset="-52"/>
              </a:rPr>
              <a:t>Аналогично: решение Новосибирского УФАС России от 12.05.2023 по закупке № </a:t>
            </a:r>
            <a:r>
              <a:rPr lang="ru-RU" sz="1400" dirty="0">
                <a:latin typeface="Exo 2" panose="020B0604020202020204" charset="-52"/>
              </a:rPr>
              <a:t>0351200003323000975</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Постановление Правительства РФ от 12.01.2023 № 10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63917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dirty="0" smtClean="0">
                <a:latin typeface="Exo 2" panose="020B0604020202020204" charset="-52"/>
              </a:rPr>
              <a:t>Типовые условия контрактов</a:t>
            </a:r>
            <a:r>
              <a:rPr lang="ru-RU" sz="1400" dirty="0" smtClean="0">
                <a:latin typeface="Exo 2" panose="020B0604020202020204" charset="-52"/>
              </a:rPr>
              <a:t>:</a:t>
            </a:r>
          </a:p>
          <a:p>
            <a:pPr marL="0" indent="0" algn="just">
              <a:buNone/>
            </a:pPr>
            <a:r>
              <a:rPr lang="ru-RU" sz="1400" dirty="0" smtClean="0">
                <a:latin typeface="Exo 2" panose="020B0604020202020204" charset="-52"/>
              </a:rPr>
              <a:t>Установить следующие типовые условия контрактов, подлежащие применению заказчиками при осуществлении закупок:</a:t>
            </a:r>
          </a:p>
          <a:p>
            <a:pPr marL="0" indent="0" algn="just">
              <a:buNone/>
            </a:pPr>
            <a:r>
              <a:rPr lang="ru-RU" sz="1400" dirty="0" smtClean="0">
                <a:latin typeface="Exo 2" panose="020B0604020202020204" charset="-52"/>
              </a:rPr>
              <a:t>а) в случае если предметом контракта является поставка тест-полосок, несовместимых с анализатором, предусмотренным в описании объекта закупки, поставщик обязан одновременно с поставкой таких тест-полосок безвозмездно передать заказчику совместимые с ними новые анализаторы в количестве, предусмотренном в описании объекта закупки;</a:t>
            </a:r>
          </a:p>
          <a:p>
            <a:pPr marL="0" indent="0" algn="just">
              <a:buNone/>
            </a:pPr>
            <a:r>
              <a:rPr lang="ru-RU" sz="1400" dirty="0" smtClean="0">
                <a:latin typeface="Exo 2" panose="020B0604020202020204" charset="-52"/>
              </a:rPr>
              <a:t>б) если в соответствии с контрактом заказчику безвозмездно передаются новые анализаторы, поставщик обязан обеспечить обучение работников заказчика по использованию таких анализаторов;</a:t>
            </a:r>
          </a:p>
          <a:p>
            <a:pPr marL="0" indent="0" algn="just">
              <a:buNone/>
            </a:pPr>
            <a:r>
              <a:rPr lang="ru-RU" sz="1400" dirty="0" smtClean="0">
                <a:latin typeface="Exo 2" panose="020B0604020202020204" charset="-52"/>
              </a:rPr>
              <a:t>в) если в соответствии с контрактом заказчику безвозмездно передаются новые анализаторы, поставщик обязан обеспечить исполнение гарантийных обязательств, предусмотренных в описании объекта закупки, в отношении таких анализаторов.</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Постановление Правительства РФ от 12.01.2023 № 10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62707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285750" indent="-285750" algn="just">
              <a:buFont typeface="Arial" panose="020B0604020202020204" pitchFamily="34" charset="0"/>
              <a:buChar char="•"/>
            </a:pPr>
            <a:r>
              <a:rPr lang="ru-RU" sz="1400" dirty="0" smtClean="0">
                <a:latin typeface="Exo 2" panose="020B0604020202020204" charset="-52"/>
              </a:rPr>
              <a:t>Методические рекомендации по обоснованию НМЦК не обязательны к применению при определении идентичности и однородности (ч. 17 ст. 22 Закона № 44-ФЗ утратила силу);</a:t>
            </a:r>
          </a:p>
          <a:p>
            <a:pPr marL="285750" indent="-285750" algn="just">
              <a:buFont typeface="Arial" panose="020B0604020202020204" pitchFamily="34" charset="0"/>
              <a:buChar char="•"/>
            </a:pPr>
            <a:r>
              <a:rPr lang="ru-RU" sz="1400" dirty="0" smtClean="0">
                <a:latin typeface="Exo 2" panose="020B0604020202020204" charset="-52"/>
              </a:rPr>
              <a:t>Запрос котировок: НМЦК не превышает 10 млн руб.; ограничения по СГОЗ убраны до 31.12.2026 (ч. 75 ст. 112 Закона № 44-ФЗ);</a:t>
            </a:r>
          </a:p>
          <a:p>
            <a:pPr marL="285750" indent="-285750" algn="just">
              <a:buFont typeface="Arial" panose="020B0604020202020204" pitchFamily="34" charset="0"/>
              <a:buChar char="•"/>
            </a:pPr>
            <a:r>
              <a:rPr lang="ru-RU" sz="1400" dirty="0" smtClean="0">
                <a:latin typeface="Exo 2" panose="020B0604020202020204" charset="-52"/>
              </a:rPr>
              <a:t>Ст. 33: возможность закупать по товарным знакам медицинские изделия и специализированные продукты лечебного питания по решению ВК. </a:t>
            </a:r>
            <a:r>
              <a:rPr lang="ru-RU" sz="1400" b="1" dirty="0" smtClean="0">
                <a:latin typeface="Exo 2" panose="020B0604020202020204" charset="-52"/>
              </a:rPr>
              <a:t>Перечень будет определен ПП РФ</a:t>
            </a:r>
            <a:r>
              <a:rPr lang="ru-RU" sz="1400" dirty="0" smtClean="0">
                <a:latin typeface="Exo 2" panose="020B0604020202020204" charset="-52"/>
              </a:rPr>
              <a:t>;</a:t>
            </a:r>
          </a:p>
          <a:p>
            <a:pPr marL="0" indent="0" algn="just">
              <a:buNone/>
            </a:pPr>
            <a:r>
              <a:rPr lang="ru-RU" sz="1400" dirty="0" smtClean="0">
                <a:latin typeface="Exo 2" panose="020B0604020202020204" charset="-52"/>
              </a:rPr>
              <a:t>Ед. поставщик: </a:t>
            </a:r>
          </a:p>
          <a:p>
            <a:pPr marL="285750" indent="-285750" algn="just">
              <a:buFont typeface="Arial" panose="020B0604020202020204" pitchFamily="34" charset="0"/>
              <a:buChar char="•"/>
            </a:pPr>
            <a:r>
              <a:rPr lang="ru-RU" sz="1400" dirty="0" smtClean="0">
                <a:latin typeface="Exo 2" panose="020B0604020202020204" charset="-52"/>
              </a:rPr>
              <a:t>закупки по ч. 12 ст. 93 Закона № 44-ФЗ вывели из-под ГОЗ по п. 4, 5, 5.1 ч. 1 ст. 93 Закона № 44-ФЗ; </a:t>
            </a:r>
          </a:p>
          <a:p>
            <a:pPr marL="285750" indent="-285750" algn="just">
              <a:buFont typeface="Arial" panose="020B0604020202020204" pitchFamily="34" charset="0"/>
              <a:buChar char="•"/>
            </a:pPr>
            <a:r>
              <a:rPr lang="ru-RU" sz="1400" dirty="0" smtClean="0">
                <a:latin typeface="Exo 2" panose="020B0604020202020204" charset="-52"/>
              </a:rPr>
              <a:t>Ч. 12 ст. 93 имеет ограничения в 5 млн. руб. ЦКЕП, 100 млн. руб. ГОЗ</a:t>
            </a:r>
          </a:p>
          <a:p>
            <a:pPr algn="just"/>
            <a:r>
              <a:rPr lang="ru-RU" sz="1400" dirty="0" smtClean="0">
                <a:latin typeface="Exo 2" panose="020B0604020202020204" charset="-52"/>
              </a:rPr>
              <a:t>Ч. 17.1 ст. 95: </a:t>
            </a:r>
          </a:p>
          <a:p>
            <a:pPr marL="285750" indent="-285750" algn="just">
              <a:buFont typeface="Arial" panose="020B0604020202020204" pitchFamily="34" charset="0"/>
              <a:buChar char="•"/>
            </a:pPr>
            <a:r>
              <a:rPr lang="ru-RU" sz="1400" dirty="0" smtClean="0">
                <a:latin typeface="Exo 2" panose="020B0604020202020204" charset="-52"/>
              </a:rPr>
              <a:t>Добавлена возможность заключения контракта со следующим участником в случае, если поставщика (подрядчика, исполнителя) не включили в РНП в связи с тем, что надлежащее исполнение оказалось невозможным по причине обстоятельств непреодолимой силы. </a:t>
            </a:r>
          </a:p>
          <a:p>
            <a:pPr algn="just"/>
            <a:r>
              <a:rPr lang="ru-RU" sz="1400" dirty="0" smtClean="0">
                <a:latin typeface="Exo 2" panose="020B0604020202020204" charset="-52"/>
              </a:rPr>
              <a:t>Аналогично дополняется ст. 104 Закона № 44-ФЗ.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Закон от 28.04.2023 № 154-ФЗ</a:t>
            </a:r>
            <a:endParaRPr lang="ru-RU" sz="2400" b="1" dirty="0">
              <a:solidFill>
                <a:srgbClr val="1F3A93"/>
              </a:solidFill>
              <a:latin typeface="Exo 2" panose="020B0604020202020204" charset="-52"/>
              <a:cs typeface="Times New Roman" panose="02020603050405020304" pitchFamily="18" charset="0"/>
            </a:endParaRPr>
          </a:p>
        </p:txBody>
      </p:sp>
      <p:sp>
        <p:nvSpPr>
          <p:cNvPr id="2" name="Прямоугольник 1"/>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19746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609600" y="1168400"/>
            <a:ext cx="8458200" cy="3733800"/>
          </a:xfrm>
        </p:spPr>
        <p:txBody>
          <a:bodyPr/>
          <a:lstStyle/>
          <a:p>
            <a:pPr marL="0" indent="0">
              <a:buNone/>
            </a:pPr>
            <a:r>
              <a:rPr lang="ru-RU" sz="1400" dirty="0" smtClean="0"/>
              <a:t>ПП РФ № 102 дополнен:</a:t>
            </a:r>
          </a:p>
          <a:p>
            <a:pPr marL="0" indent="0">
              <a:buNone/>
            </a:pPr>
            <a:endParaRPr lang="ru-RU" sz="1400" dirty="0" smtClean="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Постановление Правительства РФ от 12.01.2023 № 10</a:t>
            </a:r>
            <a:endParaRPr lang="ru-RU" sz="2400" b="1" dirty="0">
              <a:solidFill>
                <a:srgbClr val="1F3A93"/>
              </a:solidFill>
              <a:latin typeface="Exo 2" panose="020B0604020202020204" charset="-52"/>
              <a:cs typeface="Times New Roman" panose="02020603050405020304" pitchFamily="18" charset="0"/>
            </a:endParaRPr>
          </a:p>
        </p:txBody>
      </p:sp>
      <p:pic>
        <p:nvPicPr>
          <p:cNvPr id="2" name="Рисунок 1"/>
          <p:cNvPicPr>
            <a:picLocks noChangeAspect="1"/>
          </p:cNvPicPr>
          <p:nvPr/>
        </p:nvPicPr>
        <p:blipFill>
          <a:blip r:embed="rId4"/>
          <a:stretch>
            <a:fillRect/>
          </a:stretch>
        </p:blipFill>
        <p:spPr>
          <a:xfrm>
            <a:off x="533401" y="1591957"/>
            <a:ext cx="5785605" cy="1329043"/>
          </a:xfrm>
          <a:prstGeom prst="rect">
            <a:avLst/>
          </a:prstGeom>
        </p:spPr>
      </p:pic>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93478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dirty="0" smtClean="0">
                <a:latin typeface="Exo 2" panose="020B0604020202020204" charset="-52"/>
              </a:rPr>
              <a:t>Постановлением Правительства РФ от 12.03.2022 № 353 «Об особенностях разрешительной деятельности в РФ в 2022 и 2023 годах» (ст. 18 Закона № 46-ФЗ).</a:t>
            </a:r>
          </a:p>
          <a:p>
            <a:pPr marL="0" indent="0" algn="just">
              <a:buNone/>
            </a:pPr>
            <a:r>
              <a:rPr lang="ru-RU" sz="1400" dirty="0" smtClean="0">
                <a:latin typeface="Exo 2" panose="020B0604020202020204" charset="-52"/>
              </a:rPr>
              <a:t>Продление действия срочных разрешений, сроки действия которых истекают в период с 14.03.2022 по 31.12.2022, на 12 месяцев:</a:t>
            </a:r>
          </a:p>
          <a:p>
            <a:pPr marL="285750" indent="-285750" algn="just">
              <a:buFont typeface="Arial" panose="020B0604020202020204" pitchFamily="34" charset="0"/>
              <a:buChar char="•"/>
            </a:pPr>
            <a:r>
              <a:rPr lang="ru-RU" sz="1400" dirty="0" smtClean="0">
                <a:latin typeface="Exo 2" panose="020B0604020202020204" charset="-52"/>
              </a:rPr>
              <a:t>Сертификаты СТ-1.</a:t>
            </a:r>
          </a:p>
          <a:p>
            <a:pPr marL="0" indent="0" algn="just">
              <a:buNone/>
            </a:pPr>
            <a:endParaRPr lang="ru-RU" sz="1400" dirty="0" smtClean="0">
              <a:latin typeface="Exo 2" panose="020B0604020202020204" charset="-52"/>
            </a:endParaRPr>
          </a:p>
          <a:p>
            <a:pPr marL="0" indent="0" algn="just">
              <a:buNone/>
            </a:pPr>
            <a:r>
              <a:rPr lang="ru-RU" sz="1400" b="1" dirty="0" smtClean="0">
                <a:solidFill>
                  <a:srgbClr val="FF0000"/>
                </a:solidFill>
                <a:latin typeface="Exo 2" panose="020B0604020202020204" charset="-52"/>
              </a:rPr>
              <a:t>Пример.</a:t>
            </a:r>
          </a:p>
          <a:p>
            <a:pPr marL="0" indent="0" algn="just">
              <a:buNone/>
            </a:pPr>
            <a:r>
              <a:rPr lang="ru-RU" sz="1400" dirty="0" smtClean="0">
                <a:latin typeface="Exo 2" panose="020B0604020202020204" charset="-52"/>
              </a:rPr>
              <a:t>Заказчик не применил ограничения допуска согласно ПП РФ № 1289 при закупке лекарственных препаратов, поскольку в заявке был приложен сертификат СТ-1 с истекшим сроком действия. Поступила жалоба. </a:t>
            </a:r>
          </a:p>
          <a:p>
            <a:pPr marL="0" indent="0" algn="just">
              <a:buNone/>
            </a:pPr>
            <a:r>
              <a:rPr lang="ru-RU" sz="1400" dirty="0" smtClean="0">
                <a:latin typeface="Exo 2" panose="020B0604020202020204" charset="-52"/>
              </a:rPr>
              <a:t>Заявитель указал, что согласно п. 1 ПП РФ № 353 приложенный СТ-1 является действующим, действия комиссии по неприменению ПП РФ № 1289 неправомерны. </a:t>
            </a:r>
          </a:p>
          <a:p>
            <a:pPr marL="0" indent="0" algn="just">
              <a:buNone/>
            </a:pPr>
            <a:r>
              <a:rPr lang="ru-RU" sz="1400" dirty="0" smtClean="0">
                <a:latin typeface="Exo 2" panose="020B0604020202020204" charset="-52"/>
              </a:rPr>
              <a:t>Антимонопольный орган признал жалобу обоснованной. </a:t>
            </a:r>
          </a:p>
          <a:p>
            <a:pPr marL="0" indent="0" algn="just">
              <a:buNone/>
            </a:pPr>
            <a:r>
              <a:rPr lang="ru-RU" sz="1400" dirty="0" smtClean="0">
                <a:latin typeface="Exo 2" panose="020B0604020202020204" charset="-52"/>
              </a:rPr>
              <a:t>Решение Омского УФАС России от 28.11.2022 по закупке № 0352300039822000224, Ульяновского УФАС России от 20.05.2022 по закупке № 0168500000622001563</a:t>
            </a:r>
          </a:p>
          <a:p>
            <a:endParaRPr lang="ru-RU" sz="1400" dirty="0" smtClean="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Постановление № 353</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43037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101598" indent="0" algn="just">
              <a:buNone/>
            </a:pPr>
            <a:r>
              <a:rPr lang="ru-RU" sz="1400" dirty="0" smtClean="0">
                <a:latin typeface="Exo 2" panose="020B0604020202020204" charset="-52"/>
              </a:rPr>
              <a:t>В соответствии с постановлением Правительства РФ от 03.04.2020 № 441 предусмотрен особый порядок обращения лекарственных препаратов для медицинского применения, которые предназначены для применения в условиях угрозы возникновения, возникновения и ликвидации ЧС и для организации оказания медицинской помощи лицам, пострадавшим в результате ЧС, предупреждения ЧС, профилактики и лечения заболеваний, представляющих опасность для окружающих, заболеваний и поражений, полученных в результате воздействия неблагоприятных химических, биологических, радиационных факторов. </a:t>
            </a:r>
          </a:p>
          <a:p>
            <a:pPr marL="101598" indent="0" algn="just">
              <a:buNone/>
            </a:pPr>
            <a:r>
              <a:rPr lang="ru-RU" sz="1400" dirty="0" smtClean="0">
                <a:latin typeface="Exo 2" panose="020B0604020202020204" charset="-52"/>
              </a:rPr>
              <a:t>Согласно ПП РФ № 441 может быть выдано </a:t>
            </a:r>
            <a:r>
              <a:rPr lang="ru-RU" sz="1400" b="1" i="1" dirty="0" smtClean="0">
                <a:solidFill>
                  <a:srgbClr val="FF0000"/>
                </a:solidFill>
                <a:latin typeface="Exo 2" panose="020B0604020202020204" charset="-52"/>
              </a:rPr>
              <a:t>разрешение на временное обращение </a:t>
            </a:r>
            <a:r>
              <a:rPr lang="ru-RU" sz="1400" b="1" i="1" dirty="0" smtClean="0">
                <a:solidFill>
                  <a:srgbClr val="0066FF"/>
                </a:solidFill>
                <a:latin typeface="Exo 2" panose="020B0604020202020204" charset="-52"/>
              </a:rPr>
              <a:t>до 01.01.2023 </a:t>
            </a:r>
            <a:r>
              <a:rPr lang="ru-RU" sz="1400" b="1" i="1" dirty="0" smtClean="0">
                <a:solidFill>
                  <a:srgbClr val="FF0000"/>
                </a:solidFill>
                <a:latin typeface="Exo 2" panose="020B0604020202020204" charset="-52"/>
              </a:rPr>
              <a:t>конкретной партии (серии) незарегистрированного в РФ лекарственного препарата</a:t>
            </a:r>
            <a:r>
              <a:rPr lang="ru-RU" sz="1400" dirty="0" smtClean="0">
                <a:latin typeface="Exo 2" panose="020B0604020202020204" charset="-52"/>
              </a:rPr>
              <a:t>, не имеющего зарегистрированных в РФ аналогов по действующему веществу и лекарственной форме, либо имеющего аналоги, прогнозируемые объемы потребления которых значительно превышают возможности их ввоза или производства. </a:t>
            </a:r>
          </a:p>
          <a:p>
            <a:pPr marL="101598" indent="0" algn="just">
              <a:buNone/>
            </a:pPr>
            <a:r>
              <a:rPr lang="ru-RU" sz="1400" dirty="0" smtClean="0">
                <a:latin typeface="Exo 2" panose="020B0604020202020204" charset="-52"/>
              </a:rPr>
              <a:t>Реестр выданных разрешений на временное обращение ведется на сайте Минздрава России. </a:t>
            </a:r>
          </a:p>
          <a:p>
            <a:endParaRPr lang="ru-RU" sz="1400" dirty="0" smtClean="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Постановление № 441</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26129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dirty="0" smtClean="0">
                <a:latin typeface="Exo 2" panose="020B0604020202020204" charset="-52"/>
              </a:rPr>
              <a:t>Постановлением Правительства РФ от 30.12.2022 № 2537 продлено действие ПП РФ № 441. </a:t>
            </a:r>
          </a:p>
          <a:p>
            <a:pPr marL="285750" indent="-285750" algn="just">
              <a:buFont typeface="Arial" panose="020B0604020202020204" pitchFamily="34" charset="0"/>
              <a:buChar char="•"/>
            </a:pPr>
            <a:r>
              <a:rPr lang="ru-RU" sz="1400" dirty="0" smtClean="0">
                <a:latin typeface="Exo 2" panose="020B0604020202020204" charset="-52"/>
              </a:rPr>
              <a:t>РУ на ЛП со сроком действия до 01.01.2023 действуют до 01.01.2024 (замена Минздравом РФ до 15.01.2023)</a:t>
            </a:r>
          </a:p>
          <a:p>
            <a:pPr marL="285750" indent="-285750" algn="just">
              <a:buFont typeface="Arial" panose="020B0604020202020204" pitchFamily="34" charset="0"/>
              <a:buChar char="•"/>
            </a:pPr>
            <a:r>
              <a:rPr lang="ru-RU" sz="1400" dirty="0" smtClean="0">
                <a:latin typeface="Exo 2" panose="020B0604020202020204" charset="-52"/>
              </a:rPr>
              <a:t>Разрешения на временное обращение со сроком действия до 01.01.2023 действуют до 01.01.2024 (замена до 20.01.2023)</a:t>
            </a:r>
          </a:p>
          <a:p>
            <a:pPr marL="285750" indent="-285750" algn="just">
              <a:buFont typeface="Arial" panose="020B0604020202020204" pitchFamily="34" charset="0"/>
              <a:buChar char="•"/>
            </a:pPr>
            <a:r>
              <a:rPr lang="ru-RU" sz="1400" dirty="0" smtClean="0">
                <a:latin typeface="Exo 2" panose="020B0604020202020204" charset="-52"/>
              </a:rPr>
              <a:t>Зарегистрированные предельные отпускные цены (ЧС) продлены до 01.01.2024.  </a:t>
            </a:r>
          </a:p>
          <a:p>
            <a:endParaRPr lang="ru-RU" sz="1400" dirty="0" smtClean="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Постановление № 441</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94188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101598" indent="0" algn="just">
              <a:buNone/>
            </a:pPr>
            <a:r>
              <a:rPr lang="ru-RU" sz="1400" b="1" i="1" dirty="0" smtClean="0">
                <a:solidFill>
                  <a:srgbClr val="FF0000"/>
                </a:solidFill>
                <a:latin typeface="Exo 2" panose="020B0604020202020204" charset="-52"/>
              </a:rPr>
              <a:t>До 31 декабря 2024 </a:t>
            </a:r>
            <a:r>
              <a:rPr lang="ru-RU" sz="1400" dirty="0" smtClean="0">
                <a:latin typeface="Exo 2" panose="020B0604020202020204" charset="-52"/>
              </a:rPr>
              <a:t>года допускаются ввоз на территорию Российской Федерации и обращение в Российской Федерации с учетом особенностей, установленных Правительством Российской Федерации, зарегистрированных лекарственных препаратов для медицинского применения в упаковках, предназначенных для обращения в иностранных государствах, в случае дефектуры лекарственных препаратов или риска ее возникновения в связи с введением в отношении Российской Федерации ограничительных мер экономического характера при условии соответствия ввозимых лекарственных препаратов требованиям, установленным при их регистрации, за исключением требований к первичной упаковке, вторичной (потребительской) упаковке, а также при наличии на вторичной (потребительской) упаковке лекарственных препаратов, находящихся в обращении, самоклеящейся этикетки, содержащей информацию о лекарственном препарате на русском языке.</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Реализация: на основании заключения до истечения срока годности (п. 35 Особенностей, утв. ПП РФ от 05.04.2022 № 593). </a:t>
            </a:r>
          </a:p>
          <a:p>
            <a:endParaRPr lang="ru-RU" sz="1400" dirty="0" smtClean="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Закон от 19.12.2022 № 519-ФЗ</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57722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algn="just"/>
            <a:r>
              <a:rPr lang="ru-RU" sz="1200" b="1" i="1" dirty="0" smtClean="0">
                <a:latin typeface="Exo 2" panose="020B0604020202020204" charset="-52"/>
                <a:cs typeface="Times New Roman" panose="02020603050405020304" pitchFamily="18" charset="0"/>
              </a:rPr>
              <a:t>ПП РФ от 27.05.2023 № 824 – продление действия до 31.12.2024. </a:t>
            </a:r>
          </a:p>
          <a:p>
            <a:pPr algn="just"/>
            <a:r>
              <a:rPr lang="ru-RU" sz="1400" b="1" i="1" dirty="0" smtClean="0">
                <a:solidFill>
                  <a:srgbClr val="FF0000"/>
                </a:solidFill>
                <a:latin typeface="Exo 2" panose="020B0604020202020204" charset="-52"/>
                <a:cs typeface="Times New Roman" panose="02020603050405020304" pitchFamily="18" charset="0"/>
              </a:rPr>
              <a:t>Разрешение на временное обращение по 31.12.2023 серии (партии) ЛП</a:t>
            </a:r>
            <a:r>
              <a:rPr lang="ru-RU" sz="1400" dirty="0" smtClean="0">
                <a:latin typeface="Exo 2" panose="020B0604020202020204" charset="-52"/>
                <a:cs typeface="Times New Roman" panose="02020603050405020304" pitchFamily="18" charset="0"/>
              </a:rPr>
              <a:t>, не зарегистрированного в РФ, имеющего зарегистрированные в РФ аналоги, выдается Минздравом РФ в случае дефектуры или риска ее возникновения по форме, установленной решением Коллегии ЕЭК от 16.05.2012 № 45 (п. 22-23)</a:t>
            </a:r>
          </a:p>
          <a:p>
            <a:pPr marL="285750" indent="-285750" algn="just">
              <a:buFont typeface="Arial" panose="020B0604020202020204" pitchFamily="34" charset="0"/>
              <a:buChar char="•"/>
            </a:pPr>
            <a:r>
              <a:rPr lang="ru-RU" sz="1400" dirty="0" smtClean="0">
                <a:latin typeface="Exo 2" panose="020B0604020202020204" charset="-52"/>
                <a:cs typeface="Times New Roman" panose="02020603050405020304" pitchFamily="18" charset="0"/>
              </a:rPr>
              <a:t>Эти лекарства </a:t>
            </a:r>
            <a:r>
              <a:rPr lang="ru-RU" sz="1400" b="1" strike="sngStrike" dirty="0" smtClean="0">
                <a:latin typeface="Exo 2" panose="020B0604020202020204" charset="-52"/>
                <a:cs typeface="Times New Roman" panose="02020603050405020304" pitchFamily="18" charset="0"/>
              </a:rPr>
              <a:t>не </a:t>
            </a:r>
            <a:r>
              <a:rPr lang="ru-RU" sz="1400" b="1" dirty="0" smtClean="0">
                <a:solidFill>
                  <a:srgbClr val="FF0000"/>
                </a:solidFill>
                <a:latin typeface="Exo 2" panose="020B0604020202020204" charset="-52"/>
                <a:cs typeface="Times New Roman" panose="02020603050405020304" pitchFamily="18" charset="0"/>
              </a:rPr>
              <a:t>подлежат</a:t>
            </a:r>
            <a:r>
              <a:rPr lang="ru-RU" sz="1400" b="1" dirty="0" smtClean="0">
                <a:latin typeface="Exo 2" panose="020B0604020202020204" charset="-52"/>
                <a:cs typeface="Times New Roman" panose="02020603050405020304" pitchFamily="18" charset="0"/>
              </a:rPr>
              <a:t> </a:t>
            </a:r>
            <a:r>
              <a:rPr lang="ru-RU" sz="1400" dirty="0" smtClean="0">
                <a:latin typeface="Exo 2" panose="020B0604020202020204" charset="-52"/>
                <a:cs typeface="Times New Roman" panose="02020603050405020304" pitchFamily="18" charset="0"/>
              </a:rPr>
              <a:t>МДЛП, сведения о введенных в оборот сериях не публикуются на сайте РЗН (п. 31)</a:t>
            </a:r>
          </a:p>
          <a:p>
            <a:pPr marL="285750" indent="-285750" algn="just">
              <a:buFont typeface="Arial" panose="020B0604020202020204" pitchFamily="34" charset="0"/>
              <a:buChar char="•"/>
            </a:pPr>
            <a:r>
              <a:rPr lang="ru-RU" sz="1400" dirty="0" smtClean="0">
                <a:latin typeface="Exo 2" panose="020B0604020202020204" charset="-52"/>
                <a:cs typeface="Times New Roman" panose="02020603050405020304" pitchFamily="18" charset="0"/>
              </a:rPr>
              <a:t>Реестр выданных разрешений ведется на сайте Минздрава РФ (п. 29)</a:t>
            </a:r>
          </a:p>
          <a:p>
            <a:pPr algn="just"/>
            <a:r>
              <a:rPr lang="ru-RU" sz="1400" b="1" i="1" dirty="0" smtClean="0">
                <a:solidFill>
                  <a:srgbClr val="FF0000"/>
                </a:solidFill>
                <a:latin typeface="Exo 2" panose="020B0604020202020204" charset="-52"/>
                <a:cs typeface="Times New Roman" panose="02020603050405020304" pitchFamily="18" charset="0"/>
              </a:rPr>
              <a:t>Заключение межведомственной комиссии</a:t>
            </a:r>
            <a:r>
              <a:rPr lang="ru-RU" sz="1400" dirty="0" smtClean="0">
                <a:latin typeface="Exo 2" panose="020B0604020202020204" charset="-52"/>
                <a:cs typeface="Times New Roman" panose="02020603050405020304" pitchFamily="18" charset="0"/>
              </a:rPr>
              <a:t> на перевозку, реализацию, передачу, хранение, отпуск, розничная торговля, применение ЛП в упаковках, предназначенных для реализации в иностранных государствах (п. 35, Закон от 26.03.2022 № 64-ФЗ). </a:t>
            </a:r>
          </a:p>
          <a:p>
            <a:pPr marL="285750" indent="-285750" algn="just">
              <a:buFont typeface="Arial" panose="020B0604020202020204" pitchFamily="34" charset="0"/>
              <a:buChar char="•"/>
            </a:pPr>
            <a:r>
              <a:rPr lang="ru-RU" sz="1400" dirty="0" smtClean="0">
                <a:latin typeface="Exo 2" panose="020B0604020202020204" charset="-52"/>
                <a:cs typeface="Times New Roman" panose="02020603050405020304" pitchFamily="18" charset="0"/>
              </a:rPr>
              <a:t>Минздрав РФ ведет реестр выданных заключений на сайте (п. 39)</a:t>
            </a:r>
          </a:p>
          <a:p>
            <a:pPr marL="285750" indent="-285750" algn="just">
              <a:buFont typeface="Arial" panose="020B0604020202020204" pitchFamily="34" charset="0"/>
              <a:buChar char="•"/>
            </a:pPr>
            <a:r>
              <a:rPr lang="ru-RU" sz="1400" dirty="0" smtClean="0">
                <a:latin typeface="Exo 2" panose="020B0604020202020204" charset="-52"/>
                <a:cs typeface="Times New Roman" panose="02020603050405020304" pitchFamily="18" charset="0"/>
              </a:rPr>
              <a:t>Сведения о введенных в оборот сериях не публикуются на сайте РЗН (п. 41)</a:t>
            </a:r>
          </a:p>
          <a:p>
            <a:pPr algn="just"/>
            <a:endParaRPr lang="ru-RU" sz="1400" b="1" dirty="0" smtClean="0">
              <a:latin typeface="Exo 2" panose="020B0604020202020204" charset="-52"/>
              <a:cs typeface="Times New Roman" panose="02020603050405020304" pitchFamily="18" charset="0"/>
            </a:endParaRPr>
          </a:p>
          <a:p>
            <a:pPr algn="just"/>
            <a:r>
              <a:rPr lang="ru-RU" sz="1400" b="1" dirty="0" smtClean="0">
                <a:latin typeface="Exo 2" panose="020B0604020202020204" charset="-52"/>
                <a:cs typeface="Times New Roman" panose="02020603050405020304" pitchFamily="18" charset="0"/>
              </a:rPr>
              <a:t>ПП РФ № 2056</a:t>
            </a:r>
            <a:r>
              <a:rPr lang="ru-RU" sz="1400" dirty="0" smtClean="0">
                <a:latin typeface="Exo 2" panose="020B0604020202020204" charset="-52"/>
                <a:cs typeface="Times New Roman" panose="02020603050405020304" pitchFamily="18" charset="0"/>
              </a:rPr>
              <a:t>: Каждая упаковка серии (партии) лекарственного препарата, ввезенного в РФ на основании заключения, сопровождается переведенной на русский язык инструкцией по медицинскому применению лекарственного препарата, одобренной уполномоченным органом страны-производителя и (или) страны владельца (держателя) регистрационного удостоверения лекарственного препарата. </a:t>
            </a:r>
          </a:p>
          <a:p>
            <a:endParaRPr lang="ru-RU" sz="1400" dirty="0" smtClean="0">
              <a:latin typeface="Times New Roman" panose="02020603050405020304" pitchFamily="18" charset="0"/>
              <a:cs typeface="Times New Roman" panose="02020603050405020304" pitchFamily="18" charset="0"/>
            </a:endParaRPr>
          </a:p>
          <a:p>
            <a:endParaRPr lang="ru-RU" sz="1400" dirty="0" smtClean="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ПП РФ от 05.04.2022 № 593</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46962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Постановление Правительства РФ от 01.04.2022 № 552 (действует до 01.01.2025):</a:t>
            </a:r>
          </a:p>
          <a:p>
            <a:pPr algn="just"/>
            <a:r>
              <a:rPr lang="ru-RU" sz="1400" dirty="0" smtClean="0">
                <a:latin typeface="Exo 2" panose="020B0604020202020204" charset="-52"/>
              </a:rPr>
              <a:t>Регистрационное удостоверение на МИ, </a:t>
            </a:r>
            <a:r>
              <a:rPr lang="ru-RU" sz="1400" i="1" dirty="0" smtClean="0">
                <a:latin typeface="Exo 2" panose="020B0604020202020204" charset="-52"/>
              </a:rPr>
              <a:t>сроком до 01.09.2023</a:t>
            </a:r>
            <a:r>
              <a:rPr lang="ru-RU" sz="1400" dirty="0" smtClean="0">
                <a:latin typeface="Exo 2" panose="020B0604020202020204" charset="-52"/>
              </a:rPr>
              <a:t>, </a:t>
            </a:r>
            <a:r>
              <a:rPr lang="ru-RU" sz="1400" b="1" i="1" dirty="0" smtClean="0">
                <a:solidFill>
                  <a:srgbClr val="FF0000"/>
                </a:solidFill>
                <a:latin typeface="Exo 2" panose="020B0604020202020204" charset="-52"/>
              </a:rPr>
              <a:t>продлены до 01.01.2025 без замены РУ </a:t>
            </a:r>
            <a:r>
              <a:rPr lang="ru-RU" sz="1400" dirty="0" smtClean="0">
                <a:latin typeface="Exo 2" panose="020B0604020202020204" charset="-52"/>
              </a:rPr>
              <a:t>(ПП РФ от 19.09.2022 № 1643)</a:t>
            </a:r>
          </a:p>
          <a:p>
            <a:pPr marL="285750" indent="-285750" algn="just">
              <a:buFont typeface="Arial" panose="020B0604020202020204" pitchFamily="34" charset="0"/>
              <a:buChar char="•"/>
            </a:pPr>
            <a:r>
              <a:rPr lang="ru-RU" sz="1400" dirty="0" smtClean="0">
                <a:latin typeface="Exo 2" panose="020B0604020202020204" charset="-52"/>
              </a:rPr>
              <a:t>Перечень видов МИ, на которые распространяется ПП РФ № 552, утв. межведомственной комиссией Минздрава РФ, Минпромторга РФ, Минфина РФ, </a:t>
            </a:r>
            <a:r>
              <a:rPr lang="ru-RU" sz="1400" dirty="0" err="1" smtClean="0">
                <a:latin typeface="Exo 2" panose="020B0604020202020204" charset="-52"/>
              </a:rPr>
              <a:t>Минэка</a:t>
            </a:r>
            <a:r>
              <a:rPr lang="ru-RU" sz="1400" dirty="0" smtClean="0">
                <a:latin typeface="Exo 2" panose="020B0604020202020204" charset="-52"/>
              </a:rPr>
              <a:t> РФ, ФАС, ФНС, ФТС России, РЗН.</a:t>
            </a:r>
          </a:p>
          <a:p>
            <a:pPr marL="285750" indent="-285750" algn="just">
              <a:buFont typeface="Arial" panose="020B0604020202020204" pitchFamily="34" charset="0"/>
              <a:buChar char="•"/>
            </a:pPr>
            <a:r>
              <a:rPr lang="ru-RU" sz="1400" dirty="0" smtClean="0">
                <a:latin typeface="Exo 2" panose="020B0604020202020204" charset="-52"/>
              </a:rPr>
              <a:t>Приказ Росздравнадзора от 19.05.2022 N 4282 «Об утверждении Положения о межведомственной комиссии по формированию перечня видов медицинских изделий, подлежащих обращению в соответствии с Особенностями обращения, включая особенности государственной регистрации, медицинских изделий в случае их дефектуры или риска возникновения дефектуры в связи с введением в отношении Российской Федерации ограничительных мер экономического характера, утвержденными постановлением Правительства Российской Федерации от 1 апреля 2022 г. N 552»</a:t>
            </a:r>
          </a:p>
          <a:p>
            <a:pPr marL="285750" indent="-285750" algn="just">
              <a:buFont typeface="Arial" panose="020B0604020202020204" pitchFamily="34" charset="0"/>
              <a:buChar char="•"/>
            </a:pPr>
            <a:r>
              <a:rPr lang="ru-RU" sz="1400" dirty="0" smtClean="0">
                <a:latin typeface="Exo 2" panose="020B0604020202020204" charset="-52"/>
              </a:rPr>
              <a:t>Перечень МИ размещен на сайте РЗН: </a:t>
            </a:r>
            <a:r>
              <a:rPr lang="en-US" sz="1400" dirty="0" smtClean="0">
                <a:latin typeface="Exo 2" panose="020B0604020202020204" charset="-52"/>
                <a:hlinkClick r:id="rId4"/>
              </a:rPr>
              <a:t>https://roszdravnadzor.gov.ru/medproducts/registration</a:t>
            </a:r>
            <a:r>
              <a:rPr lang="ru-RU" sz="1400" dirty="0" smtClean="0">
                <a:latin typeface="Exo 2" panose="020B0604020202020204" charset="-52"/>
              </a:rPr>
              <a:t> </a:t>
            </a:r>
          </a:p>
          <a:p>
            <a:endParaRPr lang="ru-RU" sz="1400" dirty="0" smtClean="0">
              <a:latin typeface="Times New Roman" panose="02020603050405020304" pitchFamily="18" charset="0"/>
              <a:cs typeface="Times New Roman" panose="02020603050405020304" pitchFamily="18" charset="0"/>
            </a:endParaRPr>
          </a:p>
          <a:p>
            <a:endParaRPr lang="ru-RU" sz="1400" dirty="0" smtClean="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ПП РФ от 01.04.2022 № 552</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55920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cs typeface="Times New Roman" panose="02020603050405020304" pitchFamily="18" charset="0"/>
              </a:rPr>
              <a:t>Согласно п. 11 Особенностей обращения </a:t>
            </a:r>
            <a:r>
              <a:rPr lang="ru-RU" sz="1400" b="1" i="1" dirty="0" smtClean="0">
                <a:solidFill>
                  <a:srgbClr val="FF0000"/>
                </a:solidFill>
                <a:latin typeface="Exo 2" panose="020B0604020202020204" charset="-52"/>
                <a:cs typeface="Times New Roman" panose="02020603050405020304" pitchFamily="18" charset="0"/>
              </a:rPr>
              <a:t>возможно</a:t>
            </a:r>
            <a:r>
              <a:rPr lang="ru-RU" sz="1400" dirty="0" smtClean="0">
                <a:latin typeface="Exo 2" panose="020B0604020202020204" charset="-52"/>
                <a:cs typeface="Times New Roman" panose="02020603050405020304" pitchFamily="18" charset="0"/>
              </a:rPr>
              <a:t> применение медицинского изделия, производителем (изготовителем) которого в эксплуатационной документации установлен ограниченный перечень расходных материалов, с расходным материалом иного производителя (изготовителя), зарегистрированным в качестве медицинского изделия, если производитель (изготовитель) подтвердил в процессе его государственной регистрации возможность совместного применения с данным медицинским изделием. При этом совместное применение медицинского изделия с расходным материалом осуществляется с учетом особенностей, установленных в эксплуатационной документации производителя (изготовителя) на расходный материал. </a:t>
            </a:r>
          </a:p>
          <a:p>
            <a:pPr algn="just"/>
            <a:endParaRPr lang="ru-RU" sz="1400" dirty="0" smtClean="0">
              <a:latin typeface="Exo 2" panose="020B0604020202020204" charset="-52"/>
              <a:cs typeface="Times New Roman" panose="02020603050405020304" pitchFamily="18" charset="0"/>
            </a:endParaRPr>
          </a:p>
          <a:p>
            <a:pPr marL="101598" indent="0" algn="just">
              <a:buNone/>
            </a:pPr>
            <a:r>
              <a:rPr lang="ru-RU" sz="1400" dirty="0" smtClean="0">
                <a:latin typeface="Exo 2" panose="020B0604020202020204" charset="-52"/>
                <a:cs typeface="Times New Roman" panose="02020603050405020304" pitchFamily="18" charset="0"/>
              </a:rPr>
              <a:t>см. решение Московского УФАС России от 18.04.2022 по делу N 077/06/106-5781/2022</a:t>
            </a:r>
            <a:endParaRPr lang="en-US" sz="1400" dirty="0" smtClean="0">
              <a:latin typeface="Exo 2" panose="020B0604020202020204" charset="-52"/>
              <a:cs typeface="Times New Roman" panose="02020603050405020304" pitchFamily="18" charset="0"/>
            </a:endParaRPr>
          </a:p>
          <a:p>
            <a:pPr marL="101598" indent="0" algn="just">
              <a:buNone/>
            </a:pPr>
            <a:r>
              <a:rPr lang="ru-RU" sz="1400" dirty="0" smtClean="0">
                <a:latin typeface="Exo 2" panose="020B0604020202020204" charset="-52"/>
                <a:cs typeface="Times New Roman" panose="02020603050405020304" pitchFamily="18" charset="0"/>
              </a:rPr>
              <a:t>Решение Омского УФАС России от 08.07.2022 по закупке № 0852500000122001451 (</a:t>
            </a:r>
            <a:r>
              <a:rPr lang="en-US" sz="1400" dirty="0" smtClean="0">
                <a:latin typeface="Exo 2" panose="020B0604020202020204" charset="-52"/>
                <a:cs typeface="Times New Roman" panose="02020603050405020304" pitchFamily="18" charset="0"/>
              </a:rPr>
              <a:t>MEDRAD)</a:t>
            </a:r>
            <a:endParaRPr lang="ru-RU" sz="1400" dirty="0" smtClean="0">
              <a:latin typeface="Exo 2" panose="020B0604020202020204" charset="-52"/>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p>
            <a:endParaRPr lang="ru-RU" sz="1400" dirty="0" smtClean="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ПП РФ от 01.04.2022 № 552</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04232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cs typeface="Times New Roman" panose="02020603050405020304" pitchFamily="18" charset="0"/>
              </a:rPr>
              <a:t>Допускается проведение технического обслуживания медицинских изделий с использованием комплектующих или принадлежностей, </a:t>
            </a:r>
            <a:r>
              <a:rPr lang="ru-RU" sz="1400" b="1" i="1" dirty="0" smtClean="0">
                <a:solidFill>
                  <a:srgbClr val="FF0000"/>
                </a:solidFill>
                <a:latin typeface="Exo 2" panose="020B0604020202020204" charset="-52"/>
                <a:cs typeface="Times New Roman" panose="02020603050405020304" pitchFamily="18" charset="0"/>
              </a:rPr>
              <a:t>не предусмотренных в их технической и (или) эксплуатационной документации </a:t>
            </a:r>
            <a:r>
              <a:rPr lang="ru-RU" sz="1400" dirty="0" smtClean="0">
                <a:latin typeface="Exo 2" panose="020B0604020202020204" charset="-52"/>
                <a:cs typeface="Times New Roman" panose="02020603050405020304" pitchFamily="18" charset="0"/>
              </a:rPr>
              <a:t>производителя (изготовителя), </a:t>
            </a:r>
            <a:r>
              <a:rPr lang="ru-RU" sz="1400" b="1" i="1" dirty="0" smtClean="0">
                <a:latin typeface="Exo 2" panose="020B0604020202020204" charset="-52"/>
                <a:cs typeface="Times New Roman" panose="02020603050405020304" pitchFamily="18" charset="0"/>
              </a:rPr>
              <a:t>если безопасность совместного использования подтверждена техническими испытаниями и в случае применимости - токсикологическими исследованиями, проведенными федеральным государственным бюджетным учреждением "Всероссийский научно-исследовательский и испытательный институт медицинской техники" Федеральной службы по надзору в сфере здравоохранения </a:t>
            </a:r>
            <a:r>
              <a:rPr lang="ru-RU" sz="1400" dirty="0" smtClean="0">
                <a:latin typeface="Exo 2" panose="020B0604020202020204" charset="-52"/>
                <a:cs typeface="Times New Roman" panose="02020603050405020304" pitchFamily="18" charset="0"/>
              </a:rPr>
              <a:t>(далее - учреждение), а также клиническими испытаниями, проведенными в порядке, установленном в соответствии с частью 8 статьи 38 Федерального закона "Об основах охраны здоровья граждан в Российской Федерации". </a:t>
            </a:r>
          </a:p>
          <a:p>
            <a:pPr marL="0" indent="0" algn="just">
              <a:buNone/>
            </a:pPr>
            <a:r>
              <a:rPr lang="ru-RU" sz="1400" dirty="0" smtClean="0">
                <a:latin typeface="Exo 2" panose="020B0604020202020204" charset="-52"/>
                <a:cs typeface="Times New Roman" panose="02020603050405020304" pitchFamily="18" charset="0"/>
              </a:rPr>
              <a:t>Решение о необходимости представления результатов клинических испытаний принимается учреждением в ходе проведения технических испытаний и в случае применимости - токсикологических исследований. </a:t>
            </a:r>
          </a:p>
          <a:p>
            <a:pPr marL="0" indent="0" algn="just">
              <a:buNone/>
            </a:pPr>
            <a:r>
              <a:rPr lang="ru-RU" sz="1400" dirty="0" smtClean="0">
                <a:latin typeface="Exo 2" panose="020B0604020202020204" charset="-52"/>
                <a:cs typeface="Times New Roman" panose="02020603050405020304" pitchFamily="18" charset="0"/>
              </a:rPr>
              <a:t>Сведения о комплектующих или принадлежностях медицинского изделия, не предусмотренных в их технической и (или) эксплуатационной документации производителя (изготовителя), публикуются на официальном сайте учреждения в сети "Интернет".</a:t>
            </a:r>
          </a:p>
          <a:p>
            <a:endParaRPr lang="ru-RU" sz="1400" dirty="0" smtClean="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ПП РФ от 01.04.2022 № 552</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88620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solidFill>
                  <a:schemeClr val="tx1"/>
                </a:solidFill>
                <a:latin typeface="Exo 2" panose="020B0604020202020204" charset="-52"/>
              </a:rPr>
              <a:t>Приказ Росздравнадзора от 16.05.2023 № 2983</a:t>
            </a:r>
            <a:endParaRPr lang="ru-RU" sz="1400" dirty="0" smtClean="0">
              <a:solidFill>
                <a:schemeClr val="tx1"/>
              </a:solidFill>
              <a:latin typeface="Exo 2" panose="020B0604020202020204" charset="-52"/>
            </a:endParaRPr>
          </a:p>
          <a:p>
            <a:pPr marL="285750" indent="-285750" algn="just">
              <a:buFont typeface="Arial" panose="020B0604020202020204" pitchFamily="34" charset="0"/>
              <a:buChar char="•"/>
            </a:pPr>
            <a:r>
              <a:rPr lang="ru-RU" sz="1400" dirty="0" smtClean="0">
                <a:latin typeface="Exo 2" panose="020B0604020202020204" charset="-52"/>
                <a:cs typeface="Times New Roman" panose="02020603050405020304" pitchFamily="18" charset="0"/>
              </a:rPr>
              <a:t>Утвержден перечень документов для проведения экспертизы</a:t>
            </a:r>
          </a:p>
          <a:p>
            <a:pPr marL="285750" indent="-285750" algn="just">
              <a:buFont typeface="Arial" panose="020B0604020202020204" pitchFamily="34" charset="0"/>
              <a:buChar char="•"/>
            </a:pPr>
            <a:r>
              <a:rPr lang="ru-RU" sz="1400" dirty="0" smtClean="0">
                <a:latin typeface="Exo 2" panose="020B0604020202020204" charset="-52"/>
                <a:cs typeface="Times New Roman" panose="02020603050405020304" pitchFamily="18" charset="0"/>
              </a:rPr>
              <a:t>Форма заключения ФГБУ ВНИИИМТ Росздравнадзора</a:t>
            </a:r>
          </a:p>
          <a:p>
            <a:pPr marL="285750" indent="-285750" algn="just">
              <a:buFont typeface="Arial" panose="020B0604020202020204" pitchFamily="34" charset="0"/>
              <a:buChar char="•"/>
            </a:pPr>
            <a:r>
              <a:rPr lang="ru-RU" sz="1400" dirty="0" smtClean="0">
                <a:latin typeface="Exo 2" panose="020B0604020202020204" charset="-52"/>
                <a:cs typeface="Times New Roman" panose="02020603050405020304" pitchFamily="18" charset="0"/>
              </a:rPr>
              <a:t>Результаты будут публиковаться на официальном сайте учреждения: </a:t>
            </a:r>
            <a:r>
              <a:rPr lang="en-US" sz="1400" dirty="0" smtClean="0">
                <a:latin typeface="Exo 2" panose="020B0604020202020204" charset="-52"/>
                <a:cs typeface="Times New Roman" panose="02020603050405020304" pitchFamily="18" charset="0"/>
                <a:hlinkClick r:id="rId4"/>
              </a:rPr>
              <a:t>https://www.vniiimt.ru</a:t>
            </a:r>
            <a:r>
              <a:rPr lang="ru-RU" sz="1400" dirty="0" smtClean="0">
                <a:latin typeface="Exo 2" panose="020B0604020202020204" charset="-52"/>
                <a:cs typeface="Times New Roman" panose="02020603050405020304" pitchFamily="18" charset="0"/>
              </a:rPr>
              <a:t> </a:t>
            </a:r>
          </a:p>
          <a:p>
            <a:pPr marL="285750" indent="-285750" algn="just">
              <a:buFont typeface="Arial" panose="020B0604020202020204" pitchFamily="34" charset="0"/>
              <a:buChar char="•"/>
            </a:pPr>
            <a:r>
              <a:rPr lang="ru-RU" sz="1400" dirty="0" smtClean="0">
                <a:latin typeface="Exo 2" panose="020B0604020202020204" charset="-52"/>
                <a:cs typeface="Times New Roman" panose="02020603050405020304" pitchFamily="18" charset="0"/>
              </a:rPr>
              <a:t>Вступает в силу с 01.09.2023. </a:t>
            </a:r>
          </a:p>
          <a:p>
            <a:endParaRPr lang="ru-RU" sz="1400" dirty="0" smtClean="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ПП РФ от 01.04.2022 № 552</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76472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dirty="0" smtClean="0">
                <a:latin typeface="Exo 2" panose="020B0604020202020204" charset="-52"/>
              </a:rPr>
              <a:t>Ранее заказчики успешно проводили закупки по решению ВК с указанием товарного знака</a:t>
            </a:r>
            <a:r>
              <a:rPr lang="ru-RU" sz="1400" dirty="0" smtClean="0">
                <a:latin typeface="Exo 2" panose="020B0604020202020204" charset="-52"/>
              </a:rPr>
              <a:t>. </a:t>
            </a:r>
          </a:p>
          <a:p>
            <a:pPr marL="0" indent="0" algn="just">
              <a:buNone/>
            </a:pPr>
            <a:r>
              <a:rPr lang="ru-RU" sz="1400" dirty="0" smtClean="0">
                <a:latin typeface="Exo 2" panose="020B0604020202020204" charset="-52"/>
              </a:rPr>
              <a:t>Заказчик объявил закупку датчиков </a:t>
            </a:r>
            <a:r>
              <a:rPr lang="ru-RU" sz="1400" dirty="0" err="1" smtClean="0">
                <a:latin typeface="Exo 2" panose="020B0604020202020204" charset="-52"/>
              </a:rPr>
              <a:t>FreeStyle</a:t>
            </a:r>
            <a:r>
              <a:rPr lang="ru-RU" sz="1400" dirty="0" smtClean="0">
                <a:latin typeface="Exo 2" panose="020B0604020202020204" charset="-52"/>
              </a:rPr>
              <a:t> </a:t>
            </a:r>
            <a:r>
              <a:rPr lang="ru-RU" sz="1400" dirty="0" err="1" smtClean="0">
                <a:latin typeface="Exo 2" panose="020B0604020202020204" charset="-52"/>
              </a:rPr>
              <a:t>Libre</a:t>
            </a:r>
            <a:r>
              <a:rPr lang="ru-RU" sz="1400" dirty="0" smtClean="0">
                <a:latin typeface="Exo 2" panose="020B0604020202020204" charset="-52"/>
              </a:rPr>
              <a:t> системы </a:t>
            </a:r>
            <a:r>
              <a:rPr lang="ru-RU" sz="1400" dirty="0" err="1" smtClean="0">
                <a:latin typeface="Exo 2" panose="020B0604020202020204" charset="-52"/>
              </a:rPr>
              <a:t>Flash</a:t>
            </a:r>
            <a:r>
              <a:rPr lang="ru-RU" sz="1400" dirty="0" smtClean="0">
                <a:latin typeface="Exo 2" panose="020B0604020202020204" charset="-52"/>
              </a:rPr>
              <a:t> мониторинга глюкозы </a:t>
            </a:r>
            <a:r>
              <a:rPr lang="ru-RU" sz="1400" dirty="0" err="1" smtClean="0">
                <a:latin typeface="Exo 2" panose="020B0604020202020204" charset="-52"/>
              </a:rPr>
              <a:t>FreeStyle</a:t>
            </a:r>
            <a:r>
              <a:rPr lang="ru-RU" sz="1400" dirty="0" smtClean="0">
                <a:latin typeface="Exo 2" panose="020B0604020202020204" charset="-52"/>
              </a:rPr>
              <a:t> </a:t>
            </a:r>
            <a:r>
              <a:rPr lang="ru-RU" sz="1400" dirty="0" err="1" smtClean="0">
                <a:latin typeface="Exo 2" panose="020B0604020202020204" charset="-52"/>
              </a:rPr>
              <a:t>Libre</a:t>
            </a:r>
            <a:r>
              <a:rPr lang="ru-RU" sz="1400" dirty="0" smtClean="0">
                <a:latin typeface="Exo 2" panose="020B0604020202020204" charset="-52"/>
              </a:rPr>
              <a:t>. Поступила жалоба на ограничение конкуренции. Заказчик указал, что закупка осуществляется для обеспечения пациентов на основании поручения Минздрава Республики и решений ВК. Заказчик не вправе менять решение ВК. Антимонопольный орган признал жалобу необоснованной. </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См. решение </a:t>
            </a:r>
            <a:r>
              <a:rPr lang="ru-RU" sz="1400" dirty="0" err="1" smtClean="0">
                <a:latin typeface="Exo 2" panose="020B0604020202020204" charset="-52"/>
              </a:rPr>
              <a:t>Башкортостанского</a:t>
            </a:r>
            <a:r>
              <a:rPr lang="ru-RU" sz="1400" dirty="0" smtClean="0">
                <a:latin typeface="Exo 2" panose="020B0604020202020204" charset="-52"/>
              </a:rPr>
              <a:t> УФАС России от 02.11.2022 по закупке № 0801500001122001409. Аналогично решение Московского УФАС России от 22.09.2022 по закупке № 0873200009822010525.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Закон от 28.04.2023 № 154-ФЗ</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4309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cs typeface="Times New Roman" panose="02020603050405020304" pitchFamily="18" charset="0"/>
              </a:rPr>
              <a:t>Министерство здравоохранения Российской Федерации информирует об отзыве письма Минздрава России от 27 октября 2003 г. № 293-22/233«О введении в действие методических рекомендаций «Техническое обслуживание медицинской техники». </a:t>
            </a:r>
          </a:p>
          <a:p>
            <a:pPr marL="0" indent="0" algn="just">
              <a:buNone/>
            </a:pPr>
            <a:endParaRPr lang="ru-RU" sz="1400" dirty="0" smtClean="0">
              <a:latin typeface="Exo 2" panose="020B0604020202020204" charset="-52"/>
              <a:cs typeface="Times New Roman" panose="02020603050405020304" pitchFamily="18" charset="0"/>
            </a:endParaRPr>
          </a:p>
          <a:p>
            <a:pPr marL="0" indent="0" algn="just">
              <a:buNone/>
            </a:pPr>
            <a:r>
              <a:rPr lang="ru-RU" sz="1400" dirty="0" smtClean="0">
                <a:latin typeface="Exo 2" panose="020B0604020202020204" charset="-52"/>
                <a:cs typeface="Times New Roman" panose="02020603050405020304" pitchFamily="18" charset="0"/>
              </a:rPr>
              <a:t>Письмо Минздрава РФ от 26.12.2022 № 25-3/И/2-22418 </a:t>
            </a:r>
          </a:p>
          <a:p>
            <a:endParaRPr lang="ru-RU" sz="1400" dirty="0" smtClean="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Отмена МР ТО</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75684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Постановление Правительства РФ от 03.04.2020 № 430 «Об особенностях обращения медицинских изделий, в том числе государственной регистрации серии (партии) медицинского изделия» (вступило в силу с 06.04.2020). </a:t>
            </a:r>
          </a:p>
          <a:p>
            <a:pPr marL="101598" lvl="0" indent="0" algn="just">
              <a:buNone/>
            </a:pPr>
            <a:r>
              <a:rPr lang="ru-RU" sz="1400" b="1" dirty="0" smtClean="0">
                <a:latin typeface="Exo 2" panose="020B0604020202020204" charset="-52"/>
              </a:rPr>
              <a:t>Действует до 01.01.2025</a:t>
            </a:r>
            <a:r>
              <a:rPr lang="ru-RU" sz="1400" dirty="0" smtClean="0">
                <a:latin typeface="Exo 2" panose="020B0604020202020204" charset="-52"/>
              </a:rPr>
              <a:t>. </a:t>
            </a:r>
          </a:p>
          <a:p>
            <a:pPr marL="101598" lvl="0" indent="0" algn="just">
              <a:buNone/>
            </a:pPr>
            <a:r>
              <a:rPr lang="ru-RU" sz="1400" dirty="0" smtClean="0">
                <a:latin typeface="Exo 2" panose="020B0604020202020204" charset="-52"/>
              </a:rPr>
              <a:t>На ряд медицинских изделий выдается РУ на серию (партию) медицинского изделия со сроком действия до 01.01.2025. </a:t>
            </a:r>
          </a:p>
          <a:p>
            <a:pPr marL="101598" lvl="0" indent="0" algn="just">
              <a:buNone/>
            </a:pPr>
            <a:r>
              <a:rPr lang="ru-RU" sz="1400" dirty="0" smtClean="0">
                <a:latin typeface="Exo 2" panose="020B0604020202020204" charset="-52"/>
              </a:rPr>
              <a:t>Аппараты ИВЛ, тест-системы SARS, </a:t>
            </a:r>
            <a:r>
              <a:rPr lang="ru-RU" sz="1400" dirty="0" err="1" smtClean="0">
                <a:latin typeface="Exo 2" panose="020B0604020202020204" charset="-52"/>
              </a:rPr>
              <a:t>оксигенаторы</a:t>
            </a:r>
            <a:r>
              <a:rPr lang="ru-RU" sz="1400" dirty="0" smtClean="0">
                <a:latin typeface="Exo 2" panose="020B0604020202020204" charset="-52"/>
              </a:rPr>
              <a:t> мембранные экстракорпоральные, системы </a:t>
            </a:r>
            <a:r>
              <a:rPr lang="ru-RU" sz="1400" dirty="0" err="1" smtClean="0">
                <a:latin typeface="Exo 2" panose="020B0604020202020204" charset="-52"/>
              </a:rPr>
              <a:t>оксигенации</a:t>
            </a:r>
            <a:r>
              <a:rPr lang="ru-RU" sz="1400" dirty="0" smtClean="0">
                <a:latin typeface="Exo 2" panose="020B0604020202020204" charset="-52"/>
              </a:rPr>
              <a:t> ран, системы искусственного кровообращения, перчатки, бахилы, маски, костюмы, халаты, респираторы, термометры и т.д. </a:t>
            </a:r>
          </a:p>
          <a:p>
            <a:pPr marL="101598" lvl="0" indent="0" algn="just">
              <a:buNone/>
            </a:pPr>
            <a:endParaRPr lang="ru-RU" sz="1400" dirty="0" smtClean="0">
              <a:latin typeface="Exo 2" panose="020B0604020202020204" charset="-52"/>
            </a:endParaRPr>
          </a:p>
          <a:p>
            <a:endParaRPr lang="ru-RU" sz="1400" dirty="0" smtClean="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ПП РФ № 430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92146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Постановление Правительства № 430 также указывает на допустимость реализации незарегистрированных медицинских изделий одноразового использования по перечню, предусмотренному приложением N 1 к ПП РФ № 430, без получения разрешения Росздравнадзора, </a:t>
            </a:r>
            <a:r>
              <a:rPr lang="ru-RU" sz="1400" b="1" i="1" dirty="0" smtClean="0">
                <a:solidFill>
                  <a:srgbClr val="FF0000"/>
                </a:solidFill>
                <a:latin typeface="Exo 2" panose="020B0604020202020204" charset="-52"/>
              </a:rPr>
              <a:t>если указанные изделия зарегистрированы в установленном порядке в стране-производителе</a:t>
            </a:r>
            <a:r>
              <a:rPr lang="ru-RU" sz="1400" dirty="0" smtClean="0">
                <a:latin typeface="Exo 2" panose="020B0604020202020204" charset="-52"/>
              </a:rPr>
              <a:t>. </a:t>
            </a:r>
          </a:p>
          <a:p>
            <a:pPr marL="101598" lvl="0" indent="0" algn="just">
              <a:buNone/>
            </a:pPr>
            <a:r>
              <a:rPr lang="ru-RU" sz="1400" dirty="0" smtClean="0">
                <a:latin typeface="Exo 2" panose="020B0604020202020204" charset="-52"/>
              </a:rPr>
              <a:t>При поставке должны быть переданы:</a:t>
            </a:r>
          </a:p>
          <a:p>
            <a:pPr marL="285750" indent="-285750" algn="just">
              <a:buFont typeface="Arial" panose="020B0604020202020204" pitchFamily="34" charset="0"/>
              <a:buChar char="•"/>
            </a:pPr>
            <a:r>
              <a:rPr lang="ru-RU" sz="1400" dirty="0" smtClean="0">
                <a:latin typeface="Exo 2" panose="020B0604020202020204" charset="-52"/>
              </a:rPr>
              <a:t>копии документа, выданного в соответствии с законодательством страны происхождения, подтверждающего регистрацию медицинского изделия в установленном порядке в стране-производителе, с переводом на русский язык, заверенным в установленном порядке;</a:t>
            </a:r>
          </a:p>
          <a:p>
            <a:pPr marL="285750" indent="-285750" algn="just">
              <a:buFont typeface="Arial" panose="020B0604020202020204" pitchFamily="34" charset="0"/>
              <a:buChar char="•"/>
            </a:pPr>
            <a:r>
              <a:rPr lang="ru-RU" sz="1400" dirty="0" smtClean="0">
                <a:latin typeface="Exo 2" panose="020B0604020202020204" charset="-52"/>
              </a:rPr>
              <a:t>копии уведомлений, направленных поставщиком (заявителем) в Росздравнадзор через Сервис на предлагаемую к поставке серию (партию) медицинских изделий одноразового использования, заверенную поставщиком (заявителем).</a:t>
            </a:r>
          </a:p>
          <a:p>
            <a:pPr marL="0" indent="0" algn="just">
              <a:buNone/>
            </a:pPr>
            <a:r>
              <a:rPr lang="ru-RU" sz="1400" dirty="0" smtClean="0">
                <a:latin typeface="Exo 2" panose="020B0604020202020204" charset="-52"/>
              </a:rPr>
              <a:t>Источник: письмо Минздрава РФ от 30.10.2020 № 25-3/И/2-16564, постановление Седьмого ААС от 06.07.2022 по делу № А27-22077/2021. </a:t>
            </a:r>
          </a:p>
          <a:p>
            <a:pPr marL="0" indent="0" algn="just">
              <a:buNone/>
            </a:pPr>
            <a:endParaRPr lang="ru-RU" sz="1400" dirty="0">
              <a:latin typeface="Exo 2" panose="020B0604020202020204" charset="-52"/>
            </a:endParaRPr>
          </a:p>
          <a:p>
            <a:pPr lvl="0" algn="just"/>
            <a:r>
              <a:rPr lang="ru-RU" sz="1400" dirty="0" smtClean="0">
                <a:latin typeface="Exo 2" panose="020B0604020202020204" charset="-52"/>
              </a:rPr>
              <a:t>Аналогично: решения </a:t>
            </a:r>
            <a:r>
              <a:rPr lang="ru-RU" sz="1400" dirty="0" smtClean="0"/>
              <a:t>Новосибирского УФАС России от 18.06.2020 по закупке № 0351100002920000623, Кемеровского УФАС России от 03.08.2021 по закупке № 0839500000221000186 </a:t>
            </a:r>
          </a:p>
          <a:p>
            <a:pPr marL="0" indent="0" algn="just">
              <a:buNone/>
            </a:pPr>
            <a:endParaRPr lang="ru-RU" sz="1400" dirty="0" smtClean="0">
              <a:latin typeface="Exo 2" panose="020B0604020202020204" charset="-52"/>
            </a:endParaRPr>
          </a:p>
          <a:p>
            <a:endParaRPr lang="ru-RU" sz="1400" dirty="0" smtClean="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ПП РФ № 430</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97333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Распоряжением Правительства РФ от 12.05.2023 № 1217-р расширен перечень ТРУ, при осуществлении закупок которых предоставляются преимущества организациям инвалидов:</a:t>
            </a:r>
          </a:p>
          <a:p>
            <a:pPr marL="285750" indent="-285750" algn="just">
              <a:buFont typeface="Arial" panose="020B0604020202020204" pitchFamily="34" charset="0"/>
              <a:buChar char="•"/>
            </a:pPr>
            <a:r>
              <a:rPr lang="ru-RU" sz="1400" dirty="0" smtClean="0">
                <a:latin typeface="Exo 2" panose="020B0604020202020204" charset="-52"/>
              </a:rPr>
              <a:t>21.20.24.150 Вата, салфетка марлевая тканая, лента ватная, салфетка для очищения ран, губка марлевая хирургическая, губка рентгеноконтрастная марлевая хирургическая, стерильная, палочка ватная и т.д.</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Прочие изменения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55258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Реформа п. 6 ч. 1 ст. 93</a:t>
            </a:r>
            <a:endParaRPr lang="ru-RU" sz="2400" b="1" dirty="0">
              <a:solidFill>
                <a:srgbClr val="1F3A93"/>
              </a:solidFill>
              <a:latin typeface="Exo 2" panose="020B0604020202020204" charset="-52"/>
              <a:cs typeface="Times New Roman" panose="02020603050405020304" pitchFamily="18" charset="0"/>
            </a:endParaRPr>
          </a:p>
        </p:txBody>
      </p:sp>
      <p:sp>
        <p:nvSpPr>
          <p:cNvPr id="13" name="Объект 3"/>
          <p:cNvSpPr>
            <a:spLocks noGrp="1"/>
          </p:cNvSpPr>
          <p:nvPr>
            <p:ph type="body" idx="1"/>
          </p:nvPr>
        </p:nvSpPr>
        <p:spPr>
          <a:xfrm>
            <a:off x="457200" y="1139587"/>
            <a:ext cx="3124200" cy="3962400"/>
          </a:xfrm>
        </p:spPr>
        <p:txBody>
          <a:bodyPr>
            <a:normAutofit/>
          </a:bodyPr>
          <a:lstStyle/>
          <a:p>
            <a:pPr algn="just">
              <a:spcBef>
                <a:spcPts val="1200"/>
              </a:spcBef>
            </a:pPr>
            <a:r>
              <a:rPr lang="ru-RU" sz="1400" b="1" dirty="0" smtClean="0">
                <a:latin typeface="Exo 2" panose="020B0604020202020204" charset="-52"/>
              </a:rPr>
              <a:t>До 01.07.2023: </a:t>
            </a:r>
          </a:p>
          <a:p>
            <a:pPr algn="just">
              <a:spcBef>
                <a:spcPts val="1200"/>
              </a:spcBef>
            </a:pPr>
            <a:r>
              <a:rPr lang="ru-RU" sz="1400" dirty="0" smtClean="0">
                <a:solidFill>
                  <a:schemeClr val="tx1"/>
                </a:solidFill>
                <a:latin typeface="Exo 2" panose="020B0604020202020204" charset="-52"/>
              </a:rPr>
              <a:t>закупка </a:t>
            </a:r>
            <a:r>
              <a:rPr lang="ru-RU" sz="1400" dirty="0">
                <a:solidFill>
                  <a:schemeClr val="tx1"/>
                </a:solidFill>
                <a:latin typeface="Exo 2" panose="020B0604020202020204" charset="-52"/>
              </a:rPr>
              <a:t>работы или услуги, выполнение или оказание которых может осуществляться только </a:t>
            </a:r>
            <a:br>
              <a:rPr lang="ru-RU" sz="1400" dirty="0">
                <a:solidFill>
                  <a:schemeClr val="tx1"/>
                </a:solidFill>
                <a:latin typeface="Exo 2" panose="020B0604020202020204" charset="-52"/>
              </a:rPr>
            </a:br>
            <a:r>
              <a:rPr lang="ru-RU" sz="1400" dirty="0">
                <a:solidFill>
                  <a:schemeClr val="tx1"/>
                </a:solidFill>
                <a:latin typeface="Exo 2" panose="020B0604020202020204" charset="-52"/>
              </a:rPr>
              <a:t>ОИВ в соответствии с его полномочиями, либо </a:t>
            </a:r>
            <a:r>
              <a:rPr lang="ru-RU" sz="1400" dirty="0" smtClean="0">
                <a:solidFill>
                  <a:schemeClr val="tx1"/>
                </a:solidFill>
                <a:latin typeface="Exo 2" panose="020B0604020202020204" charset="-52"/>
              </a:rPr>
              <a:t>гос</a:t>
            </a:r>
            <a:r>
              <a:rPr lang="ru-RU" sz="1400" dirty="0">
                <a:solidFill>
                  <a:schemeClr val="tx1"/>
                </a:solidFill>
                <a:latin typeface="Exo 2" panose="020B0604020202020204" charset="-52"/>
              </a:rPr>
              <a:t>. учреждением, </a:t>
            </a:r>
            <a:r>
              <a:rPr lang="ru-RU" sz="1400" dirty="0" err="1">
                <a:solidFill>
                  <a:schemeClr val="tx1"/>
                </a:solidFill>
                <a:latin typeface="Exo 2" panose="020B0604020202020204" charset="-52"/>
              </a:rPr>
              <a:t>ГУПом</a:t>
            </a:r>
            <a:r>
              <a:rPr lang="ru-RU" sz="1400" dirty="0">
                <a:solidFill>
                  <a:schemeClr val="tx1"/>
                </a:solidFill>
                <a:latin typeface="Exo 2" panose="020B0604020202020204" charset="-52"/>
              </a:rPr>
              <a:t>, либо акционерным обществом, 100 % акций которого принадлежит РФ, соответствующие полномочия которых устанавливаются федеральными законами, нормативными правовыми актами Президента РФ, нормативными правовыми актами Правительства РФ, законодательными актами соответствующего субъекта РФ</a:t>
            </a:r>
          </a:p>
          <a:p>
            <a:pPr>
              <a:spcBef>
                <a:spcPts val="1200"/>
              </a:spcBef>
            </a:pPr>
            <a:endParaRPr lang="ru-RU" sz="1400" dirty="0"/>
          </a:p>
        </p:txBody>
      </p:sp>
      <p:sp>
        <p:nvSpPr>
          <p:cNvPr id="15" name="Объект 5"/>
          <p:cNvSpPr txBox="1">
            <a:spLocks/>
          </p:cNvSpPr>
          <p:nvPr/>
        </p:nvSpPr>
        <p:spPr>
          <a:xfrm>
            <a:off x="4724401" y="1139587"/>
            <a:ext cx="3505200" cy="3772275"/>
          </a:xfrm>
          <a:prstGeom prst="rect">
            <a:avLst/>
          </a:prstGeom>
        </p:spPr>
        <p:txBody>
          <a:bodyPr>
            <a:normAutofit lnSpcReduction="10000"/>
          </a:bodyPr>
          <a:lstStyle/>
          <a:p>
            <a:pPr algn="just">
              <a:spcBef>
                <a:spcPts val="1200"/>
              </a:spcBef>
            </a:pPr>
            <a:r>
              <a:rPr lang="ru-RU" sz="1400" b="1" kern="0" dirty="0" smtClean="0">
                <a:solidFill>
                  <a:sysClr val="windowText" lastClr="000000"/>
                </a:solidFill>
                <a:latin typeface="Exo 2" panose="020B0604020202020204" charset="-52"/>
              </a:rPr>
              <a:t>С 1 июля 2023: </a:t>
            </a:r>
          </a:p>
          <a:p>
            <a:pPr algn="just">
              <a:spcBef>
                <a:spcPts val="1200"/>
              </a:spcBef>
            </a:pPr>
            <a:r>
              <a:rPr lang="ru-RU" sz="1400" kern="0" dirty="0" smtClean="0">
                <a:solidFill>
                  <a:sysClr val="windowText" lastClr="000000"/>
                </a:solidFill>
                <a:latin typeface="Exo 2" panose="020B0604020202020204" charset="-52"/>
              </a:rPr>
              <a:t>закупка работы или услуги, выполнение или оказание которых может осуществляться </a:t>
            </a:r>
            <a:r>
              <a:rPr lang="ru-RU" sz="1400" kern="0" dirty="0" smtClean="0">
                <a:solidFill>
                  <a:srgbClr val="F22613"/>
                </a:solidFill>
                <a:latin typeface="Exo 2" panose="020B0604020202020204" charset="-52"/>
              </a:rPr>
              <a:t>только</a:t>
            </a:r>
            <a:r>
              <a:rPr lang="ru-RU" sz="1400" kern="0" dirty="0" smtClean="0">
                <a:solidFill>
                  <a:srgbClr val="FF0000"/>
                </a:solidFill>
                <a:latin typeface="Exo 2" panose="020B0604020202020204" charset="-52"/>
              </a:rPr>
              <a:t> </a:t>
            </a:r>
            <a:br>
              <a:rPr lang="ru-RU" sz="1400" kern="0" dirty="0" smtClean="0">
                <a:solidFill>
                  <a:srgbClr val="FF0000"/>
                </a:solidFill>
                <a:latin typeface="Exo 2" panose="020B0604020202020204" charset="-52"/>
              </a:rPr>
            </a:br>
            <a:r>
              <a:rPr lang="ru-RU" sz="1400" b="1" kern="0" dirty="0" smtClean="0">
                <a:solidFill>
                  <a:sysClr val="windowText" lastClr="000000"/>
                </a:solidFill>
                <a:latin typeface="Exo 2" panose="020B0604020202020204" charset="-52"/>
              </a:rPr>
              <a:t>ОИВ в соответствии с его полномочиями, </a:t>
            </a:r>
            <a:r>
              <a:rPr lang="ru-RU" sz="1400" kern="0" dirty="0" smtClean="0">
                <a:solidFill>
                  <a:srgbClr val="0066FF"/>
                </a:solidFill>
                <a:latin typeface="Exo 2" panose="020B0604020202020204" charset="-52"/>
              </a:rPr>
              <a:t>либо гос. учреждением, </a:t>
            </a:r>
            <a:r>
              <a:rPr lang="ru-RU" sz="1400" kern="0" dirty="0" err="1" smtClean="0">
                <a:solidFill>
                  <a:srgbClr val="0066FF"/>
                </a:solidFill>
                <a:latin typeface="Exo 2" panose="020B0604020202020204" charset="-52"/>
              </a:rPr>
              <a:t>ГУПом</a:t>
            </a:r>
            <a:r>
              <a:rPr lang="ru-RU" sz="1400" kern="0" dirty="0" smtClean="0">
                <a:solidFill>
                  <a:srgbClr val="0066FF"/>
                </a:solidFill>
                <a:latin typeface="Exo 2" panose="020B0604020202020204" charset="-52"/>
              </a:rPr>
              <a:t>,</a:t>
            </a:r>
            <a:r>
              <a:rPr lang="ru-RU" sz="1400" kern="0" dirty="0" smtClean="0">
                <a:solidFill>
                  <a:srgbClr val="22A7F0"/>
                </a:solidFill>
                <a:latin typeface="Exo 2" panose="020B0604020202020204" charset="-52"/>
              </a:rPr>
              <a:t> </a:t>
            </a:r>
            <a:r>
              <a:rPr lang="ru-RU" sz="1400" kern="0" dirty="0" smtClean="0">
                <a:solidFill>
                  <a:srgbClr val="F22613"/>
                </a:solidFill>
                <a:latin typeface="Exo 2" panose="020B0604020202020204" charset="-52"/>
              </a:rPr>
              <a:t>либо акционерным обществом, 100 % акций которого принадлежит РФ, </a:t>
            </a:r>
            <a:r>
              <a:rPr lang="ru-RU" sz="1400" kern="0" dirty="0" smtClean="0">
                <a:solidFill>
                  <a:sysClr val="windowText" lastClr="000000"/>
                </a:solidFill>
                <a:latin typeface="Exo 2" panose="020B0604020202020204" charset="-52"/>
              </a:rPr>
              <a:t>соответствующие полномочия которых устанавливаются федеральными законами, нормативными правовыми актами Президента РФ, нормативными правовыми актами Правительства РФ, </a:t>
            </a:r>
            <a:r>
              <a:rPr lang="ru-RU" sz="1400" strike="sngStrike" kern="0" dirty="0" smtClean="0">
                <a:solidFill>
                  <a:srgbClr val="FF0000"/>
                </a:solidFill>
                <a:latin typeface="Exo 2" panose="020B0604020202020204" charset="-52"/>
              </a:rPr>
              <a:t>законодательными актами соответствующего субъекта РФ</a:t>
            </a:r>
          </a:p>
          <a:p>
            <a:pPr>
              <a:spcBef>
                <a:spcPts val="1200"/>
              </a:spcBef>
            </a:pPr>
            <a:endParaRPr lang="ru-RU" sz="1400" kern="0" dirty="0">
              <a:solidFill>
                <a:sysClr val="windowText" lastClr="000000"/>
              </a:solidFill>
            </a:endParaRPr>
          </a:p>
        </p:txBody>
      </p:sp>
      <p:sp>
        <p:nvSpPr>
          <p:cNvPr id="16" name="Прямоугольник 15"/>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19691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В целях защиты в соответствии с Федеральным законом "Об информации, информационных технологиях и о защите информации" информации, размещенной в единой информационной системе на официальном сайте, могут быть приняты меры, предусматривающие доступ к единой информационной системе, официальному сайту, при условии использования предусмотренной ч. 13 ст. 4 Федерального закона государственной информационной системы и прохождения идентификации и аутентификации в единой информационной системе с применением квалифицированных сертификатов ключей проверки электронной подписи участников единой информационной системы. </a:t>
            </a:r>
          </a:p>
          <a:p>
            <a:pPr marL="0" indent="0" algn="just">
              <a:buNone/>
            </a:pPr>
            <a:endParaRPr lang="ru-RU" sz="1400" dirty="0" smtClean="0">
              <a:latin typeface="Exo 2" panose="020B0604020202020204" charset="-52"/>
            </a:endParaRPr>
          </a:p>
          <a:p>
            <a:pPr marL="0" indent="0" algn="just">
              <a:buNone/>
            </a:pPr>
            <a:r>
              <a:rPr lang="ru-RU" sz="1400" i="1" dirty="0" smtClean="0">
                <a:latin typeface="Exo 2" panose="020B0604020202020204" charset="-52"/>
              </a:rPr>
              <a:t>П. 15 Положения о ЕИС, ПП РФ № 60</a:t>
            </a:r>
          </a:p>
          <a:p>
            <a:pPr marL="0" indent="0" algn="just">
              <a:buNone/>
            </a:pPr>
            <a:endParaRPr lang="ru-RU" sz="1400" i="1" dirty="0" smtClean="0">
              <a:latin typeface="Exo 2" panose="020B0604020202020204" charset="-52"/>
            </a:endParaRPr>
          </a:p>
          <a:p>
            <a:pPr marL="0" indent="0" algn="just">
              <a:buNone/>
            </a:pPr>
            <a:r>
              <a:rPr lang="ru-RU" sz="1400" dirty="0" smtClean="0">
                <a:latin typeface="Exo 2" panose="020B0604020202020204" charset="-52"/>
              </a:rPr>
              <a:t>С 01.07.2023 прекращается приостановление норм ПП РФ № 60 в части указания на место поставки товара, место выполнения работ, оказания услуг. </a:t>
            </a:r>
          </a:p>
          <a:p>
            <a:pPr marL="0" indent="0" algn="just">
              <a:buNone/>
            </a:pPr>
            <a:endParaRPr lang="ru-RU" sz="1400" dirty="0" smtClean="0">
              <a:latin typeface="Exo 2" panose="020B0604020202020204" charset="-52"/>
            </a:endParaRPr>
          </a:p>
          <a:p>
            <a:pPr marL="0" indent="0" algn="just">
              <a:buNone/>
            </a:pPr>
            <a:r>
              <a:rPr lang="ru-RU" sz="1400" i="1" dirty="0" smtClean="0">
                <a:latin typeface="Exo 2" panose="020B0604020202020204" charset="-52"/>
              </a:rPr>
              <a:t>П. 3 ПП РФ от 31.10.2022 № 1946</a:t>
            </a:r>
            <a:endParaRPr lang="ru-RU" sz="1400" i="1"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С 01.07.2023</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71685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solidFill>
                  <a:schemeClr val="tx1"/>
                </a:solidFill>
                <a:latin typeface="Exo 2" panose="020B0604020202020204" charset="-52"/>
              </a:rPr>
              <a:t>Распоряжение Правительства РФ от 31.05.2023 № 1439-р</a:t>
            </a:r>
          </a:p>
          <a:p>
            <a:pPr marL="0" indent="0" algn="just">
              <a:buNone/>
            </a:pPr>
            <a:r>
              <a:rPr lang="ru-RU" sz="1400" dirty="0" smtClean="0">
                <a:latin typeface="Exo 2" panose="020B0604020202020204" charset="-52"/>
              </a:rPr>
              <a:t>С 1 сентября 2023 года подлежат обязательной маркировке средствами идентификации следующие товары: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Маркировка товаров</a:t>
            </a:r>
            <a:endParaRPr lang="ru-RU" sz="2400" b="1" dirty="0">
              <a:solidFill>
                <a:srgbClr val="1F3A93"/>
              </a:solidFill>
              <a:latin typeface="Exo 2" panose="020B0604020202020204" charset="-52"/>
              <a:cs typeface="Times New Roman" panose="02020603050405020304" pitchFamily="18" charset="0"/>
            </a:endParaRPr>
          </a:p>
        </p:txBody>
      </p:sp>
      <p:pic>
        <p:nvPicPr>
          <p:cNvPr id="13" name="Рисунок 12"/>
          <p:cNvPicPr>
            <a:picLocks noChangeAspect="1"/>
          </p:cNvPicPr>
          <p:nvPr/>
        </p:nvPicPr>
        <p:blipFill>
          <a:blip r:embed="rId4"/>
          <a:stretch>
            <a:fillRect/>
          </a:stretch>
        </p:blipFill>
        <p:spPr>
          <a:xfrm>
            <a:off x="935596" y="1865732"/>
            <a:ext cx="7056784" cy="3010274"/>
          </a:xfrm>
          <a:prstGeom prst="rect">
            <a:avLst/>
          </a:prstGeom>
        </p:spPr>
      </p:pic>
      <p:sp>
        <p:nvSpPr>
          <p:cNvPr id="15" name="Прямоугольник 14"/>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44275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285750" indent="-285750" algn="just">
              <a:buFont typeface="Arial" panose="020B0604020202020204" pitchFamily="34" charset="0"/>
              <a:buChar char="•"/>
            </a:pPr>
            <a:r>
              <a:rPr lang="ru-RU" sz="1400" dirty="0" smtClean="0">
                <a:latin typeface="Exo 2" panose="020B0604020202020204" charset="-52"/>
              </a:rPr>
              <a:t>Постановление Правительства РФ от 30.05.2023 № 866 «Об особенностях проведения медицинских осмотров с использованием медицинских изделий, обеспечивающих автоматизированную дистанционную передачу информации о состоянии здоровья работников и дистанционный контроль состояния их здоровья»</a:t>
            </a:r>
          </a:p>
          <a:p>
            <a:pPr marL="285750" indent="-285750" algn="just">
              <a:buFont typeface="Arial" panose="020B0604020202020204" pitchFamily="34" charset="0"/>
              <a:buChar char="•"/>
            </a:pPr>
            <a:r>
              <a:rPr lang="ru-RU" sz="1400" dirty="0" smtClean="0">
                <a:latin typeface="Exo 2" panose="020B0604020202020204" charset="-52"/>
              </a:rPr>
              <a:t>Приказ Минздрава РФ от 30.05.2023 № 266н «Об утверждении Порядка и периодичности проведения </a:t>
            </a:r>
            <a:r>
              <a:rPr lang="ru-RU" sz="1400" dirty="0" err="1" smtClean="0">
                <a:latin typeface="Exo 2" panose="020B0604020202020204" charset="-52"/>
              </a:rPr>
              <a:t>предсменных</a:t>
            </a:r>
            <a:r>
              <a:rPr lang="ru-RU" sz="1400" dirty="0" smtClean="0">
                <a:latin typeface="Exo 2" panose="020B0604020202020204" charset="-52"/>
              </a:rPr>
              <a:t>, </a:t>
            </a:r>
            <a:r>
              <a:rPr lang="ru-RU" sz="1400" dirty="0" err="1" smtClean="0">
                <a:latin typeface="Exo 2" panose="020B0604020202020204" charset="-52"/>
              </a:rPr>
              <a:t>предрейсовых</a:t>
            </a:r>
            <a:r>
              <a:rPr lang="ru-RU" sz="1400" dirty="0" smtClean="0">
                <a:latin typeface="Exo 2" panose="020B0604020202020204" charset="-52"/>
              </a:rPr>
              <a:t>, </a:t>
            </a:r>
            <a:r>
              <a:rPr lang="ru-RU" sz="1400" dirty="0" err="1" smtClean="0">
                <a:latin typeface="Exo 2" panose="020B0604020202020204" charset="-52"/>
              </a:rPr>
              <a:t>послесменных</a:t>
            </a:r>
            <a:r>
              <a:rPr lang="ru-RU" sz="1400" dirty="0" smtClean="0">
                <a:latin typeface="Exo 2" panose="020B0604020202020204" charset="-52"/>
              </a:rPr>
              <a:t>, </a:t>
            </a:r>
            <a:r>
              <a:rPr lang="ru-RU" sz="1400" dirty="0" err="1" smtClean="0">
                <a:latin typeface="Exo 2" panose="020B0604020202020204" charset="-52"/>
              </a:rPr>
              <a:t>послерейсовых</a:t>
            </a:r>
            <a:r>
              <a:rPr lang="ru-RU" sz="1400" dirty="0" smtClean="0">
                <a:latin typeface="Exo 2" panose="020B0604020202020204" charset="-52"/>
              </a:rPr>
              <a:t> медицинских осмотров, медицинских осмотров в течение рабочего дня (смены) и перечня включаемых в них исследований»</a:t>
            </a:r>
          </a:p>
          <a:p>
            <a:pPr marL="285750" indent="-285750" algn="just">
              <a:buFont typeface="Arial" panose="020B0604020202020204" pitchFamily="34" charset="0"/>
              <a:buChar char="•"/>
            </a:pPr>
            <a:r>
              <a:rPr lang="ru-RU" sz="1400" dirty="0" smtClean="0">
                <a:latin typeface="Exo 2" panose="020B0604020202020204" charset="-52"/>
              </a:rPr>
              <a:t>Постановление Правительства РФ от 11.05.2023 N 736 «Об утверждении Правил предоставления медицинскими организациями платных медицинских услуг, внесении изменений в некоторые акты Правительства Российской Федерации и признании утратившим силу постановления Правительства Российской Федерации от 4 октября 2012 г. N 1006»</a:t>
            </a:r>
          </a:p>
          <a:p>
            <a:pPr marL="285750" indent="-285750" algn="just">
              <a:buFont typeface="Arial" panose="020B0604020202020204" pitchFamily="34" charset="0"/>
              <a:buChar char="•"/>
            </a:pPr>
            <a:r>
              <a:rPr lang="ru-RU" sz="1400" dirty="0" smtClean="0">
                <a:latin typeface="Exo 2" panose="020B0604020202020204" charset="-52"/>
              </a:rPr>
              <a:t>Приказ Минздрава РФ от 22.03.2023 № 249н «Об утверждении правил изготовления и отпуска лекарственных препаратов для медицинского применения аптечными организациями, имеющими лицензию на фармацевтическую деятельность»</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С 01.09.2023</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59900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solidFill>
                  <a:schemeClr val="tx1"/>
                </a:solidFill>
                <a:latin typeface="Exo 2" panose="020B0604020202020204" charset="-52"/>
              </a:rPr>
              <a:t>Скорректированы положения п. 7 Правил использования КТРУ:</a:t>
            </a:r>
          </a:p>
          <a:p>
            <a:pPr marL="0" indent="0" algn="just">
              <a:buNone/>
            </a:pPr>
            <a:r>
              <a:rPr lang="ru-RU" sz="1400" dirty="0" smtClean="0">
                <a:latin typeface="Exo 2" panose="020B0604020202020204" charset="-52"/>
              </a:rPr>
              <a:t>В случае осуществления закупки товара, работы, услуги, в отношении которых в каталоге отсутствуют соответствующие позиции, заказчик осуществляет описание товара, работы, услуги в соответствии с требованиями ст. 33 Закона № 44-ФЗ. </a:t>
            </a:r>
          </a:p>
          <a:p>
            <a:pPr marL="0" indent="0" algn="just">
              <a:buNone/>
            </a:pPr>
            <a:r>
              <a:rPr lang="ru-RU" sz="1400" dirty="0" smtClean="0">
                <a:latin typeface="Exo 2" panose="020B0604020202020204" charset="-52"/>
              </a:rPr>
              <a:t>При проведении предусмотренных Законом № 44-ФЗ электронных процедур, закрытых электронных процедур </a:t>
            </a:r>
            <a:r>
              <a:rPr lang="ru-RU" sz="1400" b="1" i="1" dirty="0" smtClean="0">
                <a:solidFill>
                  <a:srgbClr val="FF0000"/>
                </a:solidFill>
                <a:latin typeface="Exo 2" panose="020B0604020202020204" charset="-52"/>
              </a:rPr>
              <a:t>характеристики объекта закупки</a:t>
            </a:r>
            <a:r>
              <a:rPr lang="ru-RU" sz="1400" dirty="0" smtClean="0">
                <a:latin typeface="Exo 2" panose="020B0604020202020204" charset="-52"/>
              </a:rPr>
              <a:t>, предусмотренные п. 1 ч. 1 ст. 33 Закона № 44-ФЗ, </a:t>
            </a:r>
            <a:r>
              <a:rPr lang="ru-RU" sz="1400" b="1" i="1" dirty="0" smtClean="0">
                <a:solidFill>
                  <a:srgbClr val="FF0000"/>
                </a:solidFill>
                <a:latin typeface="Exo 2" panose="020B0604020202020204" charset="-52"/>
              </a:rPr>
              <a:t>указываются с использованием ЕИС при формировании извещения об осуществлении закупки, приглашения принять участие в определении поставщика </a:t>
            </a:r>
            <a:r>
              <a:rPr lang="ru-RU" sz="1400" dirty="0" smtClean="0">
                <a:latin typeface="Exo 2" panose="020B0604020202020204" charset="-52"/>
              </a:rPr>
              <a:t>(подрядчика, исполнителя) в соответствии с ч. 2 ст. 42, п. 1 ч. 1 ст. 75 Закона № 44-ФЗ соответственно. </a:t>
            </a:r>
          </a:p>
          <a:p>
            <a:pPr marL="0" indent="0" algn="just">
              <a:buNone/>
            </a:pPr>
            <a:endParaRPr lang="ru-RU" sz="1400" dirty="0" smtClean="0">
              <a:latin typeface="Exo 2" panose="020B0604020202020204" charset="-52"/>
            </a:endParaRPr>
          </a:p>
          <a:p>
            <a:pPr marL="0" indent="0" algn="just">
              <a:buNone/>
            </a:pPr>
            <a:r>
              <a:rPr lang="ru-RU" sz="1400" i="1" dirty="0" smtClean="0">
                <a:latin typeface="Exo 2" panose="020B0604020202020204" charset="-52"/>
              </a:rPr>
              <a:t>ПП РФ от 31.10.2022 № 1946</a:t>
            </a:r>
            <a:endParaRPr lang="ru-RU" sz="1400" i="1"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С 01.10.2023</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15547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latin typeface="Exo 2" panose="020B0604020202020204" charset="-52"/>
              </a:rPr>
              <a:t>Аналогично внесены изменения в дополнительные требования к операторам ЭТП </a:t>
            </a:r>
            <a:r>
              <a:rPr lang="ru-RU" sz="1400" dirty="0" smtClean="0">
                <a:latin typeface="Exo 2" panose="020B0604020202020204" charset="-52"/>
              </a:rPr>
              <a:t>(п. 31 </a:t>
            </a:r>
            <a:r>
              <a:rPr lang="ru-RU" sz="1400" dirty="0" err="1" smtClean="0">
                <a:latin typeface="Exo 2" panose="020B0604020202020204" charset="-52"/>
              </a:rPr>
              <a:t>доп</a:t>
            </a:r>
            <a:r>
              <a:rPr lang="ru-RU" sz="1400" dirty="0" smtClean="0">
                <a:latin typeface="Exo 2" panose="020B0604020202020204" charset="-52"/>
              </a:rPr>
              <a:t> требований к операторам ЭТП, утв. ПП РФ от 08.06.2018 № 656):</a:t>
            </a:r>
          </a:p>
          <a:p>
            <a:pPr marL="0" indent="0" algn="just">
              <a:buNone/>
            </a:pPr>
            <a:r>
              <a:rPr lang="ru-RU" sz="1400" dirty="0" smtClean="0">
                <a:latin typeface="Exo 2" panose="020B0604020202020204" charset="-52"/>
              </a:rPr>
              <a:t>При формировании предложения участника закупки в отношении объекта закупки, предусмотренного п. 2 ч. 1 ст. 43 Закона № 44-ФЗ, с использованием электронной площадки, специализированной электронной площадки формируются:</a:t>
            </a:r>
          </a:p>
          <a:p>
            <a:pPr marL="285750" indent="-285750" algn="just">
              <a:buFont typeface="Arial" panose="020B0604020202020204" pitchFamily="34" charset="0"/>
              <a:buChar char="•"/>
            </a:pPr>
            <a:r>
              <a:rPr lang="ru-RU" sz="1400" b="1" i="1" dirty="0" smtClean="0">
                <a:solidFill>
                  <a:srgbClr val="FF0000"/>
                </a:solidFill>
                <a:latin typeface="Exo 2" panose="020B0604020202020204" charset="-52"/>
              </a:rPr>
              <a:t>наименование страны происхождения товара, </a:t>
            </a:r>
          </a:p>
          <a:p>
            <a:pPr marL="285750" indent="-285750" algn="just">
              <a:buFont typeface="Arial" panose="020B0604020202020204" pitchFamily="34" charset="0"/>
              <a:buChar char="•"/>
            </a:pPr>
            <a:r>
              <a:rPr lang="ru-RU" sz="1400" b="1" i="1" dirty="0" smtClean="0">
                <a:solidFill>
                  <a:srgbClr val="FF0000"/>
                </a:solidFill>
                <a:latin typeface="Exo 2" panose="020B0604020202020204" charset="-52"/>
              </a:rPr>
              <a:t>товарный знак (при наличии у товара товарного знака), </a:t>
            </a:r>
          </a:p>
          <a:p>
            <a:pPr marL="285750" indent="-285750" algn="just">
              <a:buFont typeface="Arial" panose="020B0604020202020204" pitchFamily="34" charset="0"/>
              <a:buChar char="•"/>
            </a:pPr>
            <a:r>
              <a:rPr lang="ru-RU" sz="1400" b="1" i="1" dirty="0" smtClean="0">
                <a:solidFill>
                  <a:srgbClr val="FF0000"/>
                </a:solidFill>
                <a:latin typeface="Exo 2" panose="020B0604020202020204" charset="-52"/>
              </a:rPr>
              <a:t>а также характеристики </a:t>
            </a:r>
            <a:r>
              <a:rPr lang="ru-RU" sz="1400" dirty="0" smtClean="0">
                <a:latin typeface="Exo 2" panose="020B0604020202020204" charset="-52"/>
              </a:rPr>
              <a:t>предлагаемого участником закупки товара </a:t>
            </a:r>
            <a:r>
              <a:rPr lang="ru-RU" sz="1400" b="1" i="1" dirty="0" smtClean="0">
                <a:solidFill>
                  <a:srgbClr val="FF0000"/>
                </a:solidFill>
                <a:latin typeface="Exo 2" panose="020B0604020202020204" charset="-52"/>
              </a:rPr>
              <a:t>в части характеристик, содержащихся в извещении</a:t>
            </a:r>
            <a:r>
              <a:rPr lang="ru-RU" sz="1400" dirty="0" smtClean="0">
                <a:latin typeface="Exo 2" panose="020B0604020202020204" charset="-52"/>
              </a:rPr>
              <a:t> об осуществлении закупки в соответствии с п. 5 ч. 1 ст. 42 Закона № 44-ФЗ, в приглашении принять участие в определении поставщика (подрядчика, исполнителя) в соответствии с п. 1 ч. 1 ст. 75 Закона № 44-ФЗ соответственно. </a:t>
            </a:r>
          </a:p>
          <a:p>
            <a:pPr marL="0" indent="0" algn="just">
              <a:buNone/>
            </a:pPr>
            <a:r>
              <a:rPr lang="ru-RU" sz="1400" dirty="0" smtClean="0">
                <a:latin typeface="Exo 2" panose="020B0604020202020204" charset="-52"/>
              </a:rPr>
              <a:t>Такие характеристики размещаются оператором электронной площадки, оператором специализированной электронной площадки в ЕИС (без размещения на официальном сайте единой информационной системы) одновременно с размещением протокола подведения итогов определения поставщика (подрядчика, исполнителя).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С 01.10.2023</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07765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dirty="0" smtClean="0">
                <a:latin typeface="Exo 2" panose="020B0604020202020204" charset="-52"/>
              </a:rPr>
              <a:t>Ст. 8 Закона от 08.03.2022 № 46-ФЗ вносит изменения в ст. 93 Закона № 44-ФЗ, добавляя три новых основания закупки у единственного поставщика (пункты 5.1, 5.2 и 28.1). Данные изменения вступили в силу с 8 марта 2022 г. и действуют до истечения двух лет с указанной даты (т. е. до 8 марта 2024 г.). </a:t>
            </a:r>
          </a:p>
          <a:p>
            <a:pPr marL="0" indent="0" algn="just">
              <a:buNone/>
            </a:pPr>
            <a:r>
              <a:rPr lang="ru-RU" sz="1400" dirty="0" smtClean="0">
                <a:latin typeface="Exo 2" panose="020B0604020202020204" charset="-52"/>
              </a:rPr>
              <a:t>Согласно п. 5.1 ч. 1 ст. 93 Закона № 44-ФЗ заказчик вправе осуществить закупку медицинских изделий и расходных материалов, если такая </a:t>
            </a:r>
            <a:r>
              <a:rPr lang="ru-RU" sz="1400" b="1" i="1" dirty="0" smtClean="0">
                <a:solidFill>
                  <a:srgbClr val="FF0000"/>
                </a:solidFill>
                <a:latin typeface="Exo 2" panose="020B0604020202020204" charset="-52"/>
              </a:rPr>
              <a:t>закупка осуществляется в электронной форме (ч. 12 ст. 93 Закона № 44-ФЗ)</a:t>
            </a:r>
            <a:r>
              <a:rPr lang="ru-RU" sz="1400" dirty="0" smtClean="0">
                <a:latin typeface="Exo 2" panose="020B0604020202020204" charset="-52"/>
              </a:rPr>
              <a:t> в отношении медицинских изделий и расходных материалов, произведенных </a:t>
            </a:r>
            <a:r>
              <a:rPr lang="ru-RU" sz="1400" b="1" i="1" dirty="0" smtClean="0">
                <a:solidFill>
                  <a:schemeClr val="tx1"/>
                </a:solidFill>
                <a:latin typeface="Exo 2" panose="020B0604020202020204" charset="-52"/>
              </a:rPr>
              <a:t>единственным на территории РФ или территориях иностранных государств, не вводивших в отношении РФ ограничительных мер экономического характера, производителем</a:t>
            </a:r>
            <a:r>
              <a:rPr lang="ru-RU" sz="1400" dirty="0" smtClean="0">
                <a:solidFill>
                  <a:schemeClr val="tx1"/>
                </a:solidFill>
                <a:latin typeface="Exo 2" panose="020B0604020202020204" charset="-52"/>
              </a:rPr>
              <a:t>. </a:t>
            </a:r>
          </a:p>
          <a:p>
            <a:pPr marL="0" indent="0" algn="just">
              <a:buNone/>
            </a:pPr>
            <a:r>
              <a:rPr lang="ru-RU" sz="1400" dirty="0" smtClean="0">
                <a:latin typeface="Exo 2" panose="020B0604020202020204" charset="-52"/>
              </a:rPr>
              <a:t>Годовой объем закупок по данному пункту в отношении расходных материалов не должен превышать 50 млн руб., а для медицинских изделий — 250 млн руб. </a:t>
            </a:r>
          </a:p>
          <a:p>
            <a:pPr marL="0" indent="0" algn="just">
              <a:buNone/>
            </a:pPr>
            <a:r>
              <a:rPr lang="ru-RU" sz="1400" dirty="0" smtClean="0">
                <a:latin typeface="Exo 2" panose="020B0604020202020204" charset="-52"/>
              </a:rPr>
              <a:t>При исполнении применяются ч. 13, 14 ст. 94 Закона № 44-ФЗ (Закон № 104-ФЗ от 16.04.2022). </a:t>
            </a:r>
            <a:r>
              <a:rPr lang="ru-RU" sz="1200" dirty="0" smtClean="0">
                <a:latin typeface="Exo 2" panose="020B0604020202020204" charset="-52"/>
              </a:rPr>
              <a:t>Письма Минфина РФ от 12.04.2022 № 24-01-07/31697, от 12.02.2021 № 24-06-08/9591</a:t>
            </a:r>
          </a:p>
          <a:p>
            <a:pPr marL="0" indent="0" algn="just">
              <a:buNone/>
            </a:pPr>
            <a:r>
              <a:rPr lang="ru-RU" sz="1600" b="1" i="1" dirty="0" smtClean="0">
                <a:latin typeface="Exo 2" panose="020B0604020202020204" charset="-52"/>
              </a:rPr>
              <a:t>С 01.01.2023 исключено требование о наличии минимум 2-х заявок для осуществления закупки в соответствии с ч. 12 ст. 93 Закона № 44-ФЗ (ст. 2 Закона от 28.06.2022 № 231-ФЗ). </a:t>
            </a:r>
            <a:endParaRPr lang="ru-RU" sz="1600" b="1" i="1"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Закон от 28.06.2022 № 231-ФЗ</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02389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Постановлением Правительства РФ от 16.05.2023 № 753 определен перечень критериев для проведения закупки у единственного поставщика в рамках п. 2 ч. 1 ст. 93 Закона № 44-ФЗ: </a:t>
            </a:r>
          </a:p>
          <a:p>
            <a:pPr marL="0" indent="0" algn="just">
              <a:buNone/>
            </a:pPr>
            <a:endParaRPr lang="ru-RU" sz="1400" dirty="0" smtClean="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С 01.01.2024</a:t>
            </a:r>
            <a:endParaRPr lang="ru-RU" sz="2400" b="1" dirty="0">
              <a:solidFill>
                <a:srgbClr val="1F3A93"/>
              </a:solidFill>
              <a:latin typeface="Exo 2" panose="020B0604020202020204" charset="-52"/>
              <a:cs typeface="Times New Roman" panose="02020603050405020304" pitchFamily="18" charset="0"/>
            </a:endParaRPr>
          </a:p>
        </p:txBody>
      </p:sp>
      <p:sp>
        <p:nvSpPr>
          <p:cNvPr id="13" name="TextBox 12"/>
          <p:cNvSpPr txBox="1"/>
          <p:nvPr/>
        </p:nvSpPr>
        <p:spPr>
          <a:xfrm>
            <a:off x="179512" y="1589145"/>
            <a:ext cx="3600400" cy="1815882"/>
          </a:xfrm>
          <a:prstGeom prst="rect">
            <a:avLst/>
          </a:prstGeom>
          <a:noFill/>
        </p:spPr>
        <p:txBody>
          <a:bodyPr wrap="square" rtlCol="0">
            <a:spAutoFit/>
          </a:bodyPr>
          <a:lstStyle/>
          <a:p>
            <a:pPr algn="just"/>
            <a:r>
              <a:rPr lang="ru-RU" sz="1400" b="1" dirty="0" smtClean="0">
                <a:latin typeface="Exo 2" panose="020B0604020202020204" charset="-52"/>
              </a:rPr>
              <a:t>Критерии отбора ЛП: </a:t>
            </a:r>
          </a:p>
          <a:p>
            <a:pPr marL="285750" indent="-285750" algn="just">
              <a:buFont typeface="Arial" panose="020B0604020202020204" pitchFamily="34" charset="0"/>
              <a:buChar char="•"/>
            </a:pPr>
            <a:r>
              <a:rPr lang="ru-RU" sz="1400" dirty="0" smtClean="0">
                <a:latin typeface="Exo 2" panose="020B0604020202020204" charset="-52"/>
              </a:rPr>
              <a:t>Все стадии производства, в т. ч. синтез молекулы при производстве ф/с, локализованы в ЕАЭС. </a:t>
            </a:r>
          </a:p>
          <a:p>
            <a:pPr marL="285750" indent="-285750" algn="just">
              <a:buFont typeface="Arial" panose="020B0604020202020204" pitchFamily="34" charset="0"/>
              <a:buChar char="•"/>
            </a:pPr>
            <a:r>
              <a:rPr lang="ru-RU" sz="1400" dirty="0" smtClean="0">
                <a:latin typeface="Exo 2" panose="020B0604020202020204" charset="-52"/>
              </a:rPr>
              <a:t>Действующее вещество ЛП охраняется патентом на территории РФ со сроком действия не менее срока, </a:t>
            </a:r>
            <a:r>
              <a:rPr lang="ru-RU" sz="1400" dirty="0">
                <a:latin typeface="Exo 2" panose="020B0604020202020204" charset="-52"/>
              </a:rPr>
              <a:t>на который определяется </a:t>
            </a:r>
            <a:r>
              <a:rPr lang="ru-RU" sz="1400" dirty="0" smtClean="0">
                <a:latin typeface="Exo 2" panose="020B0604020202020204" charset="-52"/>
              </a:rPr>
              <a:t>ЕП. </a:t>
            </a:r>
            <a:endParaRPr lang="ru-RU" sz="1400" dirty="0">
              <a:latin typeface="Exo 2" panose="020B0604020202020204" charset="-52"/>
            </a:endParaRPr>
          </a:p>
        </p:txBody>
      </p:sp>
      <p:sp>
        <p:nvSpPr>
          <p:cNvPr id="15" name="TextBox 14"/>
          <p:cNvSpPr txBox="1"/>
          <p:nvPr/>
        </p:nvSpPr>
        <p:spPr>
          <a:xfrm>
            <a:off x="4067944" y="1563638"/>
            <a:ext cx="4968552" cy="2677656"/>
          </a:xfrm>
          <a:prstGeom prst="rect">
            <a:avLst/>
          </a:prstGeom>
          <a:noFill/>
        </p:spPr>
        <p:txBody>
          <a:bodyPr wrap="square" rtlCol="0">
            <a:spAutoFit/>
          </a:bodyPr>
          <a:lstStyle/>
          <a:p>
            <a:r>
              <a:rPr lang="ru-RU" sz="1400" b="1" dirty="0" smtClean="0">
                <a:latin typeface="Exo 2" panose="020B0604020202020204" charset="-52"/>
              </a:rPr>
              <a:t>Критерии отбора ЕП:</a:t>
            </a:r>
          </a:p>
          <a:p>
            <a:pPr marL="285750" indent="-285750">
              <a:buFont typeface="Arial" panose="020B0604020202020204" pitchFamily="34" charset="0"/>
              <a:buChar char="•"/>
            </a:pPr>
            <a:r>
              <a:rPr lang="ru-RU" sz="1400" dirty="0" smtClean="0">
                <a:latin typeface="Exo 2" panose="020B0604020202020204" charset="-52"/>
              </a:rPr>
              <a:t>Юр лицо;</a:t>
            </a:r>
          </a:p>
          <a:p>
            <a:pPr marL="285750" indent="-285750">
              <a:buFont typeface="Arial" panose="020B0604020202020204" pitchFamily="34" charset="0"/>
              <a:buChar char="•"/>
            </a:pPr>
            <a:r>
              <a:rPr lang="ru-RU" sz="1400" dirty="0" smtClean="0">
                <a:latin typeface="Exo 2" panose="020B0604020202020204" charset="-52"/>
              </a:rPr>
              <a:t>Производитель поставляемого ЛП;</a:t>
            </a:r>
          </a:p>
          <a:p>
            <a:pPr marL="285750" indent="-285750">
              <a:buFont typeface="Arial" panose="020B0604020202020204" pitchFamily="34" charset="0"/>
              <a:buChar char="•"/>
            </a:pPr>
            <a:r>
              <a:rPr lang="ru-RU" sz="1400" dirty="0" smtClean="0">
                <a:latin typeface="Exo 2" panose="020B0604020202020204" charset="-52"/>
              </a:rPr>
              <a:t>ЕП </a:t>
            </a:r>
            <a:r>
              <a:rPr lang="ru-RU" sz="1400" dirty="0">
                <a:latin typeface="Exo 2" panose="020B0604020202020204" charset="-52"/>
              </a:rPr>
              <a:t>не находится под контролем иностранного инвестора или группы </a:t>
            </a:r>
            <a:r>
              <a:rPr lang="ru-RU" sz="1400" dirty="0" smtClean="0">
                <a:latin typeface="Exo 2" panose="020B0604020202020204" charset="-52"/>
              </a:rPr>
              <a:t>лиц;</a:t>
            </a:r>
          </a:p>
          <a:p>
            <a:pPr marL="285750" indent="-285750">
              <a:buFont typeface="Arial" panose="020B0604020202020204" pitchFamily="34" charset="0"/>
              <a:buChar char="•"/>
            </a:pPr>
            <a:r>
              <a:rPr lang="ru-RU" sz="1400" dirty="0" smtClean="0">
                <a:latin typeface="Exo 2" panose="020B0604020202020204" charset="-52"/>
              </a:rPr>
              <a:t>ЕП </a:t>
            </a:r>
            <a:r>
              <a:rPr lang="ru-RU" sz="1400" dirty="0">
                <a:latin typeface="Exo 2" panose="020B0604020202020204" charset="-52"/>
              </a:rPr>
              <a:t>имеет опыт исполнения контрактов (договоров) на поставку лекарственных препаратов для медицинского применения, заключенных в соответствии с </a:t>
            </a:r>
            <a:r>
              <a:rPr lang="ru-RU" sz="1400" dirty="0" smtClean="0">
                <a:latin typeface="Exo 2" panose="020B0604020202020204" charset="-52"/>
              </a:rPr>
              <a:t>44-ФЗ и/или 223-ФЗ в течение 3-х лет до направления обращения (с учетом правопреемства);</a:t>
            </a:r>
          </a:p>
          <a:p>
            <a:pPr marL="285750" indent="-285750">
              <a:buFont typeface="Arial" panose="020B0604020202020204" pitchFamily="34" charset="0"/>
              <a:buChar char="•"/>
            </a:pPr>
            <a:r>
              <a:rPr lang="ru-RU" sz="1400" dirty="0" smtClean="0">
                <a:latin typeface="Exo 2" panose="020B0604020202020204" charset="-52"/>
              </a:rPr>
              <a:t>ЕП является патентообладателем. </a:t>
            </a:r>
            <a:endParaRPr lang="ru-RU" sz="1400" dirty="0">
              <a:latin typeface="Exo 2" panose="020B0604020202020204" charset="-52"/>
            </a:endParaRPr>
          </a:p>
        </p:txBody>
      </p:sp>
      <p:sp>
        <p:nvSpPr>
          <p:cNvPr id="16" name="Прямоугольник 15"/>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66576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В извещение о закупке необходимо включить:</a:t>
            </a:r>
          </a:p>
          <a:p>
            <a:pPr marL="285750" indent="-285750" algn="just">
              <a:buFont typeface="Arial" panose="020B0604020202020204" pitchFamily="34" charset="0"/>
              <a:buChar char="•"/>
            </a:pPr>
            <a:r>
              <a:rPr lang="ru-RU" sz="1400" dirty="0" smtClean="0">
                <a:latin typeface="Exo 2" panose="020B0604020202020204" charset="-52"/>
              </a:rPr>
              <a:t>предупреждение об административной и уголовной ответственности за нарушение требований антимонопольного законодательства Российской Федерации о запрете участия в ограничивающих конкуренцию соглашениях, осуществления ограничивающих конкуренцию согласованных действий.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С 01.01.2024</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958147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Постановление Правительства РФ от 15.11.2017 № 1380 «Об особенностях описания лекарственных препаратов для медицинского применения, являющихся объектом закупки для обеспечения государственных и муниципальных нужд». </a:t>
            </a:r>
          </a:p>
          <a:p>
            <a:pPr marL="101598" lvl="0" indent="0" algn="just">
              <a:buNone/>
            </a:pPr>
            <a:endParaRPr lang="ru-RU" sz="1400" b="1" dirty="0" smtClean="0">
              <a:latin typeface="Exo 2" panose="020B0604020202020204" charset="-52"/>
            </a:endParaRPr>
          </a:p>
          <a:p>
            <a:pPr marL="101598" lvl="0" indent="0" algn="just">
              <a:buNone/>
            </a:pPr>
            <a:endParaRPr lang="ru-RU" sz="1400" b="1" dirty="0" smtClean="0">
              <a:latin typeface="Exo 2" panose="020B0604020202020204" charset="-52"/>
            </a:endParaRPr>
          </a:p>
          <a:p>
            <a:pPr marL="101598" lvl="0" indent="0" algn="just">
              <a:buNone/>
            </a:pPr>
            <a:r>
              <a:rPr lang="ru-RU" sz="1400" b="1" dirty="0" smtClean="0">
                <a:latin typeface="Exo 2" panose="020B0604020202020204" charset="-52"/>
              </a:rPr>
              <a:t>Основные характеристики</a:t>
            </a:r>
            <a:r>
              <a:rPr lang="ru-RU" sz="1400" dirty="0" smtClean="0">
                <a:latin typeface="Exo 2" panose="020B0604020202020204" charset="-52"/>
              </a:rPr>
              <a:t>:</a:t>
            </a:r>
          </a:p>
          <a:p>
            <a:pPr marL="285750" lvl="0" indent="-285750">
              <a:buFont typeface="Arial" panose="020B0604020202020204" pitchFamily="34" charset="0"/>
              <a:buChar char="•"/>
            </a:pPr>
            <a:r>
              <a:rPr lang="ru-RU" sz="1400" dirty="0" smtClean="0">
                <a:latin typeface="Exo 2" panose="020B0604020202020204" charset="-52"/>
              </a:rPr>
              <a:t>Наименование ЛП</a:t>
            </a:r>
          </a:p>
          <a:p>
            <a:pPr marL="285750" lvl="0" indent="-285750">
              <a:buFont typeface="Arial" panose="020B0604020202020204" pitchFamily="34" charset="0"/>
              <a:buChar char="•"/>
            </a:pPr>
            <a:r>
              <a:rPr lang="ru-RU" sz="1400" dirty="0" smtClean="0">
                <a:latin typeface="Exo 2" panose="020B0604020202020204" charset="-52"/>
              </a:rPr>
              <a:t>Лекарственная форма</a:t>
            </a:r>
          </a:p>
          <a:p>
            <a:pPr marL="285750" lvl="0" indent="-285750">
              <a:buFont typeface="Arial" panose="020B0604020202020204" pitchFamily="34" charset="0"/>
              <a:buChar char="•"/>
            </a:pPr>
            <a:r>
              <a:rPr lang="ru-RU" sz="1400" dirty="0" smtClean="0">
                <a:latin typeface="Exo 2" panose="020B0604020202020204" charset="-52"/>
              </a:rPr>
              <a:t>Дозировка</a:t>
            </a:r>
          </a:p>
          <a:p>
            <a:pPr marL="285750" lvl="0" indent="-285750">
              <a:buFont typeface="Arial" panose="020B0604020202020204" pitchFamily="34" charset="0"/>
              <a:buChar char="•"/>
            </a:pPr>
            <a:r>
              <a:rPr lang="ru-RU" sz="1400" dirty="0" smtClean="0">
                <a:latin typeface="Exo 2" panose="020B0604020202020204" charset="-52"/>
              </a:rPr>
              <a:t>Остаточный срок годности</a:t>
            </a:r>
          </a:p>
          <a:p>
            <a:pPr marL="101598" lvl="0" indent="0" algn="just">
              <a:buNone/>
            </a:pPr>
            <a:endParaRPr lang="ru-RU" sz="1400" dirty="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Описание объекта закупки</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4681548" y="1762458"/>
            <a:ext cx="4139952" cy="2062103"/>
          </a:xfrm>
          <a:prstGeom prst="rect">
            <a:avLst/>
          </a:prstGeom>
        </p:spPr>
        <p:txBody>
          <a:bodyPr wrap="square">
            <a:spAutoFit/>
          </a:bodyPr>
          <a:lstStyle/>
          <a:p>
            <a:pPr marL="101598" lvl="0" indent="0" algn="just">
              <a:buNone/>
            </a:pPr>
            <a:r>
              <a:rPr lang="ru-RU" sz="1400" b="1" dirty="0">
                <a:latin typeface="Exo 2" panose="020B0604020202020204" charset="-52"/>
              </a:rPr>
              <a:t>Дополнительные характеристики:</a:t>
            </a:r>
          </a:p>
          <a:p>
            <a:pPr lvl="0">
              <a:buFont typeface="Wingdings" panose="05000000000000000000" pitchFamily="2" charset="2"/>
              <a:buChar char="§"/>
            </a:pPr>
            <a:endParaRPr lang="ru-RU" sz="1400" dirty="0" smtClean="0">
              <a:latin typeface="Exo 2" panose="020B0604020202020204" charset="-52"/>
            </a:endParaRPr>
          </a:p>
          <a:p>
            <a:pPr marL="285750" lvl="0" indent="-285750">
              <a:buFont typeface="Arial" panose="020B0604020202020204" pitchFamily="34" charset="0"/>
              <a:buChar char="•"/>
            </a:pPr>
            <a:r>
              <a:rPr lang="ru-RU" sz="1400" dirty="0" smtClean="0">
                <a:latin typeface="Exo 2" panose="020B0604020202020204" charset="-52"/>
              </a:rPr>
              <a:t>Характеристики </a:t>
            </a:r>
            <a:r>
              <a:rPr lang="ru-RU" sz="1400" dirty="0">
                <a:latin typeface="Exo 2" panose="020B0604020202020204" charset="-52"/>
              </a:rPr>
              <a:t>клинической эффективности и безопасности ЛП</a:t>
            </a:r>
          </a:p>
          <a:p>
            <a:pPr marL="285750" lvl="0" indent="-285750">
              <a:buFont typeface="Arial" panose="020B0604020202020204" pitchFamily="34" charset="0"/>
              <a:buChar char="•"/>
            </a:pPr>
            <a:r>
              <a:rPr lang="ru-RU" sz="1400" dirty="0">
                <a:latin typeface="Exo 2" panose="020B0604020202020204" charset="-52"/>
              </a:rPr>
              <a:t>Фасовка</a:t>
            </a:r>
          </a:p>
          <a:p>
            <a:pPr marL="285750" lvl="0" indent="-285750">
              <a:buFont typeface="Arial" panose="020B0604020202020204" pitchFamily="34" charset="0"/>
              <a:buChar char="•"/>
            </a:pPr>
            <a:r>
              <a:rPr lang="ru-RU" sz="1400" dirty="0">
                <a:latin typeface="Exo 2" panose="020B0604020202020204" charset="-52"/>
              </a:rPr>
              <a:t>Форма выпуска</a:t>
            </a:r>
          </a:p>
          <a:p>
            <a:pPr marL="285750" lvl="0" indent="-285750">
              <a:buFont typeface="Arial" panose="020B0604020202020204" pitchFamily="34" charset="0"/>
              <a:buChar char="•"/>
            </a:pPr>
            <a:r>
              <a:rPr lang="ru-RU" sz="1400" dirty="0">
                <a:latin typeface="Exo 2" panose="020B0604020202020204" charset="-52"/>
              </a:rPr>
              <a:t>Объем наполнения</a:t>
            </a:r>
          </a:p>
          <a:p>
            <a:pPr marL="285750" lvl="0" indent="-285750">
              <a:buFont typeface="Arial" panose="020B0604020202020204" pitchFamily="34" charset="0"/>
              <a:buChar char="•"/>
            </a:pPr>
            <a:r>
              <a:rPr lang="ru-RU" sz="1400" dirty="0">
                <a:latin typeface="Exo 2" panose="020B0604020202020204" charset="-52"/>
              </a:rPr>
              <a:t>Упаковка</a:t>
            </a:r>
          </a:p>
          <a:p>
            <a:pPr marL="285750" lvl="0" indent="-285750">
              <a:buFont typeface="Arial" panose="020B0604020202020204" pitchFamily="34" charset="0"/>
              <a:buChar char="•"/>
            </a:pPr>
            <a:r>
              <a:rPr lang="ru-RU" sz="1400" dirty="0">
                <a:latin typeface="Exo 2" panose="020B0604020202020204" charset="-52"/>
              </a:rPr>
              <a:t>Комплектность</a:t>
            </a:r>
          </a:p>
        </p:txBody>
      </p:sp>
      <p:sp>
        <p:nvSpPr>
          <p:cNvPr id="15" name="Прямоугольник 14"/>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721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b="1" i="1" dirty="0" smtClean="0">
                <a:latin typeface="Exo 2" panose="020B0604020202020204" charset="-52"/>
              </a:rPr>
              <a:t>Взаимозаменяемый ЛП </a:t>
            </a:r>
            <a:r>
              <a:rPr lang="ru-RU" sz="1400" dirty="0" smtClean="0">
                <a:latin typeface="Exo 2" panose="020B0604020202020204" charset="-52"/>
              </a:rPr>
              <a:t>– ЛП с доказанной терапевтической эффективностью или биоэквивалентностью в отношении </a:t>
            </a:r>
            <a:r>
              <a:rPr lang="ru-RU" sz="1400" dirty="0" err="1" smtClean="0">
                <a:latin typeface="Exo 2" panose="020B0604020202020204" charset="-52"/>
              </a:rPr>
              <a:t>референтного</a:t>
            </a:r>
            <a:r>
              <a:rPr lang="ru-RU" sz="1400" dirty="0" smtClean="0">
                <a:latin typeface="Exo 2" panose="020B0604020202020204" charset="-52"/>
              </a:rPr>
              <a:t> ЛП, имеющий эквивалентные ему качественный и количественный состав действующих веществ, состав вспомогательных веществ, лекарственную форму и способ введения (ст. 4 Закона № 61-ФЗ). </a:t>
            </a:r>
          </a:p>
          <a:p>
            <a:pPr marL="101598" lvl="0" indent="0" algn="just">
              <a:buNone/>
            </a:pPr>
            <a:endParaRPr lang="ru-RU" sz="1400" dirty="0" smtClean="0">
              <a:latin typeface="Exo 2" panose="020B0604020202020204" charset="-52"/>
            </a:endParaRPr>
          </a:p>
          <a:p>
            <a:pPr marL="101598" lvl="0" indent="0" algn="just">
              <a:buNone/>
            </a:pPr>
            <a:r>
              <a:rPr lang="ru-RU" sz="1400" dirty="0" smtClean="0">
                <a:latin typeface="Exo 2" panose="020B0604020202020204" charset="-52"/>
              </a:rPr>
              <a:t> Согласно ч. 3 ст. 27.1 Закона №61-ФЗ определение взаимозаменяемости не производится в отношении:</a:t>
            </a:r>
          </a:p>
          <a:p>
            <a:pPr marL="285750" indent="-285750" algn="just">
              <a:buFont typeface="Arial" panose="020B0604020202020204" pitchFamily="34" charset="0"/>
              <a:buChar char="•"/>
            </a:pPr>
            <a:r>
              <a:rPr lang="ru-RU" sz="1400" dirty="0" smtClean="0">
                <a:latin typeface="Exo 2" panose="020B0604020202020204" charset="-52"/>
              </a:rPr>
              <a:t>Лекарственных растительных препаратов</a:t>
            </a:r>
          </a:p>
          <a:p>
            <a:pPr marL="285750" indent="-285750" algn="just">
              <a:buFont typeface="Arial" panose="020B0604020202020204" pitchFamily="34" charset="0"/>
              <a:buChar char="•"/>
            </a:pPr>
            <a:r>
              <a:rPr lang="ru-RU" sz="1400" dirty="0" smtClean="0">
                <a:latin typeface="Exo 2" panose="020B0604020202020204" charset="-52"/>
              </a:rPr>
              <a:t>Гомеопатических ЛП</a:t>
            </a:r>
          </a:p>
          <a:p>
            <a:pPr marL="101598" indent="0" algn="just">
              <a:buNone/>
            </a:pPr>
            <a:r>
              <a:rPr lang="ru-RU" sz="1400" dirty="0" smtClean="0">
                <a:latin typeface="Exo 2" panose="020B0604020202020204" charset="-52"/>
              </a:rPr>
              <a:t>В соответствии с Законом № 61-ФЗ отсутствие в инструкции по применению ЛП показаний к применению, указанных в инструкции </a:t>
            </a:r>
            <a:r>
              <a:rPr lang="ru-RU" sz="1400" dirty="0" err="1" smtClean="0">
                <a:latin typeface="Exo 2" panose="020B0604020202020204" charset="-52"/>
              </a:rPr>
              <a:t>референтного</a:t>
            </a:r>
            <a:r>
              <a:rPr lang="ru-RU" sz="1400" dirty="0" smtClean="0">
                <a:latin typeface="Exo 2" panose="020B0604020202020204" charset="-52"/>
              </a:rPr>
              <a:t> ЛП и защищенных патентом, не является препятствием для определения взаимозаменяемости ЛП.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Взаимозаменяемость ЛП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1824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b="1" i="1" dirty="0" smtClean="0">
                <a:latin typeface="Exo 2" panose="020B0604020202020204" charset="-52"/>
              </a:rPr>
              <a:t>Критериями взаимозаменяемости </a:t>
            </a:r>
            <a:r>
              <a:rPr lang="ru-RU" sz="1400" dirty="0" smtClean="0">
                <a:latin typeface="Exo 2" panose="020B0604020202020204" charset="-52"/>
              </a:rPr>
              <a:t>согласно ст. 27.1 Закона №61-ФЗ являются:</a:t>
            </a:r>
          </a:p>
          <a:p>
            <a:pPr marL="342900" lvl="0" indent="-342900" algn="just">
              <a:buFont typeface="+mj-lt"/>
              <a:buAutoNum type="arabicPeriod"/>
            </a:pPr>
            <a:r>
              <a:rPr lang="ru-RU" sz="1400" dirty="0" smtClean="0">
                <a:latin typeface="Exo 2" panose="020B0604020202020204" charset="-52"/>
              </a:rPr>
              <a:t>Эквивалентность (для </a:t>
            </a:r>
            <a:r>
              <a:rPr lang="ru-RU" sz="1400" dirty="0" err="1" smtClean="0">
                <a:latin typeface="Exo 2" panose="020B0604020202020204" charset="-52"/>
              </a:rPr>
              <a:t>биоаналогов</a:t>
            </a:r>
            <a:r>
              <a:rPr lang="ru-RU" sz="1400" dirty="0" smtClean="0">
                <a:latin typeface="Exo 2" panose="020B0604020202020204" charset="-52"/>
              </a:rPr>
              <a:t> – сопоставимость) качественных и количественных характеристик фармацевтических субстанций (действующих веществ);</a:t>
            </a:r>
          </a:p>
          <a:p>
            <a:pPr marL="342900" lvl="0" indent="-342900" algn="just">
              <a:buFont typeface="+mj-lt"/>
              <a:buAutoNum type="arabicPeriod"/>
            </a:pPr>
            <a:r>
              <a:rPr lang="ru-RU" sz="1400" dirty="0" smtClean="0">
                <a:latin typeface="Exo 2" panose="020B0604020202020204" charset="-52"/>
              </a:rPr>
              <a:t>Эквивалентность лекарственной формы;</a:t>
            </a:r>
          </a:p>
          <a:p>
            <a:pPr marL="342900" lvl="0" indent="-342900" algn="just">
              <a:buFont typeface="+mj-lt"/>
              <a:buAutoNum type="arabicPeriod"/>
            </a:pPr>
            <a:r>
              <a:rPr lang="ru-RU" sz="1400" dirty="0" smtClean="0">
                <a:latin typeface="Exo 2" panose="020B0604020202020204" charset="-52"/>
              </a:rPr>
              <a:t>Эквивалентность или сопоставимость состава вспомогательных веществ лекарственного препарата;</a:t>
            </a:r>
          </a:p>
          <a:p>
            <a:pPr marL="342900" lvl="0" indent="-342900" algn="just">
              <a:buFont typeface="+mj-lt"/>
              <a:buAutoNum type="arabicPeriod"/>
            </a:pPr>
            <a:r>
              <a:rPr lang="ru-RU" sz="1400" dirty="0" smtClean="0">
                <a:latin typeface="Exo 2" panose="020B0604020202020204" charset="-52"/>
              </a:rPr>
              <a:t>Идентичность способа введения и применения;</a:t>
            </a:r>
          </a:p>
          <a:p>
            <a:pPr marL="342900" lvl="0" indent="-342900" algn="just">
              <a:buFont typeface="+mj-lt"/>
              <a:buAutoNum type="arabicPeriod"/>
            </a:pPr>
            <a:r>
              <a:rPr lang="ru-RU" sz="1400" dirty="0" smtClean="0">
                <a:latin typeface="Exo 2" panose="020B0604020202020204" charset="-52"/>
              </a:rPr>
              <a:t>Соответствие производителя требованиям </a:t>
            </a:r>
            <a:r>
              <a:rPr lang="en-US" sz="1400" dirty="0" smtClean="0">
                <a:latin typeface="Exo 2" panose="020B0604020202020204" charset="-52"/>
              </a:rPr>
              <a:t>GMP</a:t>
            </a:r>
            <a:r>
              <a:rPr lang="ru-RU" sz="1400" dirty="0" smtClean="0">
                <a:latin typeface="Exo 2" panose="020B0604020202020204" charset="-52"/>
              </a:rPr>
              <a:t>.</a:t>
            </a:r>
          </a:p>
          <a:p>
            <a:pPr marL="101598" indent="0" algn="just">
              <a:buNone/>
            </a:pPr>
            <a:r>
              <a:rPr lang="ru-RU" sz="1400" dirty="0" smtClean="0">
                <a:latin typeface="Exo 2" panose="020B0604020202020204" charset="-52"/>
              </a:rPr>
              <a:t>При наличии клинически значимых различий </a:t>
            </a:r>
            <a:r>
              <a:rPr lang="ru-RU" sz="1400" dirty="0" err="1" smtClean="0">
                <a:latin typeface="Exo 2" panose="020B0604020202020204" charset="-52"/>
              </a:rPr>
              <a:t>фармакокинетики</a:t>
            </a:r>
            <a:r>
              <a:rPr lang="ru-RU" sz="1400" dirty="0" smtClean="0">
                <a:latin typeface="Exo 2" panose="020B0604020202020204" charset="-52"/>
              </a:rPr>
              <a:t> и (или) эффективности и безопасности лекарственного препарата для медицинского применения взаимозаменяемость определяется с указанием на исключение отдельных групп пациентов.</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Взаимозаменяемость ЛП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3857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Заказчик объявил аукцион на поставку ЛП с наименованием </a:t>
            </a:r>
            <a:r>
              <a:rPr lang="ru-RU" sz="1400" dirty="0" err="1" smtClean="0">
                <a:latin typeface="Exo 2" panose="020B0604020202020204" charset="-52"/>
              </a:rPr>
              <a:t>Кветиапин</a:t>
            </a:r>
            <a:r>
              <a:rPr lang="ru-RU" sz="1400" dirty="0" smtClean="0">
                <a:latin typeface="Exo 2" panose="020B0604020202020204" charset="-52"/>
              </a:rPr>
              <a:t> в таблетках, покрытых пленочной оболочкой. Участник закупки обжаловал положения ТЗ со ссылкой на п. 7 ПП РФ №1380: описание объекта закупки не позволяет предложить к поставке ЛП в эквивалентной лекарственной форме (таблетки пролонгированного действия, покрытые пленочной оболочкой).</a:t>
            </a:r>
          </a:p>
          <a:p>
            <a:pPr marL="101598" indent="0" algn="just">
              <a:buNone/>
            </a:pPr>
            <a:r>
              <a:rPr lang="ru-RU" sz="1400" dirty="0" smtClean="0">
                <a:latin typeface="Exo 2" panose="020B0604020202020204" charset="-52"/>
              </a:rPr>
              <a:t>Заказчик возразил, что взаимозаменяемость не доказана, сведений о взаимозаменяемости на сайте Минздрава РФ не содержится. </a:t>
            </a:r>
          </a:p>
          <a:p>
            <a:pPr marL="101598" indent="0" algn="just">
              <a:buNone/>
            </a:pPr>
            <a:r>
              <a:rPr lang="ru-RU" sz="1400" dirty="0" smtClean="0">
                <a:latin typeface="Exo 2" panose="020B0604020202020204" charset="-52"/>
              </a:rPr>
              <a:t>Антимонопольный орган не нашел нарушений в действиях заказчика. </a:t>
            </a:r>
          </a:p>
          <a:p>
            <a:pPr marL="101598" indent="0" algn="just">
              <a:buNone/>
            </a:pPr>
            <a:r>
              <a:rPr lang="ru-RU" sz="1400" dirty="0" smtClean="0">
                <a:latin typeface="Exo 2" panose="020B0604020202020204" charset="-52"/>
              </a:rPr>
              <a:t>Решение Свердловского УФАС России от 21.12.2021 по закупке № 0162200011821002165</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Аналогично: решения Хакасского УФАС России от 16.11.2020 по закупке № 0380200000120005316, Амурского УФАС России от 28.12.2020 по закупке № 0123200000320003281, Пензенского УФАС России от 03.03.2021 по закупке № 0855200000521000049</a:t>
            </a:r>
          </a:p>
          <a:p>
            <a:pPr marL="101598" indent="0" algn="just">
              <a:buNone/>
            </a:pPr>
            <a:endParaRPr lang="ru-RU" sz="1400" b="1" dirty="0" smtClean="0">
              <a:latin typeface="Exo 2" panose="020B0604020202020204" charset="-52"/>
            </a:endParaRPr>
          </a:p>
          <a:p>
            <a:pPr marL="101598" indent="0" algn="just">
              <a:buNone/>
            </a:pPr>
            <a:r>
              <a:rPr lang="ru-RU" sz="1400" b="1" dirty="0" smtClean="0">
                <a:latin typeface="Exo 2" panose="020B0604020202020204" charset="-52"/>
              </a:rPr>
              <a:t>Судебная практика</a:t>
            </a:r>
            <a:r>
              <a:rPr lang="ru-RU" sz="1400" dirty="0" smtClean="0">
                <a:latin typeface="Exo 2" panose="020B0604020202020204" charset="-52"/>
              </a:rPr>
              <a:t>: Постановления ФАС Центрального округа от 03.02.2022 по делу № А83-17872/2020, Двадцатого ААС от 06.09.2022 по делу № А62-895/2022</a:t>
            </a:r>
          </a:p>
          <a:p>
            <a:pPr marL="0" indent="0" algn="just">
              <a:buNone/>
            </a:pPr>
            <a:r>
              <a:rPr lang="ru-RU" sz="1400" dirty="0" smtClean="0"/>
              <a:t> </a:t>
            </a:r>
            <a:endParaRPr lang="ru-RU" sz="1400" dirty="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Доказывание взаимозаменяемости ЛП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822169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buNone/>
            </a:pPr>
            <a:r>
              <a:rPr lang="ru-RU" sz="1400" b="1" dirty="0" smtClean="0">
                <a:latin typeface="Exo 2" panose="020B0604020202020204" charset="-52"/>
              </a:rPr>
              <a:t>Взаимозаменяемость определяется в отношении:</a:t>
            </a:r>
          </a:p>
          <a:p>
            <a:pPr marL="0" indent="0" algn="just">
              <a:buNone/>
            </a:pPr>
            <a:r>
              <a:rPr lang="ru-RU" sz="1400" dirty="0" smtClean="0">
                <a:latin typeface="Exo 2" panose="020B0604020202020204" charset="-52"/>
              </a:rPr>
              <a:t>1) </a:t>
            </a:r>
            <a:r>
              <a:rPr lang="ru-RU" sz="1400" dirty="0" err="1" smtClean="0">
                <a:latin typeface="Exo 2" panose="020B0604020202020204" charset="-52"/>
              </a:rPr>
              <a:t>референтных</a:t>
            </a:r>
            <a:r>
              <a:rPr lang="ru-RU" sz="1400" dirty="0" smtClean="0">
                <a:latin typeface="Exo 2" panose="020B0604020202020204" charset="-52"/>
              </a:rPr>
              <a:t> ЛП, имеющих одно наименование, эквивалентные лекарственные формы и эквивалентные (для </a:t>
            </a:r>
            <a:r>
              <a:rPr lang="ru-RU" sz="1400" dirty="0" err="1" smtClean="0">
                <a:latin typeface="Exo 2" panose="020B0604020202020204" charset="-52"/>
              </a:rPr>
              <a:t>биоаналоговых</a:t>
            </a:r>
            <a:r>
              <a:rPr lang="ru-RU" sz="1400" dirty="0" smtClean="0">
                <a:latin typeface="Exo 2" panose="020B0604020202020204" charset="-52"/>
              </a:rPr>
              <a:t> (</a:t>
            </a:r>
            <a:r>
              <a:rPr lang="ru-RU" sz="1400" dirty="0" err="1" smtClean="0">
                <a:latin typeface="Exo 2" panose="020B0604020202020204" charset="-52"/>
              </a:rPr>
              <a:t>биоподобных</a:t>
            </a:r>
            <a:r>
              <a:rPr lang="ru-RU" sz="1400" dirty="0" smtClean="0">
                <a:latin typeface="Exo 2" panose="020B0604020202020204" charset="-52"/>
              </a:rPr>
              <a:t>) ЛП (</a:t>
            </a:r>
            <a:r>
              <a:rPr lang="ru-RU" sz="1400" dirty="0" err="1" smtClean="0">
                <a:latin typeface="Exo 2" panose="020B0604020202020204" charset="-52"/>
              </a:rPr>
              <a:t>биоаналогов</a:t>
            </a:r>
            <a:r>
              <a:rPr lang="ru-RU" sz="1400" dirty="0" smtClean="0">
                <a:latin typeface="Exo 2" panose="020B0604020202020204" charset="-52"/>
              </a:rPr>
              <a:t>) - сопоставимые) качественные и количественные характеристики фармацевтических субстанций или сопоставимый антигенный состав вакцин, а также одни и те же показания и противопоказания для применения;</a:t>
            </a:r>
          </a:p>
          <a:p>
            <a:pPr marL="0" indent="0" algn="just">
              <a:buNone/>
            </a:pPr>
            <a:r>
              <a:rPr lang="ru-RU" sz="1400" dirty="0" smtClean="0">
                <a:latin typeface="Exo 2" panose="020B0604020202020204" charset="-52"/>
              </a:rPr>
              <a:t>2) ЛП, являющихся воспроизведенными в отношении разных взаимозаменяемых </a:t>
            </a:r>
            <a:r>
              <a:rPr lang="ru-RU" sz="1400" dirty="0" err="1" smtClean="0">
                <a:latin typeface="Exo 2" panose="020B0604020202020204" charset="-52"/>
              </a:rPr>
              <a:t>референтных</a:t>
            </a:r>
            <a:r>
              <a:rPr lang="ru-RU" sz="1400" dirty="0" smtClean="0">
                <a:latin typeface="Exo 2" panose="020B0604020202020204" charset="-52"/>
              </a:rPr>
              <a:t> ЛП, имеющих одно наименование, эквивалентные лекарственные формы и эквивалентные (для </a:t>
            </a:r>
            <a:r>
              <a:rPr lang="ru-RU" sz="1400" dirty="0" err="1" smtClean="0">
                <a:latin typeface="Exo 2" panose="020B0604020202020204" charset="-52"/>
              </a:rPr>
              <a:t>биоаналоговых</a:t>
            </a:r>
            <a:r>
              <a:rPr lang="ru-RU" sz="1400" dirty="0" smtClean="0">
                <a:latin typeface="Exo 2" panose="020B0604020202020204" charset="-52"/>
              </a:rPr>
              <a:t> (</a:t>
            </a:r>
            <a:r>
              <a:rPr lang="ru-RU" sz="1400" dirty="0" err="1" smtClean="0">
                <a:latin typeface="Exo 2" panose="020B0604020202020204" charset="-52"/>
              </a:rPr>
              <a:t>биоподобных</a:t>
            </a:r>
            <a:r>
              <a:rPr lang="ru-RU" sz="1400" dirty="0" smtClean="0">
                <a:latin typeface="Exo 2" panose="020B0604020202020204" charset="-52"/>
              </a:rPr>
              <a:t>) ЛП(</a:t>
            </a:r>
            <a:r>
              <a:rPr lang="ru-RU" sz="1400" dirty="0" err="1" smtClean="0">
                <a:latin typeface="Exo 2" panose="020B0604020202020204" charset="-52"/>
              </a:rPr>
              <a:t>биоаналогов</a:t>
            </a:r>
            <a:r>
              <a:rPr lang="ru-RU" sz="1400" dirty="0" smtClean="0">
                <a:latin typeface="Exo 2" panose="020B0604020202020204" charset="-52"/>
              </a:rPr>
              <a:t>) - сопоставимые) качественные и количественные характеристики фармацевтических субстанций или сопоставимый антигенный состав вакцин, зарегистрированных по результатам исследований биоэквивалентности или исследований терапевтической эквивалентности по отношению к соответствующим </a:t>
            </a:r>
            <a:r>
              <a:rPr lang="ru-RU" sz="1400" dirty="0" err="1" smtClean="0">
                <a:latin typeface="Exo 2" panose="020B0604020202020204" charset="-52"/>
              </a:rPr>
              <a:t>референтным</a:t>
            </a:r>
            <a:r>
              <a:rPr lang="ru-RU" sz="1400" dirty="0" smtClean="0">
                <a:latin typeface="Exo 2" panose="020B0604020202020204" charset="-52"/>
              </a:rPr>
              <a:t> ЛП;</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Доказывание взаимозаменяемости ЛП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28303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buNone/>
            </a:pPr>
            <a:r>
              <a:rPr lang="ru-RU" sz="1400" b="1" dirty="0" smtClean="0">
                <a:latin typeface="Exo 2" panose="020B0604020202020204" charset="-52"/>
              </a:rPr>
              <a:t>Взаимозаменяемость определяется в отношении:</a:t>
            </a:r>
          </a:p>
          <a:p>
            <a:pPr marL="0" indent="0" algn="just">
              <a:buNone/>
            </a:pPr>
            <a:r>
              <a:rPr lang="ru-RU" sz="1400" dirty="0" smtClean="0">
                <a:latin typeface="Exo 2" panose="020B0604020202020204" charset="-52"/>
              </a:rPr>
              <a:t>3) ЛП, зарегистрированных на основании результатов исследований биоэквивалентности или исследований терапевтической эквивалентности по отношению к ЛП, не являющимся </a:t>
            </a:r>
            <a:r>
              <a:rPr lang="ru-RU" sz="1400" dirty="0" err="1" smtClean="0">
                <a:latin typeface="Exo 2" panose="020B0604020202020204" charset="-52"/>
              </a:rPr>
              <a:t>референтными</a:t>
            </a:r>
            <a:r>
              <a:rPr lang="ru-RU" sz="1400" dirty="0" smtClean="0">
                <a:latin typeface="Exo 2" panose="020B0604020202020204" charset="-52"/>
              </a:rPr>
              <a:t>, при условии, что такие ЛП зарегистрированы по результатам исследований биоэквивалентности или исследований терапевтической эквивалентности по отношению к </a:t>
            </a:r>
            <a:r>
              <a:rPr lang="ru-RU" sz="1400" dirty="0" err="1" smtClean="0">
                <a:latin typeface="Exo 2" panose="020B0604020202020204" charset="-52"/>
              </a:rPr>
              <a:t>референтному</a:t>
            </a:r>
            <a:r>
              <a:rPr lang="ru-RU" sz="1400" dirty="0" smtClean="0">
                <a:latin typeface="Exo 2" panose="020B0604020202020204" charset="-52"/>
              </a:rPr>
              <a:t> ЛП;</a:t>
            </a:r>
          </a:p>
          <a:p>
            <a:pPr marL="0" indent="0" algn="just">
              <a:buNone/>
            </a:pPr>
            <a:r>
              <a:rPr lang="ru-RU" sz="1400" dirty="0" smtClean="0">
                <a:latin typeface="Exo 2" panose="020B0604020202020204" charset="-52"/>
              </a:rPr>
              <a:t>4) ЛП(за исключением биологических лекарственных препаратов), имеющих одно наименование, идентичные качественный состав и количественный состав действующих и вспомогательных веществ, лекарственную форму, способ введения и способ применения и зарегистрированных до дня вступления в силу Закона № 61-ФЗ, с учетом результатов </a:t>
            </a:r>
            <a:r>
              <a:rPr lang="ru-RU" sz="1400" dirty="0" err="1" smtClean="0">
                <a:latin typeface="Exo 2" panose="020B0604020202020204" charset="-52"/>
              </a:rPr>
              <a:t>фармаконадзора</a:t>
            </a:r>
            <a:r>
              <a:rPr lang="ru-RU" sz="1400" dirty="0" smtClean="0">
                <a:latin typeface="Exo 2" panose="020B0604020202020204" charset="-52"/>
              </a:rPr>
              <a:t> и проверок соответствия лекарственных средств, находящихся в гражданском обороте, установленным требованиям к их качеству.</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Доказывание взаимозаменяемости ЛП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04482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4063999"/>
            <a:ext cx="8991600" cy="709493"/>
          </a:xfrm>
        </p:spPr>
        <p:txBody>
          <a:bodyPr/>
          <a:lstStyle/>
          <a:p>
            <a:pPr marL="101598" indent="0" algn="just">
              <a:buNone/>
            </a:pPr>
            <a:r>
              <a:rPr lang="en-US" sz="1400" dirty="0" smtClean="0">
                <a:latin typeface="Exo 2" panose="020B0604020202020204" charset="-52"/>
                <a:hlinkClick r:id="rId4"/>
              </a:rPr>
              <a:t>https://esklp.egisz.rosminzdrav.ru/docs</a:t>
            </a:r>
            <a:r>
              <a:rPr lang="ru-RU" sz="1400" dirty="0" smtClean="0">
                <a:latin typeface="Exo 2" panose="020B0604020202020204" charset="-52"/>
              </a:rPr>
              <a:t> </a:t>
            </a:r>
          </a:p>
          <a:p>
            <a:pPr marL="101598" indent="0" algn="just">
              <a:buNone/>
            </a:pPr>
            <a:r>
              <a:rPr lang="ru-RU" sz="1400" dirty="0" smtClean="0">
                <a:latin typeface="Exo 2" panose="020B0604020202020204" charset="-52"/>
              </a:rPr>
              <a:t>Письмо Минздрава России от 25.06.2020 №18-2/И/2-8895, письмо Минздрава России от 9 сентября 2020 г. N 18-2/И/2-13005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Эквивалентные лекарственные формы и дозировки</a:t>
            </a:r>
            <a:endParaRPr lang="ru-RU" sz="2400" b="1" dirty="0">
              <a:solidFill>
                <a:srgbClr val="1F3A93"/>
              </a:solidFill>
              <a:latin typeface="Exo 2" panose="020B0604020202020204" charset="-52"/>
              <a:cs typeface="Times New Roman" panose="02020603050405020304" pitchFamily="18" charset="0"/>
            </a:endParaRPr>
          </a:p>
        </p:txBody>
      </p:sp>
      <p:pic>
        <p:nvPicPr>
          <p:cNvPr id="13" name="Рисунок 12"/>
          <p:cNvPicPr>
            <a:picLocks noChangeAspect="1"/>
          </p:cNvPicPr>
          <p:nvPr/>
        </p:nvPicPr>
        <p:blipFill>
          <a:blip r:embed="rId5"/>
          <a:stretch>
            <a:fillRect/>
          </a:stretch>
        </p:blipFill>
        <p:spPr>
          <a:xfrm>
            <a:off x="490330" y="1128895"/>
            <a:ext cx="8163339" cy="2516004"/>
          </a:xfrm>
          <a:prstGeom prst="rect">
            <a:avLst/>
          </a:prstGeom>
        </p:spPr>
      </p:pic>
      <p:sp>
        <p:nvSpPr>
          <p:cNvPr id="15" name="Прямоугольник 14"/>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73416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Из письма Минздрава РФ от 25.06.2020 №18-2/И/2-8895:</a:t>
            </a:r>
          </a:p>
          <a:p>
            <a:pPr marL="101598" indent="0" algn="just">
              <a:buNone/>
            </a:pPr>
            <a:r>
              <a:rPr lang="ru-RU" sz="1400" dirty="0" smtClean="0">
                <a:latin typeface="Exo 2" panose="020B0604020202020204" charset="-52"/>
              </a:rPr>
              <a:t>«</a:t>
            </a:r>
            <a:r>
              <a:rPr lang="ru-RU" sz="1400" b="1" dirty="0" smtClean="0">
                <a:solidFill>
                  <a:srgbClr val="FF0000"/>
                </a:solidFill>
                <a:latin typeface="Exo 2" panose="020B0604020202020204" charset="-52"/>
              </a:rPr>
              <a:t>В состав сведений ЕСКЛП включена информация о группах взаимозаменяемости ЛП, объединенных по принципам эквивалентности лекарственных форм и кратности дозировок</a:t>
            </a:r>
            <a:r>
              <a:rPr lang="ru-RU" sz="1400" dirty="0" smtClean="0">
                <a:latin typeface="Exo 2" panose="020B0604020202020204" charset="-52"/>
              </a:rPr>
              <a:t>». </a:t>
            </a:r>
          </a:p>
          <a:p>
            <a:pPr marL="101598" indent="0" algn="just">
              <a:buNone/>
            </a:pPr>
            <a:r>
              <a:rPr lang="ru-RU" sz="1400" dirty="0" smtClean="0">
                <a:latin typeface="Exo 2" panose="020B0604020202020204" charset="-52"/>
              </a:rPr>
              <a:t>Данная информация может служить аргументом в пользу заказчика при рассмотрении жалоб на описание объекта закупки в части эквивалентности лекарственных форм и дозировок. </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Решения Приморского УФАС России от 21.06.2022 по закупке № 0320300093722000003, Новосибирского УФАС России от 21.05.2020 по закупке №0851200000620002189 (</a:t>
            </a:r>
            <a:r>
              <a:rPr lang="ru-RU" sz="1400" dirty="0" err="1" smtClean="0">
                <a:latin typeface="Exo 2" panose="020B0604020202020204" charset="-52"/>
              </a:rPr>
              <a:t>Салметерол</a:t>
            </a:r>
            <a:r>
              <a:rPr lang="ru-RU" sz="1400" dirty="0" smtClean="0">
                <a:latin typeface="Exo 2" panose="020B0604020202020204" charset="-52"/>
              </a:rPr>
              <a:t> + </a:t>
            </a:r>
            <a:r>
              <a:rPr lang="ru-RU" sz="1400" dirty="0" err="1" smtClean="0">
                <a:latin typeface="Exo 2" panose="020B0604020202020204" charset="-52"/>
              </a:rPr>
              <a:t>Флутиказон</a:t>
            </a:r>
            <a:r>
              <a:rPr lang="ru-RU" sz="1400" dirty="0" smtClean="0">
                <a:latin typeface="Exo 2" panose="020B0604020202020204" charset="-52"/>
              </a:rPr>
              <a:t>), Ростовского УФАС России от 22.12.2020 по закупке № 0358300236120000111, Пензенского УФАС России от 07.12.2020 по закупке № 0355100002720000373</a:t>
            </a:r>
          </a:p>
          <a:p>
            <a:pPr marL="101598" indent="0" algn="just">
              <a:buNone/>
            </a:pPr>
            <a:endParaRPr lang="ru-RU" sz="1400" dirty="0" smtClean="0">
              <a:latin typeface="Exo 2" panose="020B0604020202020204" charset="-52"/>
            </a:endParaRPr>
          </a:p>
          <a:p>
            <a:pPr marL="101598" indent="0" algn="just">
              <a:buNone/>
            </a:pPr>
            <a:r>
              <a:rPr lang="ru-RU" sz="1400" b="1" dirty="0" smtClean="0">
                <a:solidFill>
                  <a:srgbClr val="FF0000"/>
                </a:solidFill>
                <a:latin typeface="Exo 2" panose="020B0604020202020204" charset="-52"/>
              </a:rPr>
              <a:t>НО:</a:t>
            </a:r>
            <a:r>
              <a:rPr lang="ru-RU" sz="1400" i="1" dirty="0" smtClean="0">
                <a:latin typeface="Exo 2" panose="020B0604020202020204" charset="-52"/>
              </a:rPr>
              <a:t> </a:t>
            </a:r>
            <a:r>
              <a:rPr lang="ru-RU" sz="1400" dirty="0" smtClean="0">
                <a:latin typeface="Exo 2" panose="020B0604020202020204" charset="-52"/>
              </a:rPr>
              <a:t>ЕСКЛП носит справочный характер </a:t>
            </a:r>
            <a:r>
              <a:rPr lang="ru-RU" sz="1400" i="1" dirty="0" smtClean="0">
                <a:latin typeface="Exo 2" panose="020B0604020202020204" charset="-52"/>
              </a:rPr>
              <a:t>(</a:t>
            </a:r>
            <a:r>
              <a:rPr lang="ru-RU" sz="1400" dirty="0" smtClean="0">
                <a:latin typeface="Exo 2" panose="020B0604020202020204" charset="-52"/>
              </a:rPr>
              <a:t>Постановление ФАС Дальневосточного округа от 11.12.2020 по делу № А04-4364/2020, решение Омского УФАС России от 07.02.2023 по закупке № 0852500000123000010).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ЕСКЛП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3173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dirty="0" smtClean="0">
                <a:latin typeface="Exo 2" panose="020B0604020202020204" charset="-52"/>
              </a:rPr>
              <a:t>ПП РФ № 1236</a:t>
            </a:r>
          </a:p>
          <a:p>
            <a:pPr marL="0" indent="0" algn="just">
              <a:buNone/>
            </a:pPr>
            <a:r>
              <a:rPr lang="ru-RU" sz="1400" dirty="0" smtClean="0">
                <a:latin typeface="Exo 2" panose="020B0604020202020204" charset="-52"/>
              </a:rPr>
              <a:t>Подтверждением соответствия программ для электронных вычислительных машин и баз данных требованиям, установленным настоящим постановлением, является указание участником закупки в составе заявки на участие в закупке порядковых номеров реестровых записей в реестре российского программного обеспечения или реестре евразийского программного обеспечения.</a:t>
            </a:r>
          </a:p>
          <a:p>
            <a:pPr marL="0" indent="0" algn="just">
              <a:buNone/>
            </a:pPr>
            <a:r>
              <a:rPr lang="ru-RU" sz="1400" dirty="0" smtClean="0">
                <a:latin typeface="Exo 2" panose="020B0604020202020204" charset="-52"/>
              </a:rPr>
              <a:t>Запрет распространяется на ПО в составе программно-аппаратных комплексов. </a:t>
            </a:r>
          </a:p>
          <a:p>
            <a:pPr marL="0" indent="0" algn="just">
              <a:buNone/>
            </a:pPr>
            <a:r>
              <a:rPr lang="ru-RU" sz="1400" i="1" dirty="0" smtClean="0">
                <a:latin typeface="Exo 2" panose="020B0604020202020204" charset="-52"/>
              </a:rPr>
              <a:t>ПП РФ от 28.12.2022 № 2461</a:t>
            </a:r>
          </a:p>
          <a:p>
            <a:pPr marL="0" indent="0" algn="just">
              <a:buNone/>
            </a:pPr>
            <a:r>
              <a:rPr lang="ru-RU" sz="1400" b="1" dirty="0" smtClean="0">
                <a:latin typeface="Exo 2" panose="020B0604020202020204" charset="-52"/>
              </a:rPr>
              <a:t>ПП РФ № 878:</a:t>
            </a:r>
          </a:p>
          <a:p>
            <a:pPr marL="0" indent="0" algn="just">
              <a:buNone/>
            </a:pPr>
            <a:r>
              <a:rPr lang="ru-RU" sz="1400" dirty="0" smtClean="0">
                <a:latin typeface="Exo 2" panose="020B0604020202020204" charset="-52"/>
              </a:rPr>
              <a:t>Истек срок возможности подтверждения страны происхождения товаров для целей данного акта с помощью сертификата СТ-1. </a:t>
            </a:r>
          </a:p>
          <a:p>
            <a:pPr marL="0" indent="0" algn="just">
              <a:buNone/>
            </a:pPr>
            <a:r>
              <a:rPr lang="ru-RU" sz="1400" b="1" dirty="0" smtClean="0">
                <a:latin typeface="Exo 2" panose="020B0604020202020204" charset="-52"/>
              </a:rPr>
              <a:t>Приказ № 126н:</a:t>
            </a:r>
          </a:p>
          <a:p>
            <a:pPr marL="0" indent="0" algn="just">
              <a:buNone/>
            </a:pPr>
            <a:r>
              <a:rPr lang="ru-RU" sz="1400" dirty="0" smtClean="0">
                <a:latin typeface="Exo 2" panose="020B0604020202020204" charset="-52"/>
              </a:rPr>
              <a:t>Исключены отсылки к ЛНР, ДНР</a:t>
            </a:r>
          </a:p>
          <a:p>
            <a:pPr marL="0" indent="0" algn="just">
              <a:buNone/>
            </a:pPr>
            <a:r>
              <a:rPr lang="ru-RU" sz="1400" i="1" dirty="0" smtClean="0">
                <a:latin typeface="Exo 2" panose="020B0604020202020204" charset="-52"/>
              </a:rPr>
              <a:t>Приказ Минфина РФ от 11.11.2022 № 170н</a:t>
            </a:r>
            <a:endParaRPr lang="ru-RU" sz="1400" i="1"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Изменение национального режима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121986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Заказчик должен учитывать различия между ГРЛС и ЕСКЛП при указании эквивалентных лекарственных форм в описании объекта закупки. </a:t>
            </a:r>
          </a:p>
          <a:p>
            <a:pPr marL="0" indent="0" algn="just">
              <a:buNone/>
            </a:pPr>
            <a:r>
              <a:rPr lang="ru-RU" sz="1400" dirty="0" err="1" smtClean="0">
                <a:latin typeface="Exo 2" panose="020B0604020202020204" charset="-52"/>
              </a:rPr>
              <a:t>Индапамид</a:t>
            </a:r>
            <a:r>
              <a:rPr lang="ru-RU" sz="1400" dirty="0" smtClean="0">
                <a:latin typeface="Exo 2" panose="020B0604020202020204" charset="-52"/>
              </a:rPr>
              <a:t> </a:t>
            </a:r>
          </a:p>
          <a:p>
            <a:pPr marL="0" indent="0" algn="just">
              <a:buNone/>
            </a:pPr>
            <a:r>
              <a:rPr lang="ru-RU" sz="1400" dirty="0" smtClean="0">
                <a:latin typeface="Exo 2" panose="020B0604020202020204" charset="-52"/>
              </a:rPr>
              <a:t>ГРЛС: таблетки с пролонгированным высвобождением, покрытые </a:t>
            </a:r>
            <a:r>
              <a:rPr lang="ru-RU" sz="1400" b="1" dirty="0" smtClean="0">
                <a:latin typeface="Exo 2" panose="020B0604020202020204" charset="-52"/>
              </a:rPr>
              <a:t>пленочной оболочкой </a:t>
            </a:r>
          </a:p>
          <a:p>
            <a:pPr marL="0" indent="0" algn="just">
              <a:buNone/>
            </a:pPr>
            <a:r>
              <a:rPr lang="ru-RU" sz="1400" dirty="0" smtClean="0">
                <a:latin typeface="Exo 2" panose="020B0604020202020204" charset="-52"/>
              </a:rPr>
              <a:t>ЕСКЛП: таблетки с пролонгированным высвобождением, покрытые оболочкой </a:t>
            </a:r>
          </a:p>
          <a:p>
            <a:pPr marL="0" indent="0" algn="just">
              <a:buNone/>
            </a:pPr>
            <a:r>
              <a:rPr lang="ru-RU" sz="1400" dirty="0" smtClean="0">
                <a:latin typeface="Exo 2" panose="020B0604020202020204" charset="-52"/>
              </a:rPr>
              <a:t>Отклонение заявки из-за различного написания лекарственной формы в ГРЛС и ЕСКЛП может быть признано незаконным. </a:t>
            </a:r>
          </a:p>
          <a:p>
            <a:pPr marL="0" indent="0" algn="just">
              <a:buNone/>
            </a:pPr>
            <a:r>
              <a:rPr lang="ru-RU" sz="1400" dirty="0" smtClean="0">
                <a:latin typeface="Exo 2" panose="020B0604020202020204" charset="-52"/>
              </a:rPr>
              <a:t>Постановление Тринадцатого ААС от 29.08.2022 по делу № А21-1877/2022</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Различие же лекарственных форм только по написанию при фактическом соответствии потребности заказчика не является основанием для отклонения заявки </a:t>
            </a:r>
          </a:p>
          <a:p>
            <a:pPr marL="0" indent="0" algn="just">
              <a:buNone/>
            </a:pPr>
            <a:r>
              <a:rPr lang="ru-RU" sz="1400" dirty="0" smtClean="0">
                <a:latin typeface="Exo 2" panose="020B0604020202020204" charset="-52"/>
              </a:rPr>
              <a:t>(см. решение Тульского УФАС России от 17.06.2022 по закупке № 0366200035622002810: </a:t>
            </a:r>
            <a:r>
              <a:rPr lang="ru-RU" sz="1400" dirty="0" err="1" smtClean="0">
                <a:latin typeface="Exo 2" panose="020B0604020202020204" charset="-52"/>
              </a:rPr>
              <a:t>Надропарин</a:t>
            </a:r>
            <a:r>
              <a:rPr lang="ru-RU" sz="1400" dirty="0" smtClean="0">
                <a:latin typeface="Exo 2" panose="020B0604020202020204" charset="-52"/>
              </a:rPr>
              <a:t> кальция раствор для инъекций может вводиться подкожно).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ЕСКЛП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08366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Перечень ЖНВЛП на 2023 год утвержден Распоряжением Правительства РФ от 12.10.2019 №2406-р.</a:t>
            </a:r>
          </a:p>
          <a:p>
            <a:pPr marL="101598" lvl="0" indent="0" algn="just">
              <a:buNone/>
            </a:pPr>
            <a:r>
              <a:rPr lang="ru-RU" sz="1400" dirty="0" smtClean="0">
                <a:latin typeface="Exo 2" panose="020B0604020202020204" charset="-52"/>
              </a:rPr>
              <a:t>Согласно положениям ст. 80 Закона №323-ФЗ при оказании медицинской помощи в рамках программы государственных гарантий используются ЛП, включенные в перечень ЖНВЛП. </a:t>
            </a:r>
          </a:p>
          <a:p>
            <a:pPr marL="101598" lvl="0" indent="0" algn="just">
              <a:buNone/>
            </a:pPr>
            <a:r>
              <a:rPr lang="ru-RU" sz="1400" dirty="0" smtClean="0">
                <a:latin typeface="Exo 2" panose="020B0604020202020204" charset="-52"/>
              </a:rPr>
              <a:t>Следовательно, </a:t>
            </a:r>
            <a:r>
              <a:rPr lang="ru-RU" sz="1400" b="1" dirty="0" smtClean="0">
                <a:solidFill>
                  <a:srgbClr val="FF0000"/>
                </a:solidFill>
                <a:latin typeface="Exo 2" panose="020B0604020202020204" charset="-52"/>
              </a:rPr>
              <a:t>при осуществлении таких закупок заказчик вправе указать в качестве эквивалентных только те лекарственные формы, что указаны в перечне ЖНВЛП</a:t>
            </a:r>
            <a:r>
              <a:rPr lang="ru-RU" sz="1400" dirty="0" smtClean="0">
                <a:solidFill>
                  <a:srgbClr val="FF0000"/>
                </a:solidFill>
                <a:latin typeface="Exo 2" panose="020B0604020202020204" charset="-52"/>
              </a:rPr>
              <a:t>. </a:t>
            </a:r>
          </a:p>
          <a:p>
            <a:pPr marL="101598" lvl="0" indent="0" algn="just">
              <a:buNone/>
            </a:pPr>
            <a:endParaRPr lang="ru-RU" sz="1400" b="1" dirty="0" smtClean="0">
              <a:latin typeface="Exo 2" panose="020B0604020202020204" charset="-52"/>
            </a:endParaRPr>
          </a:p>
          <a:p>
            <a:pPr marL="101598" lvl="0" indent="0" algn="just">
              <a:buNone/>
            </a:pPr>
            <a:r>
              <a:rPr lang="ru-RU" sz="1400" b="1" dirty="0" smtClean="0">
                <a:latin typeface="Exo 2" panose="020B0604020202020204" charset="-52"/>
              </a:rPr>
              <a:t>Пример</a:t>
            </a:r>
            <a:r>
              <a:rPr lang="ru-RU" sz="1400" dirty="0" smtClean="0">
                <a:latin typeface="Exo 2" panose="020B0604020202020204" charset="-52"/>
              </a:rPr>
              <a:t>. Закупка ЛП с МНН </a:t>
            </a:r>
            <a:r>
              <a:rPr lang="ru-RU" sz="1400" dirty="0" err="1" smtClean="0">
                <a:latin typeface="Exo 2" panose="020B0604020202020204" charset="-52"/>
              </a:rPr>
              <a:t>Трипторелин</a:t>
            </a:r>
            <a:r>
              <a:rPr lang="ru-RU" sz="1400" dirty="0" smtClean="0">
                <a:latin typeface="Exo 2" panose="020B0604020202020204" charset="-52"/>
              </a:rPr>
              <a:t>. Участник закупки подал заявку с указанием лекарственной формы, которой не было в ЖНВЛП. Комиссия отклонила заявку. Суды признали действия комиссии заказчика правомерными.  </a:t>
            </a:r>
          </a:p>
          <a:p>
            <a:pPr marL="101598" lvl="0" indent="0" algn="just">
              <a:buNone/>
            </a:pPr>
            <a:endParaRPr lang="ru-RU" sz="1400" dirty="0" smtClean="0">
              <a:latin typeface="Exo 2" panose="020B0604020202020204" charset="-52"/>
            </a:endParaRPr>
          </a:p>
          <a:p>
            <a:pPr marL="101598" lvl="0" indent="0" algn="just">
              <a:buNone/>
            </a:pPr>
            <a:r>
              <a:rPr lang="ru-RU" sz="1400" dirty="0" smtClean="0">
                <a:latin typeface="Exo 2" panose="020B0604020202020204" charset="-52"/>
              </a:rPr>
              <a:t>Постановление ФАС Поволжского округа от 29.11.2019 по делу №А49-2210/2019; Аналогично Решения Пермского УФАС от 24.04.2018 по закупке №0156200009918000040, Хабаровского УФАС от 17.09.2020 по закупке № 0122200002520005387, от 08.12.2021 по закупке № 0122200002521007712.</a:t>
            </a:r>
          </a:p>
          <a:p>
            <a:pPr marL="101598" lvl="0" indent="0" algn="just">
              <a:buNone/>
            </a:pPr>
            <a:r>
              <a:rPr lang="ru-RU" sz="1400" dirty="0" smtClean="0">
                <a:latin typeface="Exo 2" panose="020B0604020202020204" charset="-52"/>
              </a:rPr>
              <a:t>Территориальная программа госгарантий </a:t>
            </a:r>
            <a:r>
              <a:rPr lang="ru-RU" sz="1400" i="1" dirty="0" smtClean="0">
                <a:latin typeface="Exo 2" panose="020B0604020202020204" charset="-52"/>
              </a:rPr>
              <a:t>(</a:t>
            </a:r>
            <a:r>
              <a:rPr lang="ru-RU" sz="1400" dirty="0" smtClean="0">
                <a:latin typeface="Exo 2" panose="020B0604020202020204" charset="-52"/>
              </a:rPr>
              <a:t>Постановление Тринадцатого ААС от 31.07.2021 по делу № А21-145/2021</a:t>
            </a:r>
            <a:r>
              <a:rPr lang="ru-RU" sz="1400" i="1" dirty="0" smtClean="0">
                <a:latin typeface="Exo 2" panose="020B0604020202020204" charset="-52"/>
              </a:rPr>
              <a:t>) </a:t>
            </a:r>
            <a:endParaRPr lang="ru-RU" sz="1400" i="1"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Перечень ЖНВЛП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06331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Заказчик объявил аукцион на поставку ЛП с МНН Панкреатин. Требование к лекарственной форме заказчик установил в соответствии с Перечнем ЖНВЛП. Поступила заявка с предложением поставки препарата в лекарственной форме, отсутствующей в Перечне ЖНВЛП. Комиссия заказчика отклонила заявку. Участник обратился с жалобой, указав, что согласно ГРЛС предлагаемый им препарат включен в перечень ЖНВЛП. </a:t>
            </a:r>
          </a:p>
          <a:p>
            <a:pPr marL="0" indent="0" algn="just">
              <a:buNone/>
            </a:pPr>
            <a:r>
              <a:rPr lang="ru-RU" sz="1400" dirty="0" smtClean="0">
                <a:latin typeface="Exo 2" panose="020B0604020202020204" charset="-52"/>
              </a:rPr>
              <a:t>Антимонопольный орган признал отклонение незаконным. </a:t>
            </a:r>
          </a:p>
          <a:p>
            <a:pPr marL="0" indent="0" algn="just">
              <a:buNone/>
            </a:pPr>
            <a:r>
              <a:rPr lang="ru-RU" sz="1400" dirty="0" smtClean="0">
                <a:latin typeface="Exo 2" panose="020B0604020202020204" charset="-52"/>
              </a:rPr>
              <a:t>Заказчик обратился в суд. Суд первой инстанции признал решение УФАС законным. Суд апелляционной инстанции признал решение незаконным, поддержав заказчика. Однако суд кассации отменил решение апелляции и подтвердил законность вынесенного УФАС решения. </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Постановление ФАС Северо-Западного округа от 06.12.2021 по делу № А21-145/2021</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Перечень ЖНВЛП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637169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Согласно положениям Постановления №1380 заказчик обязан предусмотреть возможность поставки ЛП в </a:t>
            </a:r>
            <a:r>
              <a:rPr lang="ru-RU" sz="1400" b="1" dirty="0" smtClean="0">
                <a:solidFill>
                  <a:srgbClr val="FF0000"/>
                </a:solidFill>
                <a:latin typeface="Exo 2" panose="020B0604020202020204" charset="-52"/>
              </a:rPr>
              <a:t>кратной</a:t>
            </a:r>
            <a:r>
              <a:rPr lang="ru-RU" sz="1400" dirty="0" smtClean="0">
                <a:latin typeface="Exo 2" panose="020B0604020202020204" charset="-52"/>
              </a:rPr>
              <a:t> дозировке и </a:t>
            </a:r>
            <a:r>
              <a:rPr lang="ru-RU" sz="1400" b="1" dirty="0" smtClean="0">
                <a:solidFill>
                  <a:srgbClr val="FF0000"/>
                </a:solidFill>
                <a:latin typeface="Exo 2" panose="020B0604020202020204" charset="-52"/>
              </a:rPr>
              <a:t>двойном</a:t>
            </a:r>
            <a:r>
              <a:rPr lang="ru-RU" sz="1400" dirty="0" smtClean="0">
                <a:solidFill>
                  <a:srgbClr val="FF0000"/>
                </a:solidFill>
                <a:latin typeface="Exo 2" panose="020B0604020202020204" charset="-52"/>
              </a:rPr>
              <a:t> </a:t>
            </a:r>
            <a:r>
              <a:rPr lang="ru-RU" sz="1400" dirty="0" smtClean="0">
                <a:latin typeface="Exo 2" panose="020B0604020202020204" charset="-52"/>
              </a:rPr>
              <a:t>количестве. </a:t>
            </a:r>
          </a:p>
          <a:p>
            <a:pPr marL="615948" lvl="0" indent="-514350" algn="just">
              <a:buAutoNum type="arabicPeriod"/>
            </a:pPr>
            <a:r>
              <a:rPr lang="ru-RU" sz="1400" b="1" i="1" dirty="0" smtClean="0">
                <a:solidFill>
                  <a:schemeClr val="tx1"/>
                </a:solidFill>
                <a:latin typeface="Exo 2" panose="020B0604020202020204" charset="-52"/>
              </a:rPr>
              <a:t>Пересчет можно осуществить только в 2 раза</a:t>
            </a:r>
          </a:p>
          <a:p>
            <a:pPr marL="101598" lvl="0" indent="0" algn="just">
              <a:buNone/>
            </a:pPr>
            <a:r>
              <a:rPr lang="ru-RU" sz="1400" dirty="0" smtClean="0">
                <a:latin typeface="Exo 2" panose="020B0604020202020204" charset="-52"/>
              </a:rPr>
              <a:t>Если заказчику требуются таблетки 150 мг, в заявке могут быть указаны только дозировки 150 мг и 75 мг</a:t>
            </a:r>
          </a:p>
          <a:p>
            <a:pPr marL="101598" lvl="0" indent="0" algn="just">
              <a:buNone/>
            </a:pPr>
            <a:r>
              <a:rPr lang="ru-RU" sz="1400" dirty="0" smtClean="0">
                <a:latin typeface="Exo 2" panose="020B0604020202020204" charset="-52"/>
              </a:rPr>
              <a:t>Решение Калужского УФАС России от 16.04.2018 по делу №70-03з/2018</a:t>
            </a:r>
          </a:p>
          <a:p>
            <a:pPr marL="101598" lvl="0" indent="0" algn="just">
              <a:buNone/>
            </a:pPr>
            <a:r>
              <a:rPr lang="ru-RU" sz="1400" dirty="0" smtClean="0">
                <a:latin typeface="Exo 2" panose="020B0604020202020204" charset="-52"/>
              </a:rPr>
              <a:t>Решение Пермского УФАС России от 18.10.2018 по закупке № 0356500001518000071 (пересчет в 4 раза)</a:t>
            </a:r>
          </a:p>
          <a:p>
            <a:pPr marL="101598" lvl="0" indent="0" algn="just">
              <a:buNone/>
            </a:pPr>
            <a:r>
              <a:rPr lang="ru-RU" sz="1400" dirty="0" smtClean="0">
                <a:latin typeface="Exo 2" panose="020B0604020202020204" charset="-52"/>
              </a:rPr>
              <a:t>2. </a:t>
            </a:r>
            <a:r>
              <a:rPr lang="ru-RU" sz="1400" b="1" i="1" dirty="0" smtClean="0">
                <a:solidFill>
                  <a:schemeClr val="tx1"/>
                </a:solidFill>
                <a:latin typeface="Exo 2" panose="020B0604020202020204" charset="-52"/>
              </a:rPr>
              <a:t>Можно осуществить любой кратный пересчет с предложением товара в двойном количестве</a:t>
            </a:r>
            <a:r>
              <a:rPr lang="ru-RU" sz="1400" dirty="0" smtClean="0">
                <a:latin typeface="Exo 2" panose="020B0604020202020204" charset="-52"/>
              </a:rPr>
              <a:t>.</a:t>
            </a:r>
          </a:p>
          <a:p>
            <a:pPr marL="101598" lvl="0" indent="0" algn="just">
              <a:buNone/>
            </a:pPr>
            <a:r>
              <a:rPr lang="ru-RU" sz="1400" dirty="0" smtClean="0">
                <a:latin typeface="Exo 2" panose="020B0604020202020204" charset="-52"/>
              </a:rPr>
              <a:t>Если требуются таблетки 750 мг, можно предложить таблетки 500 мг и 250 мг вместе (в двойном количестве) или 750 мг. </a:t>
            </a:r>
          </a:p>
          <a:p>
            <a:pPr marL="101598" lvl="0" indent="0" algn="just">
              <a:buNone/>
            </a:pPr>
            <a:r>
              <a:rPr lang="ru-RU" sz="1400" dirty="0" smtClean="0">
                <a:latin typeface="Exo 2" panose="020B0604020202020204" charset="-52"/>
              </a:rPr>
              <a:t>Письмо ФАС России от 26.11.2018 №АЦ/96127/18</a:t>
            </a:r>
          </a:p>
          <a:p>
            <a:pPr marL="101598" lvl="0" indent="0" algn="just">
              <a:buNone/>
            </a:pPr>
            <a:r>
              <a:rPr lang="ru-RU" sz="1400" dirty="0" smtClean="0">
                <a:latin typeface="Exo 2" panose="020B0604020202020204" charset="-52"/>
              </a:rPr>
              <a:t>Иная позиция</a:t>
            </a:r>
            <a:r>
              <a:rPr lang="ru-RU" sz="1400" i="1" dirty="0" smtClean="0">
                <a:latin typeface="Exo 2" panose="020B0604020202020204" charset="-52"/>
              </a:rPr>
              <a:t>: </a:t>
            </a:r>
            <a:r>
              <a:rPr lang="ru-RU" sz="1400" dirty="0" smtClean="0">
                <a:latin typeface="Exo 2" panose="020B0604020202020204" charset="-52"/>
              </a:rPr>
              <a:t>решение Белгородского УФАС России от 06.11.2020 по закупке № 0126200000420003806</a:t>
            </a:r>
          </a:p>
          <a:p>
            <a:pPr marL="101598" lvl="0" indent="0" algn="just">
              <a:buNone/>
            </a:pPr>
            <a:endParaRPr lang="ru-RU" sz="1400" b="1" dirty="0" smtClean="0">
              <a:solidFill>
                <a:srgbClr val="FF0000"/>
              </a:solidFill>
              <a:latin typeface="Exo 2" panose="020B0604020202020204" charset="-52"/>
            </a:endParaRPr>
          </a:p>
          <a:p>
            <a:pPr marL="101598" lvl="0" indent="0" algn="just">
              <a:buNone/>
            </a:pPr>
            <a:r>
              <a:rPr lang="ru-RU" sz="1400" b="1" dirty="0" smtClean="0">
                <a:solidFill>
                  <a:srgbClr val="FF0000"/>
                </a:solidFill>
                <a:latin typeface="Exo 2" panose="020B0604020202020204" charset="-52"/>
              </a:rPr>
              <a:t>НО</a:t>
            </a:r>
            <a:r>
              <a:rPr lang="ru-RU" sz="1400" b="1" dirty="0" smtClean="0">
                <a:solidFill>
                  <a:schemeClr val="accent4"/>
                </a:solidFill>
                <a:latin typeface="Exo 2" panose="020B0604020202020204" charset="-52"/>
              </a:rPr>
              <a:t>:</a:t>
            </a:r>
            <a:r>
              <a:rPr lang="ru-RU" sz="1400" dirty="0" smtClean="0">
                <a:latin typeface="Exo 2" panose="020B0604020202020204" charset="-52"/>
              </a:rPr>
              <a:t> </a:t>
            </a:r>
            <a:r>
              <a:rPr lang="ru-RU" sz="1400" dirty="0" smtClean="0">
                <a:solidFill>
                  <a:srgbClr val="FF0000"/>
                </a:solidFill>
                <a:latin typeface="Exo 2" panose="020B0604020202020204" charset="-52"/>
              </a:rPr>
              <a:t>возможность пересчета не предусматривается, если аналогов не зарегистрировано!</a:t>
            </a:r>
          </a:p>
          <a:p>
            <a:pPr marL="101598" lvl="0" indent="0" algn="just">
              <a:buNone/>
            </a:pPr>
            <a:r>
              <a:rPr lang="ru-RU" sz="1400" dirty="0" smtClean="0">
                <a:latin typeface="Exo 2" panose="020B0604020202020204" charset="-52"/>
              </a:rPr>
              <a:t>Постановление 15 ААС от 12.04.2019 по делу № А53-34467/2018</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Эквивалентность дозировок</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656914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latin typeface="Exo 2" panose="020B0604020202020204" charset="-52"/>
              </a:rPr>
              <a:t>Правомерность выбора минимальной зарегистрированной дозировки (кратный пересчет которой невозможен):</a:t>
            </a:r>
          </a:p>
          <a:p>
            <a:pPr marL="0" indent="0" algn="just">
              <a:buNone/>
            </a:pPr>
            <a:r>
              <a:rPr lang="ru-RU" sz="1400" dirty="0" smtClean="0">
                <a:solidFill>
                  <a:srgbClr val="FF0000"/>
                </a:solidFill>
                <a:latin typeface="Exo 2" panose="020B0604020202020204" charset="-52"/>
              </a:rPr>
              <a:t>Решение Приморского УФАС России от 21.01.2019 по закупке № 0320200027918000393</a:t>
            </a:r>
            <a:r>
              <a:rPr lang="ru-RU" sz="1400" dirty="0" smtClean="0">
                <a:latin typeface="Exo 2" panose="020B0604020202020204" charset="-52"/>
              </a:rPr>
              <a:t>:</a:t>
            </a:r>
          </a:p>
          <a:p>
            <a:pPr marL="0" indent="0" algn="just">
              <a:buNone/>
            </a:pPr>
            <a:r>
              <a:rPr lang="ru-RU" sz="1400" dirty="0" smtClean="0">
                <a:latin typeface="Exo 2" panose="020B0604020202020204" charset="-52"/>
              </a:rPr>
              <a:t>«дозировка 250мг+250мг, которая закупается в небольшом количестве, необходима также для беременных женщин, новорожденных и детей до 3-х лет и является необходимой для надлежащего оказания медицинской помощи»;</a:t>
            </a:r>
          </a:p>
          <a:p>
            <a:pPr marL="0" indent="0" algn="just">
              <a:buNone/>
            </a:pPr>
            <a:r>
              <a:rPr lang="ru-RU" sz="1400" dirty="0" smtClean="0">
                <a:solidFill>
                  <a:srgbClr val="FF0000"/>
                </a:solidFill>
                <a:latin typeface="Exo 2" panose="020B0604020202020204" charset="-52"/>
              </a:rPr>
              <a:t>Постановление ФАС Северо-Кавказского округа от 28.06.2019 по делу № А63-3345/2018:</a:t>
            </a:r>
          </a:p>
          <a:p>
            <a:pPr marL="0" indent="0" algn="just">
              <a:buNone/>
            </a:pPr>
            <a:r>
              <a:rPr lang="ru-RU" sz="1400" dirty="0" smtClean="0">
                <a:latin typeface="Exo 2" panose="020B0604020202020204" charset="-52"/>
              </a:rPr>
              <a:t>«Необходимость поставки ЛП с дозировкой 0,25 г + 0,25 г больница обосновала спецификой лечебного процесса в отношении отдельных категорий пациентов, которые нуждаются в дозах препарата, ниже стандартных, при назначении определенных схем лечения (пациенты с нарушением функции почек, при тяжелом нарушении функции почек с клиренсом </a:t>
            </a:r>
            <a:r>
              <a:rPr lang="ru-RU" sz="1400" dirty="0" err="1" smtClean="0">
                <a:latin typeface="Exo 2" panose="020B0604020202020204" charset="-52"/>
              </a:rPr>
              <a:t>креатинина</a:t>
            </a:r>
            <a:r>
              <a:rPr lang="ru-RU" sz="1400" dirty="0" smtClean="0">
                <a:latin typeface="Exo 2" panose="020B0604020202020204" charset="-52"/>
              </a:rPr>
              <a:t> менее 15 мл/мин, находящиеся в весовой группе от 30 до 50 кг, пациенты гастроэнтерологического и реанимационного отделений, тяжелые лежачие пациенты неврологического и кардиологического отделений, пациенты с нарушением двигательных функций, длительно находящиеся на внутривенном искусственном питании, для подбора адекватной дозировки при проведении комбинированной антибиотикотерапии)».</a:t>
            </a:r>
          </a:p>
          <a:p>
            <a:pPr marL="0" indent="0" algn="just">
              <a:buNone/>
            </a:pPr>
            <a:r>
              <a:rPr lang="ru-RU" sz="1400" dirty="0" smtClean="0">
                <a:latin typeface="Exo 2" panose="020B0604020202020204" charset="-52"/>
              </a:rPr>
              <a:t>Аналогично: постановление ФАС Северо-Кавказского округа от 26.03.2021 по делу № А32-14402/2020</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Эквивалентность дозировок</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872481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solidFill>
                  <a:srgbClr val="FF0000"/>
                </a:solidFill>
                <a:latin typeface="Exo 2" panose="020B0604020202020204" charset="-52"/>
              </a:rPr>
              <a:t>Жидкие лекарственные формы. </a:t>
            </a:r>
          </a:p>
          <a:p>
            <a:pPr marL="0" indent="0" algn="just">
              <a:buNone/>
            </a:pPr>
            <a:r>
              <a:rPr lang="ru-RU" sz="1400" dirty="0" smtClean="0">
                <a:latin typeface="Exo 2" panose="020B0604020202020204" charset="-52"/>
              </a:rPr>
              <a:t>Согласно ст. 4 Закона № 61-ФЗ под дозировкой понимается содержание одного или нескольких действующих веществ в количественном выражении на единицу дозы, или единицу объема, или единицу массы в соответствии с лекарственной формой либо для некоторых видов лекарственных форм количество высвобождаемого из лекарственной формы действующего вещества за единицу времени. </a:t>
            </a:r>
          </a:p>
          <a:p>
            <a:pPr marL="0" indent="0" algn="just">
              <a:buNone/>
            </a:pPr>
            <a:r>
              <a:rPr lang="ru-RU" sz="1400" dirty="0" smtClean="0">
                <a:latin typeface="Exo 2" panose="020B0604020202020204" charset="-52"/>
              </a:rPr>
              <a:t>ФАС России обращает внимание на то, что дозировка лекарственного препарата не равна его концентрации, а соответствует количеству действующего вещества, содержащегося (в том числе растворенного) в единице объема препарата. При этом терапевтический эффект лекарственного препарата определяется не объемом препарата, а количеством действующего вещества, содержащегося в данном объеме. Так, например, дозировки 10 мг/0,3 мл и 10 мг/1,0 мл либо </a:t>
            </a:r>
            <a:r>
              <a:rPr lang="ru-RU" sz="1400" b="1" i="1" dirty="0" smtClean="0">
                <a:latin typeface="Exo 2" panose="020B0604020202020204" charset="-52"/>
              </a:rPr>
              <a:t>дозировки 10% - 1 мл и 5% - 2 мл должны признаваться эквивалентными</a:t>
            </a:r>
            <a:r>
              <a:rPr lang="ru-RU" sz="1400" dirty="0" smtClean="0">
                <a:latin typeface="Exo 2" panose="020B0604020202020204" charset="-52"/>
              </a:rPr>
              <a:t>.</a:t>
            </a:r>
          </a:p>
          <a:p>
            <a:pPr marL="0" indent="0" algn="just">
              <a:buNone/>
            </a:pPr>
            <a:r>
              <a:rPr lang="ru-RU" sz="1400" dirty="0" smtClean="0">
                <a:latin typeface="Exo 2" panose="020B0604020202020204" charset="-52"/>
              </a:rPr>
              <a:t>Письмо ФАС России от 30.11.2016 N ИА/82800/16</a:t>
            </a:r>
          </a:p>
          <a:p>
            <a:pPr marL="0" indent="0" algn="just">
              <a:buNone/>
            </a:pPr>
            <a:r>
              <a:rPr lang="ru-RU" sz="1400" i="1" dirty="0" smtClean="0">
                <a:latin typeface="Exo 2" panose="020B0604020202020204" charset="-52"/>
              </a:rPr>
              <a:t>Раствор Альбумина 5% - 100 мл и 10% - 50 мл – эквивалентны? </a:t>
            </a:r>
            <a:endParaRPr lang="ru-RU" sz="1400" i="1"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Эквивалентность дозировок</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458715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solidFill>
                  <a:srgbClr val="FF0000"/>
                </a:solidFill>
                <a:latin typeface="Exo 2" panose="020B0604020202020204" charset="-52"/>
              </a:rPr>
              <a:t>Жидкие лекарственные формы. </a:t>
            </a:r>
          </a:p>
          <a:p>
            <a:pPr marL="0" indent="0" algn="just">
              <a:buNone/>
            </a:pPr>
            <a:r>
              <a:rPr lang="ru-RU" sz="1400" dirty="0" smtClean="0">
                <a:latin typeface="Exo 2" panose="020B0604020202020204" charset="-52"/>
              </a:rPr>
              <a:t>Препараты Альбумина человека 5 %, 10 % и 20 % имеют разные показания к применению. В частности, Альбумин человека 5 %, в отличие от препаратов с 10 % и 20 %, имеет следующие показания:</a:t>
            </a:r>
          </a:p>
          <a:p>
            <a:pPr marL="285750" indent="-285750" algn="just">
              <a:buFont typeface="Arial" panose="020B0604020202020204" pitchFamily="34" charset="0"/>
              <a:buChar char="•"/>
            </a:pPr>
            <a:r>
              <a:rPr lang="ru-RU" sz="1400" dirty="0" smtClean="0">
                <a:latin typeface="Exo 2" panose="020B0604020202020204" charset="-52"/>
              </a:rPr>
              <a:t>в качестве вспомогательного средства при проведении операций с применением искусственного кровообращения;</a:t>
            </a:r>
          </a:p>
          <a:p>
            <a:pPr marL="285750" indent="-285750" algn="just">
              <a:buFont typeface="Arial" panose="020B0604020202020204" pitchFamily="34" charset="0"/>
              <a:buChar char="•"/>
            </a:pPr>
            <a:r>
              <a:rPr lang="ru-RU" sz="1400" dirty="0" smtClean="0">
                <a:latin typeface="Exo 2" panose="020B0604020202020204" charset="-52"/>
              </a:rPr>
              <a:t>проведение предоперационной </a:t>
            </a:r>
            <a:r>
              <a:rPr lang="ru-RU" sz="1400" dirty="0" err="1" smtClean="0">
                <a:latin typeface="Exo 2" panose="020B0604020202020204" charset="-52"/>
              </a:rPr>
              <a:t>гемодилюции</a:t>
            </a:r>
            <a:r>
              <a:rPr lang="ru-RU" sz="1400" dirty="0" smtClean="0">
                <a:latin typeface="Exo 2" panose="020B0604020202020204" charset="-52"/>
              </a:rPr>
              <a:t> и заготовка компонентов </a:t>
            </a:r>
            <a:r>
              <a:rPr lang="ru-RU" sz="1400" dirty="0" err="1" smtClean="0">
                <a:latin typeface="Exo 2" panose="020B0604020202020204" charset="-52"/>
              </a:rPr>
              <a:t>аутокрови</a:t>
            </a:r>
            <a:r>
              <a:rPr lang="ru-RU" sz="1400" dirty="0" smtClean="0">
                <a:latin typeface="Exo 2" panose="020B0604020202020204" charset="-52"/>
              </a:rPr>
              <a:t>;</a:t>
            </a:r>
          </a:p>
          <a:p>
            <a:pPr marL="285750" indent="-285750" algn="just">
              <a:buFont typeface="Arial" panose="020B0604020202020204" pitchFamily="34" charset="0"/>
              <a:buChar char="•"/>
            </a:pPr>
            <a:r>
              <a:rPr lang="ru-RU" sz="1400" dirty="0" smtClean="0">
                <a:latin typeface="Exo 2" panose="020B0604020202020204" charset="-52"/>
              </a:rPr>
              <a:t>отек головного мозга (</a:t>
            </a:r>
            <a:r>
              <a:rPr lang="ru-RU" sz="1400" dirty="0" err="1" smtClean="0">
                <a:latin typeface="Exo 2" panose="020B0604020202020204" charset="-52"/>
              </a:rPr>
              <a:t>гиперонкотический</a:t>
            </a:r>
            <a:r>
              <a:rPr lang="ru-RU" sz="1400" dirty="0" smtClean="0">
                <a:latin typeface="Exo 2" panose="020B0604020202020204" charset="-52"/>
              </a:rPr>
              <a:t> раствор).</a:t>
            </a:r>
          </a:p>
          <a:p>
            <a:pPr marL="0" indent="0" algn="just">
              <a:buNone/>
            </a:pPr>
            <a:r>
              <a:rPr lang="ru-RU" sz="1400" dirty="0" smtClean="0">
                <a:latin typeface="Exo 2" panose="020B0604020202020204" charset="-52"/>
              </a:rPr>
              <a:t>Также растворы альбумина нельзя разбавлять водой для инъекций, поскольку введение такого раствора может вызвать гемолиз эритроцитов. Из изложенного следует, что данные дозировки не оказывают одинаковый терапевтический эффект, т. к. обладают особыми, отличными друг от друга свойствами. Как следствие, концентрация (дозировка) лекарственного средства имеет для заказчика существенное значение. </a:t>
            </a:r>
          </a:p>
          <a:p>
            <a:pPr marL="0" indent="0" algn="just">
              <a:buNone/>
            </a:pPr>
            <a:r>
              <a:rPr lang="ru-RU" sz="1400" dirty="0" smtClean="0">
                <a:effectLst/>
                <a:latin typeface="Exo 2" panose="020B0604020202020204" charset="-52"/>
              </a:rPr>
              <a:t>Решение </a:t>
            </a:r>
            <a:r>
              <a:rPr lang="ru-RU" sz="1400" dirty="0" smtClean="0">
                <a:latin typeface="Exo 2" panose="020B0604020202020204" charset="-52"/>
              </a:rPr>
              <a:t>Пермского УФАС России от 22.03.2018 по закупкам № 0356100029518000096</a:t>
            </a:r>
          </a:p>
          <a:p>
            <a:pPr marL="0" indent="0" algn="just">
              <a:buNone/>
            </a:pPr>
            <a:r>
              <a:rPr lang="ru-RU" sz="1400" b="1" dirty="0" smtClean="0">
                <a:effectLst/>
                <a:latin typeface="Exo 2" panose="020B0604020202020204" charset="-52"/>
              </a:rPr>
              <a:t>ПП РФ № 1380: </a:t>
            </a:r>
            <a:r>
              <a:rPr lang="ru-RU" sz="1400" b="1" dirty="0" smtClean="0">
                <a:latin typeface="Exo 2" panose="020B0604020202020204" charset="-52"/>
              </a:rPr>
              <a:t>допускается указание концентрации лекарственного препарата без установления кратности</a:t>
            </a:r>
            <a:endParaRPr lang="ru-RU" sz="1400" b="1"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Эквивалентность дозировок</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875429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Всегда ли кратные дозировки являются эквивалентными?</a:t>
            </a:r>
          </a:p>
          <a:p>
            <a:pPr marL="101598" lvl="0" indent="0" algn="just">
              <a:buNone/>
            </a:pPr>
            <a:r>
              <a:rPr lang="ru-RU" sz="1400" dirty="0" smtClean="0">
                <a:latin typeface="Exo 2" panose="020B0604020202020204" charset="-52"/>
              </a:rPr>
              <a:t>Позиция антимонопольных органов: исходя из текста Постановления №1380, заказчик </a:t>
            </a:r>
            <a:r>
              <a:rPr lang="ru-RU" sz="1400" b="1" u="sng" dirty="0" smtClean="0">
                <a:solidFill>
                  <a:srgbClr val="FF0000"/>
                </a:solidFill>
                <a:latin typeface="Exo 2" panose="020B0604020202020204" charset="-52"/>
              </a:rPr>
              <a:t>обязан</a:t>
            </a:r>
            <a:r>
              <a:rPr lang="ru-RU" sz="1400" dirty="0" smtClean="0">
                <a:solidFill>
                  <a:srgbClr val="FF0000"/>
                </a:solidFill>
                <a:latin typeface="Exo 2" panose="020B0604020202020204" charset="-52"/>
              </a:rPr>
              <a:t> </a:t>
            </a:r>
            <a:r>
              <a:rPr lang="ru-RU" sz="1400" dirty="0" smtClean="0">
                <a:latin typeface="Exo 2" panose="020B0604020202020204" charset="-52"/>
              </a:rPr>
              <a:t>предоставить возможность кратного сопоставления дозировок в любом случае. </a:t>
            </a:r>
          </a:p>
          <a:p>
            <a:pPr marL="101598" lvl="0" indent="0" algn="just">
              <a:buNone/>
            </a:pPr>
            <a:r>
              <a:rPr lang="ru-RU" sz="1400" dirty="0" smtClean="0">
                <a:latin typeface="Exo 2" panose="020B0604020202020204" charset="-52"/>
              </a:rPr>
              <a:t>Решение Новосибирского УФАС России от 29.05.2018 №08-01-244</a:t>
            </a:r>
          </a:p>
          <a:p>
            <a:pPr marL="101598" lvl="0" indent="0" algn="just">
              <a:buNone/>
            </a:pPr>
            <a:r>
              <a:rPr lang="ru-RU" sz="1400" dirty="0" smtClean="0">
                <a:latin typeface="Exo 2" panose="020B0604020202020204" charset="-52"/>
              </a:rPr>
              <a:t>Позиция судов: </a:t>
            </a:r>
            <a:r>
              <a:rPr lang="ru-RU" sz="1400" b="1" i="1" dirty="0" smtClean="0">
                <a:solidFill>
                  <a:schemeClr val="tx1"/>
                </a:solidFill>
                <a:latin typeface="Exo 2" panose="020B0604020202020204" charset="-52"/>
              </a:rPr>
              <a:t>заказчик вправе указать конкретную дозировку</a:t>
            </a:r>
          </a:p>
          <a:p>
            <a:pPr marL="101598" lvl="0" indent="0" algn="just">
              <a:buNone/>
            </a:pPr>
            <a:r>
              <a:rPr lang="ru-RU" sz="1400" dirty="0" smtClean="0">
                <a:latin typeface="Exo 2" panose="020B0604020202020204" charset="-52"/>
              </a:rPr>
              <a:t>Закупка ЛП с МНН Ботулинический токсин типа А-гемагглютинин комплекс 500 ЕД. </a:t>
            </a:r>
          </a:p>
          <a:p>
            <a:pPr marL="101598" lvl="0" indent="0" algn="just">
              <a:buNone/>
            </a:pPr>
            <a:r>
              <a:rPr lang="ru-RU" sz="1400" dirty="0" smtClean="0">
                <a:latin typeface="Exo 2" panose="020B0604020202020204" charset="-52"/>
              </a:rPr>
              <a:t>Согласно письму ФГБУ НЦЭСМП Минздрава России от 19.07.2017 №14008 </a:t>
            </a:r>
            <a:r>
              <a:rPr lang="ru-RU" sz="1400" b="1" dirty="0" smtClean="0">
                <a:solidFill>
                  <a:srgbClr val="FF0000"/>
                </a:solidFill>
                <a:latin typeface="Exo 2" panose="020B0604020202020204" charset="-52"/>
              </a:rPr>
              <a:t>ЛП с указанным МНН имеют уникальные единицы активности действующего вещества и не могут быть сопоставимы друг с другом</a:t>
            </a:r>
            <a:r>
              <a:rPr lang="ru-RU" sz="1400" dirty="0" smtClean="0">
                <a:solidFill>
                  <a:schemeClr val="accent4"/>
                </a:solidFill>
                <a:latin typeface="Exo 2" panose="020B0604020202020204" charset="-52"/>
              </a:rPr>
              <a:t>.</a:t>
            </a:r>
          </a:p>
          <a:p>
            <a:pPr marL="101598" lvl="0" indent="0" algn="just">
              <a:buNone/>
            </a:pPr>
            <a:r>
              <a:rPr lang="ru-RU" sz="1400" dirty="0" smtClean="0">
                <a:latin typeface="Exo 2" panose="020B0604020202020204" charset="-52"/>
              </a:rPr>
              <a:t>ТУ УФАС по Республике Башкортостан признал действия заказчика незаконными. Но суд признал решение УФАС недействительным. </a:t>
            </a:r>
          </a:p>
          <a:p>
            <a:pPr marL="101598" lvl="0" indent="0" algn="just">
              <a:buNone/>
            </a:pPr>
            <a:endParaRPr lang="ru-RU" sz="1400" dirty="0" smtClean="0">
              <a:latin typeface="Exo 2" panose="020B0604020202020204" charset="-52"/>
            </a:endParaRPr>
          </a:p>
          <a:p>
            <a:pPr marL="101598" lvl="0" indent="0" algn="just">
              <a:buNone/>
            </a:pPr>
            <a:r>
              <a:rPr lang="ru-RU" sz="1400" dirty="0" smtClean="0">
                <a:latin typeface="Exo 2" panose="020B0604020202020204" charset="-52"/>
              </a:rPr>
              <a:t>Постановление ФАС Уральского округа от 25.06.2019 по делу № А07-22361/2018. </a:t>
            </a:r>
          </a:p>
          <a:p>
            <a:pPr marL="101598" lvl="0" indent="0" algn="just">
              <a:buNone/>
            </a:pPr>
            <a:r>
              <a:rPr lang="ru-RU" sz="1400" dirty="0" smtClean="0">
                <a:latin typeface="Exo 2" panose="020B0604020202020204" charset="-52"/>
              </a:rPr>
              <a:t>Аналогично: Решение Костромского УФАС России от 06.12.2018 по делу № 05-148/2018</a:t>
            </a:r>
          </a:p>
          <a:p>
            <a:pPr marL="101598" lvl="0" indent="0" algn="just">
              <a:buNone/>
            </a:pPr>
            <a:r>
              <a:rPr lang="ru-RU" sz="1400" b="1" dirty="0" smtClean="0">
                <a:latin typeface="Exo 2" panose="020B0604020202020204" charset="-52"/>
              </a:rPr>
              <a:t>НО: должно быть обоснование!</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Эквивалентность дозировок</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646786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latin typeface="Exo 2" panose="020B0604020202020204" charset="-52"/>
                <a:cs typeface="Times New Roman" panose="02020603050405020304" pitchFamily="18" charset="0"/>
              </a:rPr>
              <a:t>Письмо ФАС России от 22.12.2022 № ТН/115877/22</a:t>
            </a:r>
          </a:p>
          <a:p>
            <a:pPr marL="0" indent="0" algn="just">
              <a:buNone/>
            </a:pPr>
            <a:r>
              <a:rPr lang="ru-RU" sz="1400" dirty="0" smtClean="0">
                <a:latin typeface="Exo 2" panose="020B0604020202020204" charset="-52"/>
                <a:cs typeface="Times New Roman" panose="02020603050405020304" pitchFamily="18" charset="0"/>
              </a:rPr>
              <a:t>При описании объекта закупки ЛП с МНН </a:t>
            </a:r>
            <a:r>
              <a:rPr lang="ru-RU" sz="1400" dirty="0" err="1" smtClean="0">
                <a:latin typeface="Exo 2" panose="020B0604020202020204" charset="-52"/>
                <a:cs typeface="Times New Roman" panose="02020603050405020304" pitchFamily="18" charset="0"/>
              </a:rPr>
              <a:t>Адалимумаб</a:t>
            </a:r>
            <a:r>
              <a:rPr lang="ru-RU" sz="1400" dirty="0" smtClean="0">
                <a:latin typeface="Exo 2" panose="020B0604020202020204" charset="-52"/>
                <a:cs typeface="Times New Roman" panose="02020603050405020304" pitchFamily="18" charset="0"/>
              </a:rPr>
              <a:t> раствор для подкожного введения заказчик указывает дозировки 40 мг/0,4 мл и 40 мг/0,8 мл в качестве эквивалентных. </a:t>
            </a:r>
          </a:p>
          <a:p>
            <a:pPr marL="0" indent="0" algn="just">
              <a:buNone/>
            </a:pPr>
            <a:r>
              <a:rPr lang="ru-RU" sz="1400" dirty="0" smtClean="0">
                <a:latin typeface="Exo 2" panose="020B0604020202020204" charset="-52"/>
                <a:cs typeface="Times New Roman" panose="02020603050405020304" pitchFamily="18" charset="0"/>
              </a:rPr>
              <a:t>Письмо ФГБУ «НЦЭСМП» Минздрава России от 29.11.2022 № 27716: при применении ЛП с МНН </a:t>
            </a:r>
            <a:r>
              <a:rPr lang="ru-RU" sz="1400" dirty="0" err="1" smtClean="0">
                <a:latin typeface="Exo 2" panose="020B0604020202020204" charset="-52"/>
                <a:cs typeface="Times New Roman" panose="02020603050405020304" pitchFamily="18" charset="0"/>
              </a:rPr>
              <a:t>Адалимумаб</a:t>
            </a:r>
            <a:r>
              <a:rPr lang="ru-RU" sz="1400" dirty="0" smtClean="0">
                <a:latin typeface="Exo 2" panose="020B0604020202020204" charset="-52"/>
                <a:cs typeface="Times New Roman" panose="02020603050405020304" pitchFamily="18" charset="0"/>
              </a:rPr>
              <a:t> в лекарственной форме раствор для подкожного введения в дозировке 40 мг/0,8 мл наблюдается достижение эквивалентного терапевтического эффекта у пациентов с патологиями согласно разделу «Показания к применению», в т. ч. у детей. </a:t>
            </a:r>
          </a:p>
          <a:p>
            <a:pPr marL="0" indent="0" algn="just">
              <a:buNone/>
            </a:pPr>
            <a:endParaRPr lang="ru-RU" sz="1400" dirty="0" smtClean="0">
              <a:latin typeface="Exo 2" panose="020B0604020202020204" charset="-52"/>
              <a:cs typeface="Times New Roman" panose="02020603050405020304" pitchFamily="18" charset="0"/>
            </a:endParaRPr>
          </a:p>
          <a:p>
            <a:pPr marL="0" indent="0" algn="just">
              <a:buNone/>
            </a:pPr>
            <a:r>
              <a:rPr lang="ru-RU" sz="1400" dirty="0" smtClean="0">
                <a:latin typeface="Exo 2" panose="020B0604020202020204" charset="-52"/>
                <a:cs typeface="Times New Roman" panose="02020603050405020304" pitchFamily="18" charset="0"/>
              </a:rPr>
              <a:t>Решения Московского УФАС России от 29.12.2022 по закупке № 0873500001822001209, от 22.12.2022 по закупке № 0348200077722000175, Пермского УФАС России от 05.10.2022 по закупке № </a:t>
            </a:r>
            <a:r>
              <a:rPr lang="ru-RU" sz="1400" dirty="0" smtClean="0">
                <a:latin typeface="Exo 2" panose="020B0604020202020204" charset="-52"/>
              </a:rPr>
              <a:t>0356500006422000410</a:t>
            </a:r>
            <a:endParaRPr lang="ru-RU" sz="1400" dirty="0">
              <a:latin typeface="Exo 2" panose="020B0604020202020204" charset="-52"/>
              <a:cs typeface="Times New Roman" panose="02020603050405020304" pitchFamily="18" charset="0"/>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Письма ФАС России</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93397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b="1" dirty="0" smtClean="0">
                <a:latin typeface="Exo 2" panose="020B0604020202020204" charset="-52"/>
              </a:rPr>
              <a:t>Письмо ФАС России от 03.05.2023 № МШ/34755/23 </a:t>
            </a:r>
            <a:r>
              <a:rPr lang="ru-RU" sz="1400" dirty="0" smtClean="0">
                <a:latin typeface="Exo 2" panose="020B0604020202020204" charset="-52"/>
              </a:rPr>
              <a:t>по закупкам лекарственного препарата с МНН </a:t>
            </a:r>
            <a:r>
              <a:rPr lang="ru-RU" sz="1400" dirty="0" err="1" smtClean="0">
                <a:latin typeface="Exo 2" panose="020B0604020202020204" charset="-52"/>
              </a:rPr>
              <a:t>Йогексол</a:t>
            </a:r>
            <a:r>
              <a:rPr lang="ru-RU" sz="1400" dirty="0" smtClean="0">
                <a:latin typeface="Exo 2" panose="020B0604020202020204" charset="-52"/>
              </a:rPr>
              <a:t>: требование о возможности нагрева ЛП до температуры тела (37 градусов Цельсия) при условии наличия указания на такую возможность в инструкции ЛП неправомерно. </a:t>
            </a:r>
          </a:p>
          <a:p>
            <a:pPr marL="101598" indent="0" algn="just">
              <a:buNone/>
            </a:pPr>
            <a:r>
              <a:rPr lang="ru-RU" sz="1400" dirty="0" smtClean="0">
                <a:latin typeface="Exo 2" panose="020B0604020202020204" charset="-52"/>
              </a:rPr>
              <a:t>Такое требование влечет победу </a:t>
            </a:r>
            <a:r>
              <a:rPr lang="ru-RU" sz="1400" dirty="0" err="1" smtClean="0">
                <a:latin typeface="Exo 2" panose="020B0604020202020204" charset="-52"/>
              </a:rPr>
              <a:t>Омнипака</a:t>
            </a:r>
            <a:r>
              <a:rPr lang="ru-RU" sz="1400" dirty="0" smtClean="0">
                <a:latin typeface="Exo 2" panose="020B0604020202020204" charset="-52"/>
              </a:rPr>
              <a:t>. Инструкция других лекарственных препаратов не исключает такую возможность («</a:t>
            </a:r>
            <a:r>
              <a:rPr lang="ru-RU" sz="1400" dirty="0" err="1" smtClean="0">
                <a:latin typeface="Exo 2" panose="020B0604020202020204" charset="-52"/>
              </a:rPr>
              <a:t>осмолярность</a:t>
            </a:r>
            <a:r>
              <a:rPr lang="ru-RU" sz="1400" dirty="0" smtClean="0">
                <a:latin typeface="Exo 2" panose="020B0604020202020204" charset="-52"/>
              </a:rPr>
              <a:t> 37 градусов»). </a:t>
            </a:r>
          </a:p>
          <a:p>
            <a:pPr marL="101598" indent="0" algn="just">
              <a:buNone/>
            </a:pPr>
            <a:r>
              <a:rPr lang="ru-RU" sz="1400" b="1" dirty="0" smtClean="0">
                <a:latin typeface="Exo 2" panose="020B0604020202020204" charset="-52"/>
              </a:rPr>
              <a:t>Письмо Минздрава РФ от 23.03.2023 № 25-6/2867 </a:t>
            </a:r>
            <a:r>
              <a:rPr lang="ru-RU" sz="1400" dirty="0" smtClean="0">
                <a:latin typeface="Exo 2" panose="020B0604020202020204" charset="-52"/>
              </a:rPr>
              <a:t>подтверждает указанный факт. </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В </a:t>
            </a:r>
            <a:r>
              <a:rPr lang="ru-RU" sz="1400" b="1" dirty="0" smtClean="0">
                <a:latin typeface="Exo 2" panose="020B0604020202020204" charset="-52"/>
              </a:rPr>
              <a:t>письме ФАС России от 09.06.2015 № АК/28644/15 </a:t>
            </a:r>
            <a:r>
              <a:rPr lang="ru-RU" sz="1400" dirty="0" smtClean="0">
                <a:latin typeface="Exo 2" panose="020B0604020202020204" charset="-52"/>
              </a:rPr>
              <a:t>служба указывает, что требование о температуре хранения лекарственного препарата не относится к числу терапевтически значимых (различные требования к условиям хранения препаратов с разными торговыми наименованиями не оказывают влияния их терапевтическую эффективность, безопасность или качество), поэтому установление подобного требования является типичным примером ограничения количества участников закупки. </a:t>
            </a:r>
          </a:p>
          <a:p>
            <a:pPr marL="101598" indent="0" algn="just">
              <a:buNone/>
            </a:pPr>
            <a:r>
              <a:rPr lang="ru-RU" sz="1400" dirty="0" smtClean="0">
                <a:latin typeface="Exo 2" panose="020B0604020202020204" charset="-52"/>
              </a:rPr>
              <a:t>Постановление Тринадцатого ААС от 27.03.2017 по делу № А21-7067/2016 </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Письма ФАС России</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721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dirty="0" smtClean="0">
                <a:latin typeface="Exo 2" panose="020B0604020202020204" charset="-52"/>
              </a:rPr>
              <a:t>Постановление Правительства РФ от 28.02.2023 № 318</a:t>
            </a:r>
          </a:p>
          <a:p>
            <a:pPr marL="0" indent="0" algn="just">
              <a:buNone/>
            </a:pPr>
            <a:r>
              <a:rPr lang="ru-RU" sz="1400" dirty="0" smtClean="0">
                <a:latin typeface="Exo 2" panose="020B0604020202020204" charset="-52"/>
              </a:rPr>
              <a:t>Вступило в силу с 01.03.2023</a:t>
            </a:r>
          </a:p>
          <a:p>
            <a:pPr marL="0" indent="0" algn="just">
              <a:buNone/>
            </a:pPr>
            <a:r>
              <a:rPr lang="ru-RU" sz="1200" b="1" dirty="0" smtClean="0">
                <a:latin typeface="Exo 2" panose="020B0604020202020204" charset="-52"/>
              </a:rPr>
              <a:t>ПП РФ № 102</a:t>
            </a:r>
            <a:r>
              <a:rPr lang="ru-RU" sz="1200" dirty="0" smtClean="0">
                <a:latin typeface="Exo 2" panose="020B0604020202020204" charset="-52"/>
              </a:rPr>
              <a:t>: </a:t>
            </a:r>
          </a:p>
          <a:p>
            <a:pPr marL="285750" indent="-285750" algn="just">
              <a:buFont typeface="Arial" panose="020B0604020202020204" pitchFamily="34" charset="0"/>
              <a:buChar char="•"/>
            </a:pPr>
            <a:r>
              <a:rPr lang="ru-RU" sz="1400" dirty="0" smtClean="0">
                <a:latin typeface="Exo 2" panose="020B0604020202020204" charset="-52"/>
              </a:rPr>
              <a:t>Исключены отсылки к ЛНР, ДНР</a:t>
            </a:r>
          </a:p>
          <a:p>
            <a:pPr marL="285750" indent="-285750" algn="just">
              <a:buFont typeface="Arial" panose="020B0604020202020204" pitchFamily="34" charset="0"/>
              <a:buChar char="•"/>
            </a:pPr>
            <a:r>
              <a:rPr lang="ru-RU" sz="1400" dirty="0" smtClean="0">
                <a:latin typeface="Exo 2" panose="020B0604020202020204" charset="-52"/>
              </a:rPr>
              <a:t>Исключены пробирки вакуумные для взятия венозной крови, соответствующих кодам вида медицинского изделия в соответствии с номенклатурной классификацией медицинских изделий - 293640, 293630, 293700, 293780, 293540, 293760, 293480, 293400 </a:t>
            </a:r>
          </a:p>
          <a:p>
            <a:pPr algn="just"/>
            <a:r>
              <a:rPr lang="ru-RU" sz="1400" b="1" dirty="0" smtClean="0">
                <a:latin typeface="Exo 2" panose="020B0604020202020204" charset="-52"/>
              </a:rPr>
              <a:t>ПП РФ № 616: </a:t>
            </a:r>
          </a:p>
          <a:p>
            <a:pPr marL="285750" indent="-285750" algn="just">
              <a:buFont typeface="Arial" panose="020B0604020202020204" pitchFamily="34" charset="0"/>
              <a:buChar char="•"/>
            </a:pPr>
            <a:r>
              <a:rPr lang="ru-RU" sz="1400" dirty="0" smtClean="0">
                <a:latin typeface="Exo 2" panose="020B0604020202020204" charset="-52"/>
              </a:rPr>
              <a:t>Добавлена позиция № 147 Пробирки вакуумные для взятия образцов крови ИВД, соответствующие кодам вида медицинского изделия в соответствии с номенклатурной классификацией медицинских изделий - 293640; 293630; 293700; 293780; 293540; 293760; 293480; 293400. Коды ОКПД2: 32.50.13.190; 32.50.50.181; 32.50.50.190. </a:t>
            </a:r>
          </a:p>
          <a:p>
            <a:pPr marL="285750" indent="-285750" algn="just">
              <a:buFont typeface="Arial" panose="020B0604020202020204" pitchFamily="34" charset="0"/>
              <a:buChar char="•"/>
            </a:pPr>
            <a:r>
              <a:rPr lang="ru-RU" sz="1400" dirty="0" smtClean="0">
                <a:latin typeface="Exo 2" panose="020B0604020202020204" charset="-52"/>
              </a:rPr>
              <a:t>Исключены отсылки к ЛНР, ДНР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Изменение национального режима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364161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500" b="1" dirty="0" smtClean="0">
                <a:latin typeface="Exo 2" panose="020B0604020202020204" charset="-52"/>
              </a:rPr>
              <a:t>Обоснование должно быть изложено в описании объекта закупки</a:t>
            </a:r>
          </a:p>
          <a:p>
            <a:pPr marL="101598" lvl="0" indent="0" algn="just">
              <a:buNone/>
            </a:pPr>
            <a:r>
              <a:rPr lang="ru-RU" sz="1400" dirty="0" smtClean="0">
                <a:latin typeface="Exo 2" panose="020B0604020202020204" charset="-52"/>
              </a:rPr>
              <a:t>При закупке </a:t>
            </a:r>
            <a:r>
              <a:rPr lang="ru-RU" sz="1400" dirty="0" err="1" smtClean="0">
                <a:latin typeface="Exo 2" panose="020B0604020202020204" charset="-52"/>
              </a:rPr>
              <a:t>Полимиксина</a:t>
            </a:r>
            <a:r>
              <a:rPr lang="ru-RU" sz="1400" dirty="0" smtClean="0">
                <a:latin typeface="Exo 2" panose="020B0604020202020204" charset="-52"/>
              </a:rPr>
              <a:t> В (порошок для приготовления раствора для инъекций 50 мг или 25 мг) заказчик установил требование к сроку хранения приготовленного раствора. Поступила жалоба. </a:t>
            </a:r>
          </a:p>
          <a:p>
            <a:pPr marL="101598" indent="0" algn="just">
              <a:buNone/>
            </a:pPr>
            <a:r>
              <a:rPr lang="ru-RU" sz="1400" dirty="0" smtClean="0">
                <a:latin typeface="Exo 2" panose="020B0604020202020204" charset="-52"/>
              </a:rPr>
              <a:t>Заказчик пояснил, что Препарат </a:t>
            </a:r>
            <a:r>
              <a:rPr lang="ru-RU" sz="1400" dirty="0" err="1" smtClean="0">
                <a:latin typeface="Exo 2" panose="020B0604020202020204" charset="-52"/>
              </a:rPr>
              <a:t>Полимиксин</a:t>
            </a:r>
            <a:r>
              <a:rPr lang="ru-RU" sz="1400" dirty="0" smtClean="0">
                <a:latin typeface="Exo 2" panose="020B0604020202020204" charset="-52"/>
              </a:rPr>
              <a:t> </a:t>
            </a:r>
            <a:r>
              <a:rPr lang="en-US" sz="1400" dirty="0" smtClean="0">
                <a:latin typeface="Exo 2" panose="020B0604020202020204" charset="-52"/>
              </a:rPr>
              <a:t>B</a:t>
            </a:r>
            <a:r>
              <a:rPr lang="ru-RU" sz="1400" dirty="0" smtClean="0">
                <a:latin typeface="Exo 2" panose="020B0604020202020204" charset="-52"/>
              </a:rPr>
              <a:t> является антибиотиком группы резерва и применяется только в самых тяжелых случаях. При этом, расчет дозы ведется на кг массы тела ребенка. В отделениях заказчика на лечении находятся дети с массой тела от 600 – 700 г. до 4 кг. Соответственно, расход препарата для одного ребенка не может составлять более 10 мг в сутки. Остаток препарата, в случае его не применения, утилизируется. </a:t>
            </a:r>
          </a:p>
          <a:p>
            <a:pPr marL="101598" indent="0" algn="just">
              <a:buNone/>
            </a:pPr>
            <a:r>
              <a:rPr lang="ru-RU" sz="1400" dirty="0" smtClean="0">
                <a:latin typeface="Exo 2" panose="020B0604020202020204" charset="-52"/>
              </a:rPr>
              <a:t>Для приготовления раствора используется весь сухой порошок, содержащийся во флаконе (25 мг или 50 мг), но для одного применения редко используется весь объем приготовленного раствора. Так, например, для лечения ребенка с массой тела 10 кг используется суточная доза препарата 25 мг. При этом указанную дозу препарата необходимо разделить на два введения по 12,5 мг и вводить с интервалом в 12 часов. При </a:t>
            </a:r>
            <a:r>
              <a:rPr lang="ru-RU" sz="1400" dirty="0" err="1" smtClean="0">
                <a:latin typeface="Exo 2" panose="020B0604020202020204" charset="-52"/>
              </a:rPr>
              <a:t>интратекальном</a:t>
            </a:r>
            <a:r>
              <a:rPr lang="ru-RU" sz="1400" dirty="0" smtClean="0">
                <a:latin typeface="Exo 2" panose="020B0604020202020204" charset="-52"/>
              </a:rPr>
              <a:t> введении вводят 5 мг препарата 1 раз в сутки (только 1/5 от дозы во флаконе 25 мг). Следовательно, при невозможности хранения готового раствора в течение 12 часов остаток препарата необходимо утилизировать, что тем самым приводит к значительным затратам бюджетных средств. </a:t>
            </a:r>
          </a:p>
          <a:p>
            <a:pPr marL="101598" indent="0" algn="just">
              <a:buNone/>
            </a:pPr>
            <a:r>
              <a:rPr lang="ru-RU" sz="1400" dirty="0" smtClean="0">
                <a:latin typeface="Exo 2" panose="020B0604020202020204" charset="-52"/>
              </a:rPr>
              <a:t>Однако данное обоснование не было включено в описание объекта закупки. Жалоба была признана обоснованной. </a:t>
            </a:r>
          </a:p>
          <a:p>
            <a:pPr marL="101598" indent="0" algn="just">
              <a:buNone/>
            </a:pPr>
            <a:r>
              <a:rPr lang="ru-RU" sz="1400" dirty="0" smtClean="0">
                <a:latin typeface="Exo 2" panose="020B0604020202020204" charset="-52"/>
              </a:rPr>
              <a:t>Решение Челябинского УФАС России от 17.03.2021 по закупке № 0369200004121000032</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Подготовка обоснований</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152208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b="1" dirty="0" smtClean="0">
                <a:latin typeface="Exo 2" panose="020B0604020202020204" charset="-52"/>
              </a:rPr>
              <a:t>Обоснование должно быть исчерпывающим</a:t>
            </a:r>
          </a:p>
          <a:p>
            <a:pPr marL="101598" lvl="0" indent="0" algn="just">
              <a:buNone/>
            </a:pPr>
            <a:r>
              <a:rPr lang="ru-RU" sz="1400" dirty="0" smtClean="0">
                <a:latin typeface="Exo 2" panose="020B0604020202020204" charset="-52"/>
              </a:rPr>
              <a:t>Подготовка обоснования не должна восприниматься как формальность.</a:t>
            </a:r>
          </a:p>
          <a:p>
            <a:pPr marL="101598" lvl="0" indent="0" algn="just">
              <a:buNone/>
            </a:pPr>
            <a:r>
              <a:rPr lang="ru-RU" sz="1400" dirty="0" smtClean="0">
                <a:latin typeface="Exo 2" panose="020B0604020202020204" charset="-52"/>
              </a:rPr>
              <a:t>Для применяемых схем лечения необходим объем не более 1 мл, т.к. использование большего объема может повлечь неблагоприятное воздействие на организм, а также перерасход ЛС. Объем препарата определяется в зависимости от показаний массы тела, состояния больного и сопутствующей терапии. Доза и скорость введения строго индивидуальна. </a:t>
            </a:r>
          </a:p>
          <a:p>
            <a:pPr marL="101598" lvl="0" indent="0" algn="just">
              <a:buNone/>
            </a:pPr>
            <a:r>
              <a:rPr lang="ru-RU" sz="1400" dirty="0" smtClean="0">
                <a:latin typeface="Exo 2" panose="020B0604020202020204" charset="-52"/>
              </a:rPr>
              <a:t>Для применяемых схем лечения необходим объем 2 мл, т.к. меньший объем оказывает недостаточное воздействие на организм. Объем препарата определяется в зависимости от показаний массы тела, состояния больного и сопутствующей терапии. Доза и скорость введения строго индивидуальна. </a:t>
            </a:r>
          </a:p>
          <a:p>
            <a:pPr marL="101598" lvl="0" indent="0" algn="just">
              <a:buNone/>
            </a:pPr>
            <a:endParaRPr lang="ru-RU" sz="1400" dirty="0" smtClean="0">
              <a:latin typeface="Exo 2" panose="020B0604020202020204" charset="-52"/>
            </a:endParaRPr>
          </a:p>
          <a:p>
            <a:pPr marL="101598" lvl="0" indent="0" algn="just">
              <a:buNone/>
            </a:pPr>
            <a:r>
              <a:rPr lang="ru-RU" sz="1400" dirty="0" smtClean="0">
                <a:latin typeface="Exo 2" panose="020B0604020202020204" charset="-52"/>
              </a:rPr>
              <a:t>Обоснование было признано неправомерным (решение Волгоградского УФАС России от 29.06.2022 по закупке № 0329200062222003419). </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Подготовка обоснований</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814738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err="1" smtClean="0">
                <a:latin typeface="Exo 2" panose="020B0604020202020204" charset="-52"/>
              </a:rPr>
              <a:t>Йогексол</a:t>
            </a:r>
            <a:r>
              <a:rPr lang="ru-RU" sz="1400" dirty="0" smtClean="0">
                <a:latin typeface="Exo 2" panose="020B0604020202020204" charset="-52"/>
              </a:rPr>
              <a:t> 350 мг/мл 200 мл</a:t>
            </a:r>
          </a:p>
          <a:p>
            <a:pPr marL="0" indent="0" algn="just">
              <a:buNone/>
            </a:pPr>
            <a:r>
              <a:rPr lang="ru-RU" sz="1400" dirty="0" smtClean="0">
                <a:latin typeface="Exo 2" panose="020B0604020202020204" charset="-52"/>
              </a:rPr>
              <a:t>Судом приняты во внимание разъяснения ФАС России, приведенные в письме от 27.05.2019 № АЦ/43886/19, из которых следует, что в соответствии с ответами Федерального государственного бюджетного учреждения «НЦЭСМП» Минздрава России от 09.01.2019 № 108 и от 14.01.2019 № 482, </a:t>
            </a:r>
            <a:r>
              <a:rPr lang="ru-RU" sz="1400" dirty="0" err="1" smtClean="0">
                <a:latin typeface="Exo 2" panose="020B0604020202020204" charset="-52"/>
              </a:rPr>
              <a:t>осмоляльность</a:t>
            </a:r>
            <a:r>
              <a:rPr lang="ru-RU" sz="1400" dirty="0" smtClean="0">
                <a:latin typeface="Exo 2" panose="020B0604020202020204" charset="-52"/>
              </a:rPr>
              <a:t> препаратов </a:t>
            </a:r>
            <a:r>
              <a:rPr lang="ru-RU" sz="1400" dirty="0" err="1" smtClean="0">
                <a:latin typeface="Exo 2" panose="020B0604020202020204" charset="-52"/>
              </a:rPr>
              <a:t>йогексола</a:t>
            </a:r>
            <a:r>
              <a:rPr lang="ru-RU" sz="1400" dirty="0" smtClean="0">
                <a:latin typeface="Exo 2" panose="020B0604020202020204" charset="-52"/>
              </a:rPr>
              <a:t> прямо зависит от содержания действующего вещества и находится в определенных пределах для соответствующей концентрации. Особенности применения препаратов </a:t>
            </a:r>
            <a:r>
              <a:rPr lang="ru-RU" sz="1400" dirty="0" err="1" smtClean="0">
                <a:latin typeface="Exo 2" panose="020B0604020202020204" charset="-52"/>
              </a:rPr>
              <a:t>йогексола</a:t>
            </a:r>
            <a:r>
              <a:rPr lang="ru-RU" sz="1400" dirty="0" smtClean="0">
                <a:latin typeface="Exo 2" panose="020B0604020202020204" charset="-52"/>
              </a:rPr>
              <a:t> в инструкциях по применению определяются концентрацией действующего вещества, в связи с этим указание в документации о закупке требований к конкретным параметрам представляется избыточным. </a:t>
            </a:r>
          </a:p>
          <a:p>
            <a:pPr marL="0" indent="0" algn="just">
              <a:buNone/>
            </a:pPr>
            <a:r>
              <a:rPr lang="ru-RU" sz="1400" dirty="0" smtClean="0">
                <a:latin typeface="Exo 2" panose="020B0604020202020204" charset="-52"/>
              </a:rPr>
              <a:t>Следовательно, объем наполнения лекарственного препарата не имеет определяющего значения при введении препарата инжектором томографа. </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Постановление ФАС Уральского округа от 08.07.2022 по делу № А60-45215/2021</a:t>
            </a:r>
          </a:p>
          <a:p>
            <a:pPr marL="0" indent="0" algn="just">
              <a:buNone/>
            </a:pPr>
            <a:r>
              <a:rPr lang="ru-RU" sz="1400" b="1" dirty="0" smtClean="0">
                <a:latin typeface="Exo 2" panose="020B0604020202020204" charset="-52"/>
              </a:rPr>
              <a:t>Ранее</a:t>
            </a:r>
            <a:r>
              <a:rPr lang="ru-RU" sz="1400" dirty="0" smtClean="0">
                <a:latin typeface="Exo 2" panose="020B0604020202020204" charset="-52"/>
              </a:rPr>
              <a:t>: решение Приморского УФАС России от 13.03.2019 по закупке № 0320300090619000028</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Требование к объему наполнения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347764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Из представленной заявителем Инструкции по применению инжектора для введения контрастного вещества указано, что аппарат CT </a:t>
            </a:r>
            <a:r>
              <a:rPr lang="ru-RU" sz="1400" dirty="0" err="1" smtClean="0">
                <a:latin typeface="Exo 2" panose="020B0604020202020204" charset="-52"/>
              </a:rPr>
              <a:t>motion</a:t>
            </a:r>
            <a:r>
              <a:rPr lang="ru-RU" sz="1400" dirty="0" smtClean="0">
                <a:latin typeface="Exo 2" panose="020B0604020202020204" charset="-52"/>
              </a:rPr>
              <a:t> имеет три поворотные направляющие для флаконов стандартов DIN и ISO емкостью от 50 до 500 мл для контрастного вещества, механизм подъемника обеспечивает точное размещение флакона над протыкающей иглой трубки насоса, опрокидывающий механизм облегчает замену флаконов с жидкостью, при извлечении флаконов вытекание остаточной жидкости предотвращается за счет более высокого расположения отверстия флаконов.</a:t>
            </a:r>
          </a:p>
          <a:p>
            <a:pPr marL="0" indent="0" algn="just">
              <a:buNone/>
            </a:pPr>
            <a:r>
              <a:rPr lang="ru-RU" sz="1400" dirty="0" smtClean="0">
                <a:latin typeface="Exo 2" panose="020B0604020202020204" charset="-52"/>
              </a:rPr>
              <a:t>В руководстве для лаборантов по выполнению протоколов исследований на компьютерном томографе относительно объема контрастного вещества указано, что при паренхиматозном контрастировании расчет 1,2 мл/кг массы тела для КВ с концентрацией йода 350 мг/мл и 1,4 мл/кг массы тела для КВ с концентрацией йода 300 мг/мл, пациентам с массой тела более 100 кг допустимо увеличение объема более 100 мл по согласованию с врачом- рентгенологом.</a:t>
            </a:r>
          </a:p>
          <a:p>
            <a:pPr marL="0" indent="0" algn="just">
              <a:buNone/>
            </a:pPr>
            <a:r>
              <a:rPr lang="ru-RU" sz="1400" dirty="0" smtClean="0">
                <a:latin typeface="Exo 2" panose="020B0604020202020204" charset="-52"/>
              </a:rPr>
              <a:t>Таким образом, приведенные положения инструкции и руководства по выполнению исследования подтверждают, что введение препарата (контрастного вещества) инжектором томографа осуществляется как с применением флаконов емкостью 100 мл, так и флаконов емкостью 200 мл., а объем введения жидкости с концентрацией йода избирается при исследовании в зависимости от массы тела человека.</a:t>
            </a:r>
          </a:p>
          <a:p>
            <a:pPr marL="0" indent="0" algn="just">
              <a:buNone/>
            </a:pPr>
            <a:r>
              <a:rPr lang="ru-RU" sz="1400" dirty="0" smtClean="0">
                <a:latin typeface="Exo 2" panose="020B0604020202020204" charset="-52"/>
              </a:rPr>
              <a:t>Следовательно, объем наполнения лекарственного препарата не имеет определяющего значения при введении препарата инжектором томографа, что заявителем не опровергнуто.</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Требование к объему наполнения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864029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При закупке лекарственного препарата с МНН </a:t>
            </a:r>
            <a:r>
              <a:rPr lang="ru-RU" sz="1400" dirty="0" err="1" smtClean="0">
                <a:latin typeface="Exo 2" panose="020B0604020202020204" charset="-52"/>
              </a:rPr>
              <a:t>Иринотекан</a:t>
            </a:r>
            <a:r>
              <a:rPr lang="ru-RU" sz="1400" dirty="0" smtClean="0">
                <a:latin typeface="Exo 2" panose="020B0604020202020204" charset="-52"/>
              </a:rPr>
              <a:t> концентрат для приготовления раствора для </a:t>
            </a:r>
            <a:r>
              <a:rPr lang="ru-RU" sz="1400" dirty="0" err="1" smtClean="0">
                <a:latin typeface="Exo 2" panose="020B0604020202020204" charset="-52"/>
              </a:rPr>
              <a:t>инфузий</a:t>
            </a:r>
            <a:r>
              <a:rPr lang="ru-RU" sz="1400" dirty="0" smtClean="0">
                <a:latin typeface="Exo 2" panose="020B0604020202020204" charset="-52"/>
              </a:rPr>
              <a:t> 20 мг/мл было установлено дополнительное требование к объему наполнения (с обоснованием). </a:t>
            </a:r>
          </a:p>
          <a:p>
            <a:pPr marL="0" indent="0" algn="just">
              <a:buNone/>
            </a:pPr>
            <a:r>
              <a:rPr lang="ru-RU" sz="1400" dirty="0" smtClean="0">
                <a:latin typeface="Exo 2" panose="020B0604020202020204" charset="-52"/>
              </a:rPr>
              <a:t>В возражении на жалобу заказчик пояснил, что был вынужден установить спорное требование, т. к. концентрация 20 мг/мл не отражает разовую дозу для пациентов с различными нозологиями. Дополнительное требование сопровождалось обоснованием:</a:t>
            </a:r>
          </a:p>
          <a:p>
            <a:pPr marL="0" indent="0" algn="just">
              <a:buNone/>
            </a:pPr>
            <a:r>
              <a:rPr lang="ru-RU" sz="1400" dirty="0" smtClean="0">
                <a:latin typeface="Exo 2" panose="020B0604020202020204" charset="-52"/>
              </a:rPr>
              <a:t>«Объем наполнения первичной упаковки (5 мл, 15 мл и 2 мл) формирует дозу препарата в единице измерения и должен обеспечить введение 100 мг, 300 мг, 40 мг соответственно лекарственного препарата без остатка, т. к. требуется подбор индивидуальной схемы лечения в отношении каждого конкретного пациента. Требования к объему наполнителя первичной упаковки обусловлены требованиями санитарно-эпидемиологической безопасности, так как препарат относится к потенциально токсичным веществам. Дозы рассчитаны исходя из площади поверхности тела пациента — 125 мг/м</a:t>
            </a:r>
            <a:r>
              <a:rPr lang="ru-RU" sz="1400" baseline="30000" dirty="0" smtClean="0">
                <a:latin typeface="Exo 2" panose="020B0604020202020204" charset="-52"/>
              </a:rPr>
              <a:t>2</a:t>
            </a:r>
            <a:r>
              <a:rPr lang="ru-RU" sz="1400" dirty="0" smtClean="0">
                <a:latin typeface="Exo 2" panose="020B0604020202020204" charset="-52"/>
              </a:rPr>
              <a:t>, 180-200 мг/м</a:t>
            </a:r>
            <a:r>
              <a:rPr lang="ru-RU" sz="1400" baseline="30000" dirty="0" smtClean="0">
                <a:latin typeface="Exo 2" panose="020B0604020202020204" charset="-52"/>
              </a:rPr>
              <a:t>2</a:t>
            </a:r>
            <a:r>
              <a:rPr lang="ru-RU" sz="1400" dirty="0" smtClean="0">
                <a:latin typeface="Exo 2" panose="020B0604020202020204" charset="-52"/>
              </a:rPr>
              <a:t> и 300-350 мг/м</a:t>
            </a:r>
            <a:r>
              <a:rPr lang="ru-RU" sz="1400" baseline="30000" dirty="0" smtClean="0">
                <a:latin typeface="Exo 2" panose="020B0604020202020204" charset="-52"/>
              </a:rPr>
              <a:t>2 </a:t>
            </a:r>
            <a:r>
              <a:rPr lang="ru-RU" sz="1400" dirty="0" smtClean="0">
                <a:latin typeface="Exo 2" panose="020B0604020202020204" charset="-52"/>
              </a:rPr>
              <a:t>— в зависимости от режима введения, поэтому целесообразна закупка препарата объемом как 5 мл, 15 мл, так и 2 мл.</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Требование к объему наполнения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024547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500" dirty="0" smtClean="0">
                <a:latin typeface="Exo 2" panose="020B0604020202020204" charset="-52"/>
              </a:rPr>
              <a:t>Применение лекарственного препарата </a:t>
            </a:r>
            <a:r>
              <a:rPr lang="ru-RU" sz="1500" dirty="0" err="1" smtClean="0">
                <a:latin typeface="Exo 2" panose="020B0604020202020204" charset="-52"/>
              </a:rPr>
              <a:t>Иринотекан</a:t>
            </a:r>
            <a:r>
              <a:rPr lang="ru-RU" sz="1500" dirty="0" smtClean="0">
                <a:latin typeface="Exo 2" panose="020B0604020202020204" charset="-52"/>
              </a:rPr>
              <a:t> в указанных объемах наполнения, кроме точности дозирования:</a:t>
            </a:r>
          </a:p>
          <a:p>
            <a:pPr marL="285750" indent="-285750" algn="just">
              <a:buFont typeface="Arial" panose="020B0604020202020204" pitchFamily="34" charset="0"/>
              <a:buChar char="•"/>
            </a:pPr>
            <a:r>
              <a:rPr lang="ru-RU" sz="1400" dirty="0" smtClean="0">
                <a:latin typeface="Exo 2" panose="020B0604020202020204" charset="-52"/>
              </a:rPr>
              <a:t>упрощает оборот лекарственных препаратов в стационаре;</a:t>
            </a:r>
          </a:p>
          <a:p>
            <a:pPr marL="285750" indent="-285750" algn="just">
              <a:buFont typeface="Arial" panose="020B0604020202020204" pitchFamily="34" charset="0"/>
              <a:buChar char="•"/>
            </a:pPr>
            <a:r>
              <a:rPr lang="ru-RU" sz="1400" dirty="0" smtClean="0">
                <a:latin typeface="Exo 2" panose="020B0604020202020204" charset="-52"/>
              </a:rPr>
              <a:t>позволяет рационально и экономически целесообразно использовать лекарственный препарат с минимизацией потерь и финансовых затрат, соответственно; </a:t>
            </a:r>
          </a:p>
          <a:p>
            <a:pPr marL="285750" indent="-285750" algn="just">
              <a:buFont typeface="Arial" panose="020B0604020202020204" pitchFamily="34" charset="0"/>
              <a:buChar char="•"/>
            </a:pPr>
            <a:r>
              <a:rPr lang="ru-RU" sz="1400" dirty="0" smtClean="0">
                <a:latin typeface="Exo 2" panose="020B0604020202020204" charset="-52"/>
              </a:rPr>
              <a:t>ведет к уменьшению контакта персонала с цитотоксическими препаратами;</a:t>
            </a:r>
          </a:p>
          <a:p>
            <a:pPr marL="285750" indent="-285750" algn="just">
              <a:buFont typeface="Arial" panose="020B0604020202020204" pitchFamily="34" charset="0"/>
              <a:buChar char="•"/>
            </a:pPr>
            <a:r>
              <a:rPr lang="ru-RU" sz="1400" dirty="0" smtClean="0">
                <a:latin typeface="Exo 2" panose="020B0604020202020204" charset="-52"/>
              </a:rPr>
              <a:t>снижает вероятность нежелательных последствий контакта с цитотоксическими препаратами для персонала и пациентов;</a:t>
            </a:r>
          </a:p>
          <a:p>
            <a:pPr marL="285750" indent="-285750" algn="just">
              <a:buFont typeface="Arial" panose="020B0604020202020204" pitchFamily="34" charset="0"/>
              <a:buChar char="•"/>
            </a:pPr>
            <a:r>
              <a:rPr lang="ru-RU" sz="1400" dirty="0" smtClean="0">
                <a:latin typeface="Exo 2" panose="020B0604020202020204" charset="-52"/>
              </a:rPr>
              <a:t>снижает количество цитотоксического препарата, подлежащего утилизации;</a:t>
            </a:r>
          </a:p>
          <a:p>
            <a:pPr marL="285750" indent="-285750" algn="just">
              <a:buFont typeface="Arial" panose="020B0604020202020204" pitchFamily="34" charset="0"/>
              <a:buChar char="•"/>
            </a:pPr>
            <a:r>
              <a:rPr lang="ru-RU" sz="1400" dirty="0" smtClean="0">
                <a:latin typeface="Exo 2" panose="020B0604020202020204" charset="-52"/>
              </a:rPr>
              <a:t>приводит к экономии и рациональному расходованию препаратов;</a:t>
            </a:r>
          </a:p>
          <a:p>
            <a:pPr marL="285750" indent="-285750" algn="just">
              <a:buFont typeface="Arial" panose="020B0604020202020204" pitchFamily="34" charset="0"/>
              <a:buChar char="•"/>
            </a:pPr>
            <a:r>
              <a:rPr lang="ru-RU" sz="1400" dirty="0" smtClean="0">
                <a:latin typeface="Exo 2" panose="020B0604020202020204" charset="-52"/>
              </a:rPr>
              <a:t>упрощает работу медицинского персонала;</a:t>
            </a:r>
          </a:p>
          <a:p>
            <a:pPr marL="285750" indent="-285750" algn="just">
              <a:buFont typeface="Arial" panose="020B0604020202020204" pitchFamily="34" charset="0"/>
              <a:buChar char="•"/>
            </a:pPr>
            <a:r>
              <a:rPr lang="ru-RU" sz="1400" dirty="0" smtClean="0">
                <a:latin typeface="Exo 2" panose="020B0604020202020204" charset="-52"/>
              </a:rPr>
              <a:t>экономит рабочее время медицинского персонала</a:t>
            </a:r>
            <a:r>
              <a:rPr lang="ru-RU" sz="1500" dirty="0" smtClean="0">
                <a:latin typeface="Exo 2" panose="020B0604020202020204" charset="-52"/>
              </a:rPr>
              <a:t>».</a:t>
            </a:r>
          </a:p>
          <a:p>
            <a:pPr marL="0" indent="0" algn="just">
              <a:buNone/>
            </a:pPr>
            <a:r>
              <a:rPr lang="ru-RU" sz="1500" dirty="0" smtClean="0">
                <a:latin typeface="Exo 2" panose="020B0604020202020204" charset="-52"/>
              </a:rPr>
              <a:t>Антимонопольный орган признал жалобу необоснованной. </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Решения Тульского УФАС России от 11.01.2021 по закупке № 0366200035620007013, 11.12.2020 по закупке № 0145200000420001831, Краснодарского УФАС России от 20.01.2022 по закупке № 0818500000821008797. Аналогичны решения Тульского УФАС России от 18.08.2021 по закупке № 0366200035621004228 (</a:t>
            </a:r>
            <a:r>
              <a:rPr lang="ru-RU" sz="1400" dirty="0" err="1" smtClean="0">
                <a:latin typeface="Exo 2" panose="020B0604020202020204" charset="-52"/>
              </a:rPr>
              <a:t>Оксалиплатин</a:t>
            </a:r>
            <a:r>
              <a:rPr lang="ru-RU" sz="1400" dirty="0" smtClean="0">
                <a:latin typeface="Exo 2" panose="020B0604020202020204" charset="-52"/>
              </a:rPr>
              <a:t>), Приморского УФАС России от 13.03.2019 по закупке № 0320300090619000028 (</a:t>
            </a:r>
            <a:r>
              <a:rPr lang="ru-RU" sz="1400" dirty="0" err="1" smtClean="0">
                <a:latin typeface="Exo 2" panose="020B0604020202020204" charset="-52"/>
              </a:rPr>
              <a:t>Йогексол</a:t>
            </a:r>
            <a:r>
              <a:rPr lang="ru-RU" sz="1400" dirty="0" smtClean="0">
                <a:latin typeface="Exo 2" panose="020B0604020202020204" charset="-52"/>
              </a:rPr>
              <a:t>).</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Требование к объему наполнения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15000" y="2420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16643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err="1" smtClean="0">
                <a:latin typeface="Exo 2" panose="020B0604020202020204" charset="-52"/>
              </a:rPr>
              <a:t>Йопромид</a:t>
            </a:r>
            <a:r>
              <a:rPr lang="ru-RU" sz="1400" dirty="0" smtClean="0">
                <a:latin typeface="Exo 2" panose="020B0604020202020204" charset="-52"/>
              </a:rPr>
              <a:t> 370 мг/мл в различных объемах:</a:t>
            </a:r>
          </a:p>
          <a:p>
            <a:pPr marL="0" indent="0" algn="just">
              <a:buNone/>
            </a:pPr>
            <a:r>
              <a:rPr lang="ru-RU" sz="1400" b="1" dirty="0" smtClean="0">
                <a:latin typeface="Exo 2" panose="020B0604020202020204" charset="-52"/>
              </a:rPr>
              <a:t>30 мл</a:t>
            </a:r>
            <a:r>
              <a:rPr lang="ru-RU" sz="1400" dirty="0" smtClean="0">
                <a:latin typeface="Exo 2" panose="020B0604020202020204" charset="-52"/>
              </a:rPr>
              <a:t>: </a:t>
            </a:r>
            <a:r>
              <a:rPr lang="x-none" sz="1400" dirty="0" smtClean="0">
                <a:latin typeface="Exo 2" panose="020B0604020202020204" charset="-52"/>
              </a:rPr>
              <a:t>для проведения исследований ЖКТ (пищевода и желудка), урологических исследований ( почки и уретра)  а так же для проведения исследований  пациентам с массой тела меньше 60 кг, позволяет без лишнего расхода и вынужденной утилизации препарата дозировать объем контрастного вещества из расчета на массу тела пациента.</a:t>
            </a:r>
            <a:endParaRPr lang="ru-RU" sz="1400" dirty="0" smtClean="0">
              <a:latin typeface="Exo 2" panose="020B0604020202020204" charset="-52"/>
            </a:endParaRPr>
          </a:p>
          <a:p>
            <a:pPr marL="0" lvl="0" indent="0" algn="just">
              <a:buNone/>
            </a:pPr>
            <a:r>
              <a:rPr lang="ru-RU" sz="1400" b="1" dirty="0" smtClean="0">
                <a:latin typeface="Exo 2" panose="020B0604020202020204" charset="-52"/>
              </a:rPr>
              <a:t>50 мл:</a:t>
            </a:r>
            <a:r>
              <a:rPr lang="ru-RU" sz="1400" dirty="0" smtClean="0">
                <a:latin typeface="Exo 2" panose="020B0604020202020204" charset="-52"/>
              </a:rPr>
              <a:t> является необходимым объемом для процедуры однократного контрастирования во время КТ, дополнительным объемом для подбора точной дозы без возникновения неиспользованного остатка препарата, или для введения вручную, при иных процедурах контрастирования, т.к. позволяет без лишнего расхода и вынужденной утилизации препарата дозировать объем контрастного вещества из расчета на массу тела пациента с высоким индексом массы тела;</a:t>
            </a:r>
          </a:p>
          <a:p>
            <a:pPr marL="0" lvl="0" indent="0" algn="just">
              <a:buNone/>
            </a:pPr>
            <a:r>
              <a:rPr lang="ru-RU" sz="1400" b="1" dirty="0" smtClean="0">
                <a:latin typeface="Exo 2" panose="020B0604020202020204" charset="-52"/>
              </a:rPr>
              <a:t>100 мл:</a:t>
            </a:r>
            <a:r>
              <a:rPr lang="ru-RU" sz="1400" dirty="0" smtClean="0">
                <a:latin typeface="Exo 2" panose="020B0604020202020204" charset="-52"/>
              </a:rPr>
              <a:t> является объемом контраста, который используется для однократного контрастирования при проведении КТ с коррекцией дозировки меньшими объемами для достижения заданных параметров скорости доставки йода;</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Требование к объему наполнения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49386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Откуда можно взять информацию для подготовки обоснований?</a:t>
            </a:r>
          </a:p>
          <a:p>
            <a:pPr marL="101598" lvl="0" indent="0" algn="just">
              <a:buNone/>
            </a:pPr>
            <a:endParaRPr lang="ru-RU" sz="1400" dirty="0" smtClean="0">
              <a:latin typeface="Exo 2" panose="020B0604020202020204" charset="-52"/>
            </a:endParaRPr>
          </a:p>
          <a:p>
            <a:pPr marL="285750" indent="-285750" algn="just">
              <a:buFont typeface="Arial" panose="020B0604020202020204" pitchFamily="34" charset="0"/>
              <a:buChar char="•"/>
            </a:pPr>
            <a:r>
              <a:rPr lang="ru-RU" sz="1400" dirty="0" smtClean="0">
                <a:latin typeface="Exo 2" panose="020B0604020202020204" charset="-52"/>
              </a:rPr>
              <a:t>Нормативные акты в области применения ЛП</a:t>
            </a:r>
          </a:p>
          <a:p>
            <a:pPr marL="285750" indent="-285750" algn="just">
              <a:buFont typeface="Arial" panose="020B0604020202020204" pitchFamily="34" charset="0"/>
              <a:buChar char="•"/>
            </a:pPr>
            <a:r>
              <a:rPr lang="ru-RU" sz="1400" dirty="0" smtClean="0">
                <a:latin typeface="Exo 2" panose="020B0604020202020204" charset="-52"/>
              </a:rPr>
              <a:t>Инструкции по применению ЛП</a:t>
            </a:r>
          </a:p>
          <a:p>
            <a:pPr marL="285750" indent="-285750" algn="just">
              <a:buFont typeface="Arial" panose="020B0604020202020204" pitchFamily="34" charset="0"/>
              <a:buChar char="•"/>
            </a:pPr>
            <a:r>
              <a:rPr lang="ru-RU" sz="1400" dirty="0" smtClean="0">
                <a:latin typeface="Exo 2" panose="020B0604020202020204" charset="-52"/>
              </a:rPr>
              <a:t>Клиническая практика</a:t>
            </a:r>
          </a:p>
          <a:p>
            <a:pPr marL="285750" indent="-285750" algn="just">
              <a:buFont typeface="Arial" panose="020B0604020202020204" pitchFamily="34" charset="0"/>
              <a:buChar char="•"/>
            </a:pPr>
            <a:r>
              <a:rPr lang="ru-RU" sz="1400" dirty="0" smtClean="0">
                <a:latin typeface="Exo 2" panose="020B0604020202020204" charset="-52"/>
              </a:rPr>
              <a:t>Судебная и административная практика</a:t>
            </a:r>
          </a:p>
          <a:p>
            <a:pPr marL="285750" indent="-285750" algn="just">
              <a:buFont typeface="Arial" panose="020B0604020202020204" pitchFamily="34" charset="0"/>
              <a:buChar char="•"/>
            </a:pPr>
            <a:r>
              <a:rPr lang="ru-RU" sz="1400" dirty="0" smtClean="0">
                <a:latin typeface="Exo 2" panose="020B0604020202020204" charset="-52"/>
              </a:rPr>
              <a:t>Иные источники</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Подготовка обоснований</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633543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Заказчик объявил аукцион на поставку лекарственного препарата с МНН </a:t>
            </a:r>
            <a:r>
              <a:rPr lang="ru-RU" sz="1400" dirty="0" err="1" smtClean="0">
                <a:latin typeface="Exo 2" panose="020B0604020202020204" charset="-52"/>
              </a:rPr>
              <a:t>Бупивакаин</a:t>
            </a:r>
            <a:r>
              <a:rPr lang="ru-RU" sz="1400" dirty="0" smtClean="0">
                <a:latin typeface="Exo 2" panose="020B0604020202020204" charset="-52"/>
              </a:rPr>
              <a:t>. В ТЗ установлено требование о наличии в составе вспомогательного вещества – декстрозы моногидрат. Поступила жалоба на нарушение ПП РФ № 1380. </a:t>
            </a:r>
          </a:p>
          <a:p>
            <a:pPr marL="0" indent="0" algn="just">
              <a:buNone/>
            </a:pPr>
            <a:r>
              <a:rPr lang="ru-RU" sz="1400" dirty="0" smtClean="0">
                <a:latin typeface="Exo 2" panose="020B0604020202020204" charset="-52"/>
              </a:rPr>
              <a:t>Заказчик указал, что что решение о включении в описание объекта закупки данной дополнительной характеристики было принято Подкомиссией врачебной комиссии по</a:t>
            </a:r>
          </a:p>
          <a:p>
            <a:pPr marL="0" indent="0" algn="just">
              <a:buNone/>
            </a:pPr>
            <a:r>
              <a:rPr lang="ru-RU" sz="1400" dirty="0" smtClean="0">
                <a:latin typeface="Exo 2" panose="020B0604020202020204" charset="-52"/>
              </a:rPr>
              <a:t>рациональному использованию лекарственных средств учреждения 13.01.2020 в связи с тем, что наличие декстрозы в качестве вспомогательного компонента </a:t>
            </a:r>
            <a:r>
              <a:rPr lang="ru-RU" sz="1400" dirty="0" err="1" smtClean="0">
                <a:latin typeface="Exo 2" panose="020B0604020202020204" charset="-52"/>
              </a:rPr>
              <a:t>Бупивакаина</a:t>
            </a:r>
            <a:r>
              <a:rPr lang="ru-RU" sz="1400" dirty="0" smtClean="0">
                <a:latin typeface="Exo 2" panose="020B0604020202020204" charset="-52"/>
              </a:rPr>
              <a:t> увеличивает его плотность и уменьшает риск высокого спинального блока при </a:t>
            </a:r>
            <a:r>
              <a:rPr lang="ru-RU" sz="1400" dirty="0" err="1" smtClean="0">
                <a:latin typeface="Exo 2" panose="020B0604020202020204" charset="-52"/>
              </a:rPr>
              <a:t>анастезии</a:t>
            </a:r>
            <a:r>
              <a:rPr lang="ru-RU" sz="1400" dirty="0" smtClean="0">
                <a:latin typeface="Exo 2" panose="020B0604020202020204" charset="-52"/>
              </a:rPr>
              <a:t>, тем самым снижает риск нарушения сердечного ритма и дыхания у пациентов с тяжелой сопутствующей сердечно-легочной патологией; из инструкций по</a:t>
            </a:r>
          </a:p>
          <a:p>
            <a:pPr marL="0" indent="0" algn="just">
              <a:buNone/>
            </a:pPr>
            <a:r>
              <a:rPr lang="ru-RU" sz="1400" dirty="0" smtClean="0">
                <a:latin typeface="Exo 2" panose="020B0604020202020204" charset="-52"/>
              </a:rPr>
              <a:t>применению лекарственных препаратов </a:t>
            </a:r>
            <a:r>
              <a:rPr lang="ru-RU" sz="1400" dirty="0" err="1" smtClean="0">
                <a:latin typeface="Exo 2" panose="020B0604020202020204" charset="-52"/>
              </a:rPr>
              <a:t>Маркаин</a:t>
            </a:r>
            <a:r>
              <a:rPr lang="ru-RU" sz="1400" dirty="0" smtClean="0">
                <a:latin typeface="Exo 2" panose="020B0604020202020204" charset="-52"/>
              </a:rPr>
              <a:t> </a:t>
            </a:r>
            <a:r>
              <a:rPr lang="ru-RU" sz="1400" dirty="0" err="1" smtClean="0">
                <a:latin typeface="Exo 2" panose="020B0604020202020204" charset="-52"/>
              </a:rPr>
              <a:t>Спинал</a:t>
            </a:r>
            <a:r>
              <a:rPr lang="ru-RU" sz="1400" dirty="0" smtClean="0">
                <a:latin typeface="Exo 2" panose="020B0604020202020204" charset="-52"/>
              </a:rPr>
              <a:t> </a:t>
            </a:r>
            <a:r>
              <a:rPr lang="ru-RU" sz="1400" dirty="0" err="1" smtClean="0">
                <a:latin typeface="Exo 2" panose="020B0604020202020204" charset="-52"/>
              </a:rPr>
              <a:t>Хэви</a:t>
            </a:r>
            <a:r>
              <a:rPr lang="ru-RU" sz="1400" dirty="0" smtClean="0">
                <a:latin typeface="Exo 2" panose="020B0604020202020204" charset="-52"/>
              </a:rPr>
              <a:t>, </a:t>
            </a:r>
            <a:r>
              <a:rPr lang="ru-RU" sz="1400" dirty="0" err="1" smtClean="0">
                <a:latin typeface="Exo 2" panose="020B0604020202020204" charset="-52"/>
              </a:rPr>
              <a:t>Бупивакаин</a:t>
            </a:r>
            <a:r>
              <a:rPr lang="ru-RU" sz="1400" dirty="0" smtClean="0">
                <a:latin typeface="Exo 2" panose="020B0604020202020204" charset="-52"/>
              </a:rPr>
              <a:t> </a:t>
            </a:r>
            <a:r>
              <a:rPr lang="ru-RU" sz="1400" dirty="0" err="1" smtClean="0">
                <a:latin typeface="Exo 2" panose="020B0604020202020204" charset="-52"/>
              </a:rPr>
              <a:t>Спинал</a:t>
            </a:r>
            <a:r>
              <a:rPr lang="ru-RU" sz="1400" dirty="0" smtClean="0">
                <a:latin typeface="Exo 2" panose="020B0604020202020204" charset="-52"/>
              </a:rPr>
              <a:t> </a:t>
            </a:r>
            <a:r>
              <a:rPr lang="ru-RU" sz="1400" dirty="0" err="1" smtClean="0">
                <a:latin typeface="Exo 2" panose="020B0604020202020204" charset="-52"/>
              </a:rPr>
              <a:t>Хэви</a:t>
            </a:r>
            <a:r>
              <a:rPr lang="ru-RU" sz="1400" dirty="0" smtClean="0">
                <a:latin typeface="Exo 2" panose="020B0604020202020204" charset="-52"/>
              </a:rPr>
              <a:t>, </a:t>
            </a:r>
            <a:r>
              <a:rPr lang="ru-RU" sz="1400" dirty="0" err="1" smtClean="0">
                <a:latin typeface="Exo 2" panose="020B0604020202020204" charset="-52"/>
              </a:rPr>
              <a:t>Бупивакаин-Лекфарм</a:t>
            </a:r>
            <a:r>
              <a:rPr lang="ru-RU" sz="1400" dirty="0" smtClean="0">
                <a:latin typeface="Exo 2" panose="020B0604020202020204" charset="-52"/>
              </a:rPr>
              <a:t> </a:t>
            </a:r>
            <a:r>
              <a:rPr lang="ru-RU" sz="1400" dirty="0" err="1" smtClean="0">
                <a:latin typeface="Exo 2" panose="020B0604020202020204" charset="-52"/>
              </a:rPr>
              <a:t>Спинал</a:t>
            </a:r>
            <a:r>
              <a:rPr lang="ru-RU" sz="1400" dirty="0" smtClean="0">
                <a:latin typeface="Exo 2" panose="020B0604020202020204" charset="-52"/>
              </a:rPr>
              <a:t> </a:t>
            </a:r>
            <a:r>
              <a:rPr lang="ru-RU" sz="1400" dirty="0" err="1" smtClean="0">
                <a:latin typeface="Exo 2" panose="020B0604020202020204" charset="-52"/>
              </a:rPr>
              <a:t>Хэви</a:t>
            </a:r>
            <a:r>
              <a:rPr lang="ru-RU" sz="1400" dirty="0" smtClean="0">
                <a:latin typeface="Exo 2" panose="020B0604020202020204" charset="-52"/>
              </a:rPr>
              <a:t>, </a:t>
            </a:r>
            <a:r>
              <a:rPr lang="ru-RU" sz="1400" dirty="0" err="1" smtClean="0">
                <a:latin typeface="Exo 2" panose="020B0604020202020204" charset="-52"/>
              </a:rPr>
              <a:t>БлоккоС</a:t>
            </a:r>
            <a:r>
              <a:rPr lang="ru-RU" sz="1400" dirty="0" smtClean="0">
                <a:latin typeface="Exo 2" panose="020B0604020202020204" charset="-52"/>
              </a:rPr>
              <a:t> ХЭВИ следует, что растворы, не содержащие декстрозу, дают менее предсказуемый результат или уровень блокады. </a:t>
            </a:r>
          </a:p>
          <a:p>
            <a:pPr marL="0" indent="0" algn="just">
              <a:buNone/>
            </a:pPr>
            <a:r>
              <a:rPr lang="ru-RU" sz="1400" dirty="0" smtClean="0">
                <a:latin typeface="Exo 2" panose="020B0604020202020204" charset="-52"/>
              </a:rPr>
              <a:t>Суды признали действия заказчика правомерными. </a:t>
            </a:r>
          </a:p>
          <a:p>
            <a:pPr marL="0" indent="0" algn="just">
              <a:buNone/>
            </a:pPr>
            <a:r>
              <a:rPr lang="ru-RU" sz="1400" dirty="0" smtClean="0">
                <a:latin typeface="Exo 2" panose="020B0604020202020204" charset="-52"/>
              </a:rPr>
              <a:t>Постановление ФАС Западно-Сибирского округа от 14.09.2021 по делу № А03-13567/2020</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Инструкции по применению ЛП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2467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Заказчик объявил аукцион на поставку лекарственного препарата с МНН Инсулин </a:t>
            </a:r>
            <a:r>
              <a:rPr lang="ru-RU" sz="1400" dirty="0" err="1" smtClean="0">
                <a:latin typeface="Exo 2" panose="020B0604020202020204" charset="-52"/>
              </a:rPr>
              <a:t>аспарт</a:t>
            </a:r>
            <a:r>
              <a:rPr lang="ru-RU" sz="1400" dirty="0" smtClean="0">
                <a:latin typeface="Exo 2" panose="020B0604020202020204" charset="-52"/>
              </a:rPr>
              <a:t>, установив требование о наличии вспомогательного вещества: </a:t>
            </a:r>
            <a:r>
              <a:rPr lang="ru-RU" sz="1400" dirty="0" err="1" smtClean="0">
                <a:latin typeface="Exo 2" panose="020B0604020202020204" charset="-52"/>
              </a:rPr>
              <a:t>никотинамида</a:t>
            </a:r>
            <a:r>
              <a:rPr lang="ru-RU" sz="1400" dirty="0" smtClean="0">
                <a:latin typeface="Exo 2" panose="020B0604020202020204" charset="-52"/>
              </a:rPr>
              <a:t>. </a:t>
            </a:r>
          </a:p>
          <a:p>
            <a:pPr marL="0" indent="0" algn="just">
              <a:buNone/>
            </a:pPr>
            <a:r>
              <a:rPr lang="ru-RU" sz="1400" dirty="0" smtClean="0">
                <a:latin typeface="Exo 2" panose="020B0604020202020204" charset="-52"/>
              </a:rPr>
              <a:t>Обоснование необходимости указания дополнительных характеристик (требований): Установление требования обусловлено необходимостью достижения у пациентов, страдающих сахарным диабетом, более раннего </a:t>
            </a:r>
            <a:r>
              <a:rPr lang="ru-RU" sz="1400" dirty="0" err="1" smtClean="0">
                <a:latin typeface="Exo 2" panose="020B0604020202020204" charset="-52"/>
              </a:rPr>
              <a:t>сахароснижающего</a:t>
            </a:r>
            <a:r>
              <a:rPr lang="ru-RU" sz="1400" dirty="0" smtClean="0">
                <a:latin typeface="Exo 2" panose="020B0604020202020204" charset="-52"/>
              </a:rPr>
              <a:t> эффекта, что обусловливает лучший контроль </a:t>
            </a:r>
            <a:r>
              <a:rPr lang="ru-RU" sz="1400" dirty="0" err="1" smtClean="0">
                <a:latin typeface="Exo 2" panose="020B0604020202020204" charset="-52"/>
              </a:rPr>
              <a:t>постпрандиальной</a:t>
            </a:r>
            <a:r>
              <a:rPr lang="ru-RU" sz="1400" dirty="0" smtClean="0">
                <a:latin typeface="Exo 2" panose="020B0604020202020204" charset="-52"/>
              </a:rPr>
              <a:t> гликемии и, как следствие, уменьшает риск развития макро и микрососудистых осложнений. </a:t>
            </a:r>
            <a:r>
              <a:rPr lang="ru-RU" sz="1400" dirty="0" err="1" smtClean="0">
                <a:latin typeface="Exo 2" panose="020B0604020202020204" charset="-52"/>
              </a:rPr>
              <a:t>Никотинамид</a:t>
            </a:r>
            <a:r>
              <a:rPr lang="ru-RU" sz="1400" dirty="0" smtClean="0">
                <a:latin typeface="Exo 2" panose="020B0604020202020204" charset="-52"/>
              </a:rPr>
              <a:t> в составе лекарственного препарата обеспечивает клинически значимое различие в </a:t>
            </a:r>
            <a:r>
              <a:rPr lang="ru-RU" sz="1400" dirty="0" err="1" smtClean="0">
                <a:latin typeface="Exo 2" panose="020B0604020202020204" charset="-52"/>
              </a:rPr>
              <a:t>фармакодинамике</a:t>
            </a:r>
            <a:r>
              <a:rPr lang="ru-RU" sz="1400" dirty="0" smtClean="0">
                <a:latin typeface="Exo 2" panose="020B0604020202020204" charset="-52"/>
              </a:rPr>
              <a:t> и </a:t>
            </a:r>
            <a:r>
              <a:rPr lang="ru-RU" sz="1400" dirty="0" err="1" smtClean="0">
                <a:latin typeface="Exo 2" panose="020B0604020202020204" charset="-52"/>
              </a:rPr>
              <a:t>фармакокинетике</a:t>
            </a:r>
            <a:r>
              <a:rPr lang="ru-RU" sz="1400" dirty="0" smtClean="0">
                <a:latin typeface="Exo 2" panose="020B0604020202020204" charset="-52"/>
              </a:rPr>
              <a:t> по сравнению с обычным инсулином </a:t>
            </a:r>
            <a:r>
              <a:rPr lang="ru-RU" sz="1400" dirty="0" err="1" smtClean="0">
                <a:latin typeface="Exo 2" panose="020B0604020202020204" charset="-52"/>
              </a:rPr>
              <a:t>аспарт</a:t>
            </a:r>
            <a:r>
              <a:rPr lang="ru-RU" sz="1400" dirty="0" smtClean="0">
                <a:latin typeface="Exo 2" panose="020B0604020202020204" charset="-52"/>
              </a:rPr>
              <a:t> за счет обеспечения более быстрого всасывания инсулина и более раннего появления инсулина в кровотоке пациента. (В соответствии с рекомендациями Главного внештатного специалиста-эндокринолога  МЗ СО от 28.10.2021 г №7806в).</a:t>
            </a:r>
          </a:p>
          <a:p>
            <a:pPr marL="0" indent="0" algn="just">
              <a:buNone/>
            </a:pPr>
            <a:r>
              <a:rPr lang="ru-RU" sz="1400" dirty="0" smtClean="0">
                <a:latin typeface="Exo 2" panose="020B0604020202020204" charset="-52"/>
              </a:rPr>
              <a:t>Решения Саратовского УФАС России от 17.01.2022 по закупке № 0860200000821008705, Калмыцкого УФАС России от 29.04.2022 по закупке № 0105500000222000542, Омского УФАС России от 02.03.2022 по закупке № 0352200033423000053.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Экспертное мнение</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87583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dirty="0" smtClean="0">
                <a:latin typeface="Exo 2" panose="020B0604020202020204" charset="-52"/>
              </a:rPr>
              <a:t>Постановление Правительства РФ от 28.02.2023 № 318</a:t>
            </a:r>
          </a:p>
          <a:p>
            <a:pPr algn="just"/>
            <a:r>
              <a:rPr lang="ru-RU" sz="1400" b="1" dirty="0" smtClean="0">
                <a:latin typeface="Exo 2" panose="020B0604020202020204" charset="-52"/>
              </a:rPr>
              <a:t>ПП РФ № 617:</a:t>
            </a:r>
          </a:p>
          <a:p>
            <a:pPr marL="285750" indent="-285750" algn="just">
              <a:buFont typeface="Arial" panose="020B0604020202020204" pitchFamily="34" charset="0"/>
              <a:buChar char="•"/>
            </a:pPr>
            <a:r>
              <a:rPr lang="ru-RU" sz="1400" dirty="0" smtClean="0">
                <a:latin typeface="Exo 2" panose="020B0604020202020204" charset="-52"/>
              </a:rPr>
              <a:t>Механизм применения: «второй лишний»</a:t>
            </a:r>
          </a:p>
          <a:p>
            <a:pPr marL="285750" indent="-285750" algn="just">
              <a:buFont typeface="Arial" panose="020B0604020202020204" pitchFamily="34" charset="0"/>
              <a:buChar char="•"/>
            </a:pPr>
            <a:r>
              <a:rPr lang="ru-RU" sz="1400" dirty="0" smtClean="0">
                <a:latin typeface="Exo 2" panose="020B0604020202020204" charset="-52"/>
              </a:rPr>
              <a:t>Сертификат СТ-1 исключается из числа сведений и документов, подтверждающих страну происхождения</a:t>
            </a:r>
          </a:p>
          <a:p>
            <a:pPr marL="285750" indent="-285750" algn="just">
              <a:buFont typeface="Arial" panose="020B0604020202020204" pitchFamily="34" charset="0"/>
              <a:buChar char="•"/>
            </a:pPr>
            <a:r>
              <a:rPr lang="ru-RU" sz="1400" dirty="0" smtClean="0">
                <a:latin typeface="Exo 2" panose="020B0604020202020204" charset="-52"/>
              </a:rPr>
              <a:t>Исключены отсылки к ДНР, ЛНР</a:t>
            </a:r>
          </a:p>
          <a:p>
            <a:pPr marL="0" indent="0" algn="just">
              <a:buNone/>
            </a:pPr>
            <a:r>
              <a:rPr lang="ru-RU" sz="1400" b="1" dirty="0" smtClean="0">
                <a:latin typeface="Exo 2" panose="020B0604020202020204" charset="-52"/>
              </a:rPr>
              <a:t>ПП РФ № 2014:</a:t>
            </a:r>
          </a:p>
          <a:p>
            <a:pPr marL="285750" indent="-285750" algn="just">
              <a:buFont typeface="Arial" panose="020B0604020202020204" pitchFamily="34" charset="0"/>
              <a:buChar char="•"/>
            </a:pPr>
            <a:r>
              <a:rPr lang="ru-RU" sz="1400" dirty="0" smtClean="0">
                <a:latin typeface="Exo 2" panose="020B0604020202020204" charset="-52"/>
              </a:rPr>
              <a:t>Внесены изменения в перечень товаров, изменено название реестров в п. 3 ПП РФ № 2014</a:t>
            </a:r>
          </a:p>
          <a:p>
            <a:pPr marL="285750" indent="-285750" algn="just">
              <a:buFont typeface="Arial" panose="020B0604020202020204" pitchFamily="34" charset="0"/>
              <a:buChar char="•"/>
            </a:pPr>
            <a:r>
              <a:rPr lang="ru-RU" sz="1400" dirty="0" smtClean="0">
                <a:latin typeface="Exo 2" panose="020B0604020202020204" charset="-52"/>
              </a:rPr>
              <a:t>Исключены отсылки к ДНР, ЛНР</a:t>
            </a:r>
          </a:p>
          <a:p>
            <a:pPr marL="0" indent="0" algn="just">
              <a:buNone/>
            </a:pPr>
            <a:r>
              <a:rPr lang="ru-RU" sz="1400" b="1" dirty="0" smtClean="0">
                <a:latin typeface="Exo 2" panose="020B0604020202020204" charset="-52"/>
              </a:rPr>
              <a:t>ПП РФ № 2013:</a:t>
            </a:r>
          </a:p>
          <a:p>
            <a:pPr marL="285750" indent="-285750" algn="just">
              <a:buFont typeface="Arial" panose="020B0604020202020204" pitchFamily="34" charset="0"/>
              <a:buChar char="•"/>
            </a:pPr>
            <a:r>
              <a:rPr lang="ru-RU" sz="1400" dirty="0" smtClean="0">
                <a:latin typeface="Exo 2" panose="020B0604020202020204" charset="-52"/>
              </a:rPr>
              <a:t>Исключены отсылки к ДНР, ЛНР</a:t>
            </a:r>
          </a:p>
          <a:p>
            <a:pPr marL="285750" indent="-285750" algn="just">
              <a:buFont typeface="Arial" panose="020B0604020202020204" pitchFamily="34" charset="0"/>
              <a:buChar char="•"/>
            </a:pPr>
            <a:r>
              <a:rPr lang="ru-RU" sz="1400" dirty="0" smtClean="0">
                <a:latin typeface="Exo 2" panose="020B0604020202020204" charset="-52"/>
              </a:rPr>
              <a:t>Добавлен евразийский реестр промышленных товаров государств - членов ЕАЭС в п. 2</a:t>
            </a:r>
          </a:p>
          <a:p>
            <a:pPr marL="285750" indent="-285750" algn="just">
              <a:buFont typeface="Arial" panose="020B0604020202020204" pitchFamily="34" charset="0"/>
              <a:buChar char="•"/>
            </a:pPr>
            <a:r>
              <a:rPr lang="ru-RU" sz="1400" dirty="0" smtClean="0">
                <a:latin typeface="Exo 2" panose="020B0604020202020204" charset="-52"/>
              </a:rPr>
              <a:t>Внесены изменения в перечень товаров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Изменение национального режима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411407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b="1" dirty="0" smtClean="0">
                <a:latin typeface="Exo 2" panose="020B0604020202020204" charset="-52"/>
              </a:rPr>
              <a:t>Примеры практики в пользу заказчика о правомерности требований к упаковке ЛП:</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Решения Орловского УФАС России от 13.10.2020 по закупке № 0354200022320000285, Ленинградского УФАС от 21.01.2021 по закупке № 0145200000420002177, Новосибирского УФАС от 19.05.2020 по закупке № 0351300048420000146, УФАС по Республике Коми от 16.06.2020 по закупке № 0307200029420000126</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Определение Верховного Суда РФ от 08.02.2021 № 307-ЭС20-24218 по делу № А13-22120/2019</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Постановления ФАС Северо-Кавказского округа от 25.12.2020 по делу № А63-2587/2020, от 11.02.2021 по делу № А63-6022/2020, ФАС Уральского округа от 09.03.2021 по делу № А76-5615/2020, ФАС Волго-Вятского округа от 19.01.2021 по делу № А43-15300/2020, 07.12.2021 по делу № А28-8949/2020, ФАС Северо-Западного округа от 15.12.2020 по делу № А13-22120/2019, ФАС Западно-Сибирского округа от 16.06.2021 по делу № А27-19972/2020, ФАС Восточно-Сибирского округа от 24.09.2021 по делу № А33-1162/2021, ФАС Поволжского округа от 22.10.2021 по делу № А12-8654/2021.</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Постановления Тринадцатого ААС от 27.12.2020 по делу № А56-35274/2020, Пятого ААС от 21.01.2021 по делу № А51-14222/2020, Седьмого ААС от 28.01.2021 по делу № А27-16918/2020</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Правоприменительная практика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402840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mc:AlternateContent xmlns:mc="http://schemas.openxmlformats.org/markup-compatibility/2006" xmlns:a14="http://schemas.microsoft.com/office/drawing/2010/main">
        <mc:Choice Requires="a14">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Приказом </a:t>
                </a:r>
                <a:r>
                  <a:rPr lang="ru-RU" sz="1400" dirty="0">
                    <a:latin typeface="Exo 2" panose="020B0604020202020204" charset="-52"/>
                  </a:rPr>
                  <a:t>Минздрава России от 19.12.2019 </a:t>
                </a:r>
                <a:r>
                  <a:rPr lang="ru-RU" sz="1400" dirty="0" smtClean="0">
                    <a:latin typeface="Exo 2" panose="020B0604020202020204" charset="-52"/>
                  </a:rPr>
                  <a:t>№ 1064н утвержден порядок определения </a:t>
                </a:r>
                <a:r>
                  <a:rPr lang="ru-RU" sz="1400" dirty="0">
                    <a:latin typeface="Exo 2" panose="020B0604020202020204" charset="-52"/>
                  </a:rPr>
                  <a:t>НМЦК, ЦКЕП, начальной цены единицы товара при осуществлении закупок лекарственных препаратов. </a:t>
                </a:r>
              </a:p>
              <a:p>
                <a:pPr marL="101598" lvl="0" indent="0" algn="just">
                  <a:buNone/>
                </a:pPr>
                <a:r>
                  <a:rPr lang="ru-RU" sz="1400" dirty="0" smtClean="0">
                    <a:latin typeface="Exo 2" panose="020B0604020202020204" charset="-52"/>
                  </a:rPr>
                  <a:t>Из-под </a:t>
                </a:r>
                <a:r>
                  <a:rPr lang="ru-RU" sz="1400" dirty="0">
                    <a:latin typeface="Exo 2" panose="020B0604020202020204" charset="-52"/>
                  </a:rPr>
                  <a:t>действия приказа исключены экстемпоральные лекарственные препараты.  </a:t>
                </a:r>
              </a:p>
              <a:p>
                <a:pPr marL="101598" lvl="0" indent="0" algn="just">
                  <a:buNone/>
                </a:pPr>
                <a:r>
                  <a:rPr lang="ru-RU" sz="1400" dirty="0">
                    <a:latin typeface="Exo 2" panose="020B0604020202020204" charset="-52"/>
                  </a:rPr>
                  <a:t>Расчет НМЦК осуществляется по формуле: </a:t>
                </a:r>
              </a:p>
              <a:p>
                <a:pPr marL="101598" lvl="0" indent="0" algn="just">
                  <a:buNone/>
                </a:pPr>
                <a:endParaRPr lang="ru-RU" sz="1400" dirty="0">
                  <a:latin typeface="Exo 2" panose="020B0604020202020204" charset="-52"/>
                </a:endParaRPr>
              </a:p>
              <a:p>
                <a:pPr marL="101598" lvl="0" indent="0" algn="just">
                  <a:buNone/>
                </a:pPr>
                <a14:m>
                  <m:oMathPara xmlns:m="http://schemas.openxmlformats.org/officeDocument/2006/math">
                    <m:oMathParaPr>
                      <m:jc m:val="centerGroup"/>
                    </m:oMathParaPr>
                    <m:oMath xmlns:m="http://schemas.openxmlformats.org/officeDocument/2006/math">
                      <m:r>
                        <a:rPr lang="ru-RU" sz="1400" i="1">
                          <a:latin typeface="Cambria Math" panose="02040503050406030204" pitchFamily="18" charset="0"/>
                        </a:rPr>
                        <m:t>НМЦК=</m:t>
                      </m:r>
                      <m:nary>
                        <m:naryPr>
                          <m:chr m:val="∑"/>
                          <m:limLoc m:val="undOvr"/>
                          <m:ctrlPr>
                            <a:rPr lang="ru-RU" sz="1400" i="1">
                              <a:latin typeface="Cambria Math" panose="02040503050406030204" pitchFamily="18" charset="0"/>
                            </a:rPr>
                          </m:ctrlPr>
                        </m:naryPr>
                        <m:sub>
                          <m:r>
                            <a:rPr lang="ru-RU" sz="1400" i="1">
                              <a:latin typeface="Cambria Math" panose="02040503050406030204" pitchFamily="18" charset="0"/>
                            </a:rPr>
                            <m:t>𝑖</m:t>
                          </m:r>
                          <m:r>
                            <a:rPr lang="ru-RU" sz="1400" i="1">
                              <a:latin typeface="Cambria Math" panose="02040503050406030204" pitchFamily="18" charset="0"/>
                            </a:rPr>
                            <m:t>=1</m:t>
                          </m:r>
                        </m:sub>
                        <m:sup>
                          <m:r>
                            <a:rPr lang="en-US" sz="1400" i="1">
                              <a:latin typeface="Cambria Math" panose="02040503050406030204" pitchFamily="18" charset="0"/>
                            </a:rPr>
                            <m:t>𝑛</m:t>
                          </m:r>
                        </m:sup>
                        <m:e>
                          <m:r>
                            <a:rPr lang="ru-RU" sz="1400">
                              <a:latin typeface="Cambria Math" panose="02040503050406030204" pitchFamily="18" charset="0"/>
                            </a:rPr>
                            <m:t>Ц</m:t>
                          </m:r>
                          <m:r>
                            <a:rPr lang="en-US" sz="1400" i="1" baseline="-25000">
                              <a:latin typeface="Cambria Math" panose="02040503050406030204" pitchFamily="18" charset="0"/>
                            </a:rPr>
                            <m:t>𝑖</m:t>
                          </m:r>
                          <m:r>
                            <a:rPr lang="ru-RU" sz="1400" b="0" i="1" baseline="-25000" smtClean="0">
                              <a:latin typeface="Cambria Math" panose="02040503050406030204" pitchFamily="18" charset="0"/>
                            </a:rPr>
                            <m:t> х </m:t>
                          </m:r>
                          <m:r>
                            <a:rPr lang="en-US" sz="1400" i="1" baseline="-25000">
                              <a:latin typeface="Cambria Math" panose="02040503050406030204" pitchFamily="18" charset="0"/>
                            </a:rPr>
                            <m:t>𝑉𝑖</m:t>
                          </m:r>
                        </m:e>
                      </m:nary>
                    </m:oMath>
                  </m:oMathPara>
                </a14:m>
                <a:endParaRPr lang="ru-RU" sz="1400" dirty="0">
                  <a:latin typeface="Exo 2" panose="020B0604020202020204" charset="-52"/>
                </a:endParaRPr>
              </a:p>
              <a:p>
                <a:pPr marL="101598" indent="0" algn="just">
                  <a:buNone/>
                </a:pPr>
                <a:r>
                  <a:rPr lang="ru-RU" sz="1200" dirty="0">
                    <a:latin typeface="Exo 2" panose="020B0604020202020204" charset="-52"/>
                  </a:rPr>
                  <a:t>где:</a:t>
                </a:r>
              </a:p>
              <a:p>
                <a:pPr marL="101598" indent="0" algn="just">
                  <a:buNone/>
                </a:pPr>
                <a:r>
                  <a:rPr lang="en-US" sz="1200" i="1" dirty="0">
                    <a:latin typeface="Exo 2" panose="020B0604020202020204" charset="-52"/>
                  </a:rPr>
                  <a:t>n </a:t>
                </a:r>
                <a:r>
                  <a:rPr lang="ru-RU" sz="1200" dirty="0">
                    <a:latin typeface="Exo 2" panose="020B0604020202020204" charset="-52"/>
                  </a:rPr>
                  <a:t>– количество поставляемых лекарственных препаратов;</a:t>
                </a:r>
              </a:p>
              <a:p>
                <a:pPr marL="101598" indent="0" algn="just">
                  <a:buNone/>
                </a:pPr>
                <a:r>
                  <a:rPr lang="ru-RU" sz="1200" i="1" dirty="0">
                    <a:latin typeface="Exo 2" panose="020B0604020202020204" charset="-52"/>
                  </a:rPr>
                  <a:t>Ц</a:t>
                </a:r>
                <a:r>
                  <a:rPr lang="en-US" sz="1200" i="1" dirty="0" err="1">
                    <a:latin typeface="Exo 2" panose="020B0604020202020204" charset="-52"/>
                  </a:rPr>
                  <a:t>i</a:t>
                </a:r>
                <a:r>
                  <a:rPr lang="en-US" sz="1200" dirty="0">
                    <a:latin typeface="Exo 2" panose="020B0604020202020204" charset="-52"/>
                  </a:rPr>
                  <a:t> </a:t>
                </a:r>
                <a:r>
                  <a:rPr lang="ru-RU" sz="1200" dirty="0">
                    <a:latin typeface="Exo 2" panose="020B0604020202020204" charset="-52"/>
                  </a:rPr>
                  <a:t>– цена единицы планируемого к закупке </a:t>
                </a:r>
                <a:r>
                  <a:rPr lang="en-US" sz="1200" i="1" dirty="0" err="1">
                    <a:latin typeface="Exo 2" panose="020B0604020202020204" charset="-52"/>
                  </a:rPr>
                  <a:t>i</a:t>
                </a:r>
                <a:r>
                  <a:rPr lang="ru-RU" sz="1200" dirty="0">
                    <a:latin typeface="Exo 2" panose="020B0604020202020204" charset="-52"/>
                  </a:rPr>
                  <a:t>-го лекарственного препарата с учетом налога на добавленную стоимость (далее – НДС) и оптовой надбавки;</a:t>
                </a:r>
              </a:p>
              <a:p>
                <a:pPr marL="101598" indent="0" algn="just">
                  <a:buNone/>
                </a:pPr>
                <a:r>
                  <a:rPr lang="en-US" sz="1200" i="1" dirty="0">
                    <a:latin typeface="Exo 2" panose="020B0604020202020204" charset="-52"/>
                  </a:rPr>
                  <a:t>Vi</a:t>
                </a:r>
                <a:r>
                  <a:rPr lang="en-US" sz="1200" dirty="0">
                    <a:latin typeface="Exo 2" panose="020B0604020202020204" charset="-52"/>
                  </a:rPr>
                  <a:t> </a:t>
                </a:r>
                <a:r>
                  <a:rPr lang="ru-RU" sz="1200" dirty="0">
                    <a:latin typeface="Exo 2" panose="020B0604020202020204" charset="-52"/>
                  </a:rPr>
                  <a:t>– объем поставки </a:t>
                </a:r>
                <a:r>
                  <a:rPr lang="en-US" sz="1200" i="1" dirty="0" err="1">
                    <a:latin typeface="Exo 2" panose="020B0604020202020204" charset="-52"/>
                  </a:rPr>
                  <a:t>i</a:t>
                </a:r>
                <a:r>
                  <a:rPr lang="ru-RU" sz="1200" dirty="0">
                    <a:latin typeface="Exo 2" panose="020B0604020202020204" charset="-52"/>
                  </a:rPr>
                  <a:t>-го лекарственного препарата.</a:t>
                </a:r>
              </a:p>
              <a:p>
                <a:pPr marL="101598" indent="0" algn="just">
                  <a:buNone/>
                </a:pPr>
                <a:r>
                  <a:rPr lang="ru-RU" sz="1400" dirty="0">
                    <a:solidFill>
                      <a:srgbClr val="FF0000"/>
                    </a:solidFill>
                    <a:latin typeface="Exo 2" panose="020B0604020202020204" charset="-52"/>
                  </a:rPr>
                  <a:t>Заказчик вправе не применять оптовые надбавки при определении цены единицы лекарственного препарата. </a:t>
                </a:r>
                <a:endParaRPr lang="ru-RU" sz="1400" dirty="0">
                  <a:latin typeface="Exo 2" panose="020B0604020202020204" charset="-52"/>
                </a:endParaRPr>
              </a:p>
            </p:txBody>
          </p:sp>
        </mc:Choice>
        <mc:Fallback xmlns="">
          <p:sp>
            <p:nvSpPr>
              <p:cNvPr id="9" name="Текст 2">
                <a:extLst>
                  <a:ext uri="{FF2B5EF4-FFF2-40B4-BE49-F238E27FC236}">
                    <a16:creationId xmlns:a16="http://schemas.microsoft.com/office/drawing/2014/main" id="{24CC20A1-80CC-48F3-958F-75DFB9EB27A6}"/>
                  </a:ext>
                </a:extLst>
              </p:cNvPr>
              <p:cNvSpPr>
                <a:spLocks noGrp="1" noRot="1" noChangeAspect="1" noMove="1" noResize="1" noEditPoints="1" noAdjustHandles="1" noChangeArrowheads="1" noChangeShapeType="1" noTextEdit="1"/>
              </p:cNvSpPr>
              <p:nvPr>
                <p:ph type="body" idx="1"/>
              </p:nvPr>
            </p:nvSpPr>
            <p:spPr>
              <a:xfrm>
                <a:off x="76200" y="811093"/>
                <a:ext cx="8991600" cy="3962400"/>
              </a:xfrm>
              <a:blipFill>
                <a:blip r:embed="rId4"/>
                <a:stretch>
                  <a:fillRect l="-68" t="-1385" r="-1153"/>
                </a:stretch>
              </a:blipFill>
            </p:spPr>
            <p:txBody>
              <a:bodyPr/>
              <a:lstStyle/>
              <a:p>
                <a:r>
                  <a:rPr lang="ru-RU">
                    <a:noFill/>
                  </a:rPr>
                  <a:t> </a:t>
                </a:r>
              </a:p>
            </p:txBody>
          </p:sp>
        </mc:Fallback>
      </mc:AlternateContent>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Обоснование НМЦК</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510265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t>Цена единицы планируемого к закупке лекарственного препарата определяется методами:</a:t>
            </a:r>
          </a:p>
          <a:p>
            <a:pPr marL="101598" lvl="0" indent="0" algn="just">
              <a:buNone/>
            </a:pPr>
            <a:endParaRPr lang="ru-RU" sz="1400" dirty="0" smtClean="0"/>
          </a:p>
          <a:p>
            <a:pPr marL="285750" indent="-285750" algn="just">
              <a:buFont typeface="Arial" panose="020B0604020202020204" pitchFamily="34" charset="0"/>
              <a:buChar char="•"/>
            </a:pPr>
            <a:r>
              <a:rPr lang="ru-RU" sz="1400" dirty="0" smtClean="0">
                <a:latin typeface="Exo 2" panose="020B0604020202020204" charset="-52"/>
              </a:rPr>
              <a:t>Тарифный (для ЖНВЛП)</a:t>
            </a:r>
          </a:p>
          <a:p>
            <a:pPr marL="285750" indent="-285750" algn="just">
              <a:buFont typeface="Arial" panose="020B0604020202020204" pitchFamily="34" charset="0"/>
              <a:buChar char="•"/>
            </a:pPr>
            <a:r>
              <a:rPr lang="ru-RU" sz="1400" dirty="0" smtClean="0">
                <a:latin typeface="Exo 2" panose="020B0604020202020204" charset="-52"/>
              </a:rPr>
              <a:t>МСРЦ</a:t>
            </a:r>
          </a:p>
          <a:p>
            <a:pPr marL="285750" indent="-285750" algn="just">
              <a:buFont typeface="Arial" panose="020B0604020202020204" pitchFamily="34" charset="0"/>
              <a:buChar char="•"/>
            </a:pPr>
            <a:r>
              <a:rPr lang="ru-RU" sz="1400" dirty="0" smtClean="0">
                <a:latin typeface="Exo 2" panose="020B0604020202020204" charset="-52"/>
              </a:rPr>
              <a:t>Расчет средневзвешенной цены</a:t>
            </a:r>
          </a:p>
          <a:p>
            <a:pPr marL="285750" indent="-285750" algn="just">
              <a:buFont typeface="Arial" panose="020B0604020202020204" pitchFamily="34" charset="0"/>
              <a:buChar char="•"/>
            </a:pPr>
            <a:r>
              <a:rPr lang="ru-RU" sz="1400" dirty="0" err="1" smtClean="0">
                <a:latin typeface="Exo 2" panose="020B0604020202020204" charset="-52"/>
              </a:rPr>
              <a:t>Референтная</a:t>
            </a:r>
            <a:r>
              <a:rPr lang="ru-RU" sz="1400" dirty="0" smtClean="0">
                <a:latin typeface="Exo 2" panose="020B0604020202020204" charset="-52"/>
              </a:rPr>
              <a:t> цена (рассчитывается 2 раза в год)</a:t>
            </a:r>
          </a:p>
          <a:p>
            <a:pPr marL="101598" indent="0" algn="just">
              <a:buNone/>
            </a:pPr>
            <a:endParaRPr lang="ru-RU" sz="1400" dirty="0" smtClean="0"/>
          </a:p>
          <a:p>
            <a:pPr marL="101598" indent="0" algn="just">
              <a:buNone/>
            </a:pPr>
            <a:r>
              <a:rPr lang="ru-RU" sz="1400" dirty="0" smtClean="0"/>
              <a:t>Выбирается минимальное значение.</a:t>
            </a:r>
            <a:endParaRPr lang="ru-RU" sz="1400" dirty="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Расчет цены за единицу ЛП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671982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285750" indent="-285750" algn="just">
              <a:buFont typeface="Arial" panose="020B0604020202020204" pitchFamily="34" charset="0"/>
              <a:buChar char="•"/>
            </a:pPr>
            <a:r>
              <a:rPr lang="ru-RU" sz="1400" dirty="0" smtClean="0">
                <a:latin typeface="Exo 2" panose="020B0604020202020204" charset="-52"/>
              </a:rPr>
              <a:t>Применяется только для ЖНВЛП</a:t>
            </a:r>
          </a:p>
          <a:p>
            <a:pPr marL="285750" indent="-285750" algn="just">
              <a:buFont typeface="Arial" panose="020B0604020202020204" pitchFamily="34" charset="0"/>
              <a:buChar char="•"/>
            </a:pPr>
            <a:r>
              <a:rPr lang="ru-RU" sz="1400" dirty="0" smtClean="0">
                <a:latin typeface="Exo 2" panose="020B0604020202020204" charset="-52"/>
              </a:rPr>
              <a:t>Выбирается минимальное значение предельной отпускной цены из Реестра (пункт 8 Порядка), кроме случаев отсутствия ЛП в гражданском обороте (</a:t>
            </a:r>
            <a:r>
              <a:rPr lang="ru-RU" sz="1400" dirty="0" err="1" smtClean="0">
                <a:latin typeface="Exo 2" panose="020B0604020202020204" charset="-52"/>
              </a:rPr>
              <a:t>пп</a:t>
            </a:r>
            <a:r>
              <a:rPr lang="ru-RU" sz="1400" dirty="0" smtClean="0">
                <a:latin typeface="Exo 2" panose="020B0604020202020204" charset="-52"/>
              </a:rPr>
              <a:t>. а п. 7 Порядка).</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Тарифный метод</a:t>
            </a:r>
            <a:endParaRPr lang="ru-RU" sz="2400" b="1" dirty="0">
              <a:solidFill>
                <a:srgbClr val="1F3A93"/>
              </a:solidFill>
              <a:latin typeface="Exo 2" panose="020B0604020202020204" charset="-52"/>
              <a:cs typeface="Times New Roman" panose="02020603050405020304" pitchFamily="18" charset="0"/>
            </a:endParaRPr>
          </a:p>
        </p:txBody>
      </p:sp>
      <p:pic>
        <p:nvPicPr>
          <p:cNvPr id="13" name="Рисунок 12"/>
          <p:cNvPicPr>
            <a:picLocks noChangeAspect="1"/>
          </p:cNvPicPr>
          <p:nvPr/>
        </p:nvPicPr>
        <p:blipFill>
          <a:blip r:embed="rId4"/>
          <a:stretch>
            <a:fillRect/>
          </a:stretch>
        </p:blipFill>
        <p:spPr>
          <a:xfrm>
            <a:off x="1357165" y="1753617"/>
            <a:ext cx="6048672" cy="2969930"/>
          </a:xfrm>
          <a:prstGeom prst="rect">
            <a:avLst/>
          </a:prstGeom>
        </p:spPr>
      </p:pic>
      <p:sp>
        <p:nvSpPr>
          <p:cNvPr id="15" name="Прямоугольник 14"/>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620858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В соответствии с положениями ст. 2 Закона № 134-ФЗ от 06.06.2019 «О внесении изменений в закон "Об обращении лекарственных средств" в части государственного регулирования цен на лекарственные препараты, включенные в перечень ЖНВЛП» зарегистрированные до 07.06.2019 предельные отпускные цены производителей на лекарственные препараты, включенные в Перечень ЖНВЛП, подлежат обязательной перерегистрации в 2019 - 2020 годах в установленном Правительством РФ порядке.</a:t>
            </a:r>
          </a:p>
          <a:p>
            <a:pPr marL="101598" indent="0" algn="just">
              <a:buNone/>
            </a:pPr>
            <a:r>
              <a:rPr lang="ru-RU" sz="1400" dirty="0" smtClean="0">
                <a:latin typeface="Exo 2" panose="020B0604020202020204" charset="-52"/>
              </a:rPr>
              <a:t>С 01.01.2021 согласно ч. 4 ст. 3 Закона № 134-ФЗ, п. 3 постановления Правительства РФ от 16.12.2019 № 1683 не допускается реализация производителями лекарственных препаратов, предельные отпускные цены на которые не перерегистрированы в 2019 - 2020 годах в соответствии с Правилами.</a:t>
            </a:r>
          </a:p>
          <a:p>
            <a:pPr marL="101598" indent="0" algn="just">
              <a:buNone/>
            </a:pPr>
            <a:r>
              <a:rPr lang="ru-RU" sz="1400" dirty="0" smtClean="0">
                <a:latin typeface="Exo 2" panose="020B0604020202020204" charset="-52"/>
              </a:rPr>
              <a:t>Однако запрет на реализацию данных лекарственных препаратов производителями не означает полного запрета на их обращение. </a:t>
            </a:r>
          </a:p>
          <a:p>
            <a:pPr marL="101598" indent="0" algn="just">
              <a:buNone/>
            </a:pPr>
            <a:r>
              <a:rPr lang="ru-RU" sz="1400" dirty="0" smtClean="0">
                <a:latin typeface="Exo 2" panose="020B0604020202020204" charset="-52"/>
              </a:rPr>
              <a:t>Согласно п. 22 постановления Правительства РФ от 31.10.2020 № 1771 лекарственные препараты, реализованные производителями по цене, действовавшей до вступления в силу приказа о перерегистрации цены, могут находиться в гражданском обороте по указанной цене с учетом установленных к ней предельных размеров оптовых и розничных надбавок до истечения срока их годности.</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Тарифный метод</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39774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В соответствии с положениями ст. 2 Закона № 134-ФЗ от 06.06.2019 «О внесении изменений в закон "Об обращении лекарственных средств" в части государственного регулирования цен на лекарственные препараты, включенные в перечень ЖНВЛП» зарегистрированные до 07.06.2019 предельные отпускные цены производителей на лекарственные препараты, включенные в Перечень ЖНВЛП, подлежат обязательной перерегистрации в 2019 - 2020 годах в установленном Правительством РФ порядке.</a:t>
            </a:r>
          </a:p>
          <a:p>
            <a:pPr marL="101598" indent="0" algn="just">
              <a:buNone/>
            </a:pPr>
            <a:r>
              <a:rPr lang="ru-RU" sz="1400" dirty="0" smtClean="0">
                <a:latin typeface="Exo 2" panose="020B0604020202020204" charset="-52"/>
              </a:rPr>
              <a:t>С 01.01.2021 согласно ч. 4 ст. 3 Закона № 134-ФЗ, п. 3 постановления Правительства РФ от 16.12.2019 № 1683 не допускается реализация производителями лекарственных препаратов, предельные отпускные цены на которые не перерегистрированы в 2019 - 2020 годах в соответствии с Правилами.</a:t>
            </a:r>
          </a:p>
          <a:p>
            <a:pPr marL="101598" indent="0" algn="just">
              <a:buNone/>
            </a:pPr>
            <a:r>
              <a:rPr lang="ru-RU" sz="1400" dirty="0" smtClean="0">
                <a:latin typeface="Exo 2" panose="020B0604020202020204" charset="-52"/>
              </a:rPr>
              <a:t>Однако запрет на реализацию данных лекарственных препаратов производителями не означает полного запрета на их обращение. </a:t>
            </a:r>
          </a:p>
          <a:p>
            <a:pPr marL="101598" indent="0" algn="just">
              <a:buNone/>
            </a:pPr>
            <a:r>
              <a:rPr lang="ru-RU" sz="1400" dirty="0" smtClean="0">
                <a:latin typeface="Exo 2" panose="020B0604020202020204" charset="-52"/>
              </a:rPr>
              <a:t>Согласно п. 22 постановления Правительства РФ от 31.10.2020 № 1771 лекарственные препараты, реализованные производителями по цене, действовавшей до вступления в силу приказа о перерегистрации цены, могут находиться в гражданском обороте по указанной цене с учетом установленных к ней предельных размеров оптовых и розничных надбавок до истечения срока их годности.</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Тарифный метод</a:t>
            </a:r>
            <a:endParaRPr lang="ru-RU" sz="2400" b="1" dirty="0">
              <a:solidFill>
                <a:srgbClr val="1F3A93"/>
              </a:solidFill>
              <a:latin typeface="Exo 2" panose="020B0604020202020204" charset="-52"/>
              <a:cs typeface="Times New Roman" panose="02020603050405020304" pitchFamily="18" charset="0"/>
            </a:endParaRPr>
          </a:p>
        </p:txBody>
      </p:sp>
      <p:pic>
        <p:nvPicPr>
          <p:cNvPr id="13" name="Рисунок 12"/>
          <p:cNvPicPr>
            <a:picLocks noChangeAspect="1"/>
          </p:cNvPicPr>
          <p:nvPr/>
        </p:nvPicPr>
        <p:blipFill>
          <a:blip r:embed="rId4"/>
          <a:stretch>
            <a:fillRect/>
          </a:stretch>
        </p:blipFill>
        <p:spPr>
          <a:xfrm>
            <a:off x="22578" y="0"/>
            <a:ext cx="9121422" cy="5130800"/>
          </a:xfrm>
          <a:prstGeom prst="rect">
            <a:avLst/>
          </a:prstGeom>
        </p:spPr>
      </p:pic>
    </p:spTree>
    <p:extLst>
      <p:ext uri="{BB962C8B-B14F-4D97-AF65-F5344CB8AC3E}">
        <p14:creationId xmlns:p14="http://schemas.microsoft.com/office/powerpoint/2010/main" val="20708777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В соответствии с Постановлением Правительства РФ от 08.04.2021 № 556 определена очередность применения предельных зарегистрированных цен на ЛП:</a:t>
            </a:r>
          </a:p>
          <a:p>
            <a:pPr marL="101598" indent="0" algn="just">
              <a:buNone/>
            </a:pPr>
            <a:endParaRPr lang="ru-RU" sz="1400" dirty="0" smtClean="0">
              <a:latin typeface="Exo 2" panose="020B0604020202020204" charset="-52"/>
            </a:endParaRPr>
          </a:p>
          <a:p>
            <a:pPr marL="101598" indent="0" algn="just">
              <a:buNone/>
            </a:pPr>
            <a:r>
              <a:rPr lang="ru-RU" sz="1400" b="1" dirty="0" smtClean="0">
                <a:latin typeface="Exo 2" panose="020B0604020202020204" charset="-52"/>
              </a:rPr>
              <a:t>ОС (ПП РФ № 1771) &gt; ЧС (ПП РФ № 441) &gt; ОПР (обязательная перерегистрация)</a:t>
            </a:r>
            <a:endParaRPr lang="ru-RU" sz="1400" b="1"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Какую цену выбрать? </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627855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При применении МСРЦ заказчик учитывает сведения о цене лекарственных препаратов </a:t>
            </a:r>
            <a:r>
              <a:rPr lang="ru-RU" sz="1400" b="1" dirty="0" smtClean="0">
                <a:solidFill>
                  <a:srgbClr val="FF0000"/>
                </a:solidFill>
                <a:latin typeface="Exo 2" panose="020B0604020202020204" charset="-52"/>
              </a:rPr>
              <a:t>без учета НДС </a:t>
            </a:r>
            <a:r>
              <a:rPr lang="ru-RU" sz="1400" dirty="0" smtClean="0">
                <a:latin typeface="Exo 2" panose="020B0604020202020204" charset="-52"/>
              </a:rPr>
              <a:t>посредством осуществления сбора и анализа общедоступной ценовой информации, в том числе заказчиком </a:t>
            </a:r>
            <a:r>
              <a:rPr lang="ru-RU" sz="1400" b="1" dirty="0" smtClean="0">
                <a:solidFill>
                  <a:srgbClr val="FF0000"/>
                </a:solidFill>
                <a:latin typeface="Exo 2" panose="020B0604020202020204" charset="-52"/>
              </a:rPr>
              <a:t>должны быть направлены запросы о предоставлении ценовой информации поставщикам</a:t>
            </a:r>
            <a:r>
              <a:rPr lang="ru-RU" sz="1400" dirty="0" smtClean="0">
                <a:solidFill>
                  <a:srgbClr val="FF0000"/>
                </a:solidFill>
                <a:latin typeface="Exo 2" panose="020B0604020202020204" charset="-52"/>
              </a:rPr>
              <a:t>, </a:t>
            </a:r>
            <a:r>
              <a:rPr lang="ru-RU" sz="1400" b="1" dirty="0" smtClean="0">
                <a:solidFill>
                  <a:srgbClr val="FF0000"/>
                </a:solidFill>
                <a:latin typeface="Exo 2" panose="020B0604020202020204" charset="-52"/>
              </a:rPr>
              <a:t>обладающим опытом поставок лекарственных препаратов</a:t>
            </a:r>
            <a:r>
              <a:rPr lang="ru-RU" sz="1400" dirty="0" smtClean="0">
                <a:latin typeface="Exo 2" panose="020B0604020202020204" charset="-52"/>
              </a:rPr>
              <a:t>.</a:t>
            </a:r>
          </a:p>
          <a:p>
            <a:pPr marL="101598" indent="0" algn="just">
              <a:buNone/>
            </a:pPr>
            <a:r>
              <a:rPr lang="ru-RU" sz="1400" dirty="0" smtClean="0">
                <a:latin typeface="Exo 2" panose="020B0604020202020204" charset="-52"/>
              </a:rPr>
              <a:t>Заказчик вправе не только направлять запросы о предоставлении ценовой информации, но и воспользоваться иными источниками получения ценовой информации для определения НМЦК методом сопоставимых рыночных цен, в случае если такая информация соответствует положениям ст. 22 Закона N 44-ФЗ. </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При этом выбор источников информации, используемой заказчиками при определении НМЦК, является правом заказчика. </a:t>
            </a:r>
          </a:p>
          <a:p>
            <a:pPr marL="101598" indent="0" algn="just">
              <a:buNone/>
            </a:pPr>
            <a:r>
              <a:rPr lang="ru-RU" sz="1400" dirty="0" smtClean="0">
                <a:latin typeface="Exo 2" panose="020B0604020202020204" charset="-52"/>
              </a:rPr>
              <a:t>Письмо Минфина РФ от 12.02.2020 N 24-01-08/9537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Метод анализа рынка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758380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mc:AlternateContent xmlns:mc="http://schemas.openxmlformats.org/markup-compatibility/2006" xmlns:a14="http://schemas.microsoft.com/office/drawing/2010/main">
        <mc:Choice Requires="a14">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Средневзвешенная цена определяется на основании </a:t>
                </a:r>
                <a:r>
                  <a:rPr lang="ru-RU" sz="1400" i="1" dirty="0">
                    <a:latin typeface="Exo 2" panose="020B0604020202020204" charset="-52"/>
                  </a:rPr>
                  <a:t>всех</a:t>
                </a:r>
                <a:r>
                  <a:rPr lang="ru-RU" sz="1400" dirty="0">
                    <a:latin typeface="Exo 2" panose="020B0604020202020204" charset="-52"/>
                  </a:rPr>
                  <a:t> </a:t>
                </a:r>
                <a:r>
                  <a:rPr lang="ru-RU" sz="1400" b="1" i="1" dirty="0">
                    <a:solidFill>
                      <a:srgbClr val="FF0000"/>
                    </a:solidFill>
                    <a:latin typeface="Exo 2" panose="020B0604020202020204" charset="-52"/>
                  </a:rPr>
                  <a:t>заключенных </a:t>
                </a:r>
                <a:br>
                  <a:rPr lang="ru-RU" sz="1400" b="1" i="1" dirty="0">
                    <a:solidFill>
                      <a:srgbClr val="FF0000"/>
                    </a:solidFill>
                    <a:latin typeface="Exo 2" panose="020B0604020202020204" charset="-52"/>
                  </a:rPr>
                </a:br>
                <a:r>
                  <a:rPr lang="ru-RU" sz="1400" b="1" i="1" dirty="0">
                    <a:solidFill>
                      <a:srgbClr val="FF0000"/>
                    </a:solidFill>
                    <a:latin typeface="Exo 2" panose="020B0604020202020204" charset="-52"/>
                  </a:rPr>
                  <a:t>заказчиком</a:t>
                </a:r>
                <a:r>
                  <a:rPr lang="ru-RU" sz="1400" b="1" dirty="0">
                    <a:latin typeface="Exo 2" panose="020B0604020202020204" charset="-52"/>
                  </a:rPr>
                  <a:t> </a:t>
                </a:r>
                <a:r>
                  <a:rPr lang="ru-RU" sz="1400" dirty="0">
                    <a:latin typeface="Exo 2" panose="020B0604020202020204" charset="-52"/>
                  </a:rPr>
                  <a:t>и </a:t>
                </a:r>
                <a:r>
                  <a:rPr lang="ru-RU" sz="1400" b="1" dirty="0">
                    <a:solidFill>
                      <a:schemeClr val="tx1"/>
                    </a:solidFill>
                    <a:latin typeface="Exo 2" panose="020B0604020202020204" charset="-52"/>
                  </a:rPr>
                  <a:t>исполненных поставщиком </a:t>
                </a:r>
                <a:r>
                  <a:rPr lang="ru-RU" sz="1400" dirty="0">
                    <a:latin typeface="Exo 2" panose="020B0604020202020204" charset="-52"/>
                  </a:rPr>
                  <a:t>государственных (муниципальных) контрактов или договоров на поставку планируемого к закупке лекарственного препарата с учетом эквивалентных лекарственных форм и дозировок </a:t>
                </a:r>
                <a:r>
                  <a:rPr lang="ru-RU" sz="1400" i="1" dirty="0">
                    <a:latin typeface="Exo 2" panose="020B0604020202020204" charset="-52"/>
                  </a:rPr>
                  <a:t>за 12 месяцев, предшествующих месяцу расчета НМЦК, начальной цены единицы лекарственного препарата</a:t>
                </a:r>
                <a:r>
                  <a:rPr lang="ru-RU" sz="1400" dirty="0">
                    <a:latin typeface="Exo 2" panose="020B0604020202020204" charset="-52"/>
                  </a:rPr>
                  <a:t>, за исключением государственных (муниципальных) контрактов или договоров на поставку лекарственных препаратов необходимых для назначения пациенту при наличии медицинских показаний (индивидуальная непереносимость, по жизненным показаниям) по решению врачебной комиссии медицинской организации. </a:t>
                </a:r>
                <a:endParaRPr lang="ru-RU" sz="1400" dirty="0" smtClean="0">
                  <a:latin typeface="Exo 2" panose="020B0604020202020204" charset="-52"/>
                </a:endParaRPr>
              </a:p>
              <a:p>
                <a:pPr marL="101598" indent="0" algn="just">
                  <a:buNone/>
                </a:pPr>
                <a:endParaRPr lang="ru-RU" sz="1100" dirty="0" smtClean="0">
                  <a:latin typeface="Exo 2" panose="020B0604020202020204" charset="-52"/>
                </a:endParaRPr>
              </a:p>
              <a:p>
                <a:pPr marL="101598" indent="0" algn="just">
                  <a:buNone/>
                </a:pPr>
                <a:r>
                  <a:rPr lang="ru-RU" sz="1400" dirty="0" smtClean="0">
                    <a:latin typeface="Exo 2" panose="020B0604020202020204" charset="-52"/>
                  </a:rPr>
                  <a:t>Расчет по формуле:</a:t>
                </a:r>
                <a:endParaRPr lang="ru-RU" sz="1400" dirty="0">
                  <a:latin typeface="Exo 2" panose="020B0604020202020204" charset="-52"/>
                </a:endParaRPr>
              </a:p>
              <a:p>
                <a:pPr marL="101598" indent="0" algn="just">
                  <a:buNone/>
                </a:pPr>
                <a14:m>
                  <m:oMathPara xmlns:m="http://schemas.openxmlformats.org/officeDocument/2006/math">
                    <m:oMathParaPr>
                      <m:jc m:val="centerGroup"/>
                    </m:oMathParaPr>
                    <m:oMath xmlns:m="http://schemas.openxmlformats.org/officeDocument/2006/math">
                      <m:sSub>
                        <m:sSubPr>
                          <m:ctrlPr>
                            <a:rPr lang="ru-RU" sz="1400" i="1">
                              <a:latin typeface="Cambria Math" panose="02040503050406030204" pitchFamily="18" charset="0"/>
                            </a:rPr>
                          </m:ctrlPr>
                        </m:sSubPr>
                        <m:e>
                          <m:r>
                            <a:rPr lang="ru-RU" sz="1400" i="1">
                              <a:latin typeface="Cambria Math" panose="02040503050406030204" pitchFamily="18" charset="0"/>
                            </a:rPr>
                            <m:t>Ц</m:t>
                          </m:r>
                        </m:e>
                        <m:sub>
                          <m:r>
                            <a:rPr lang="ru-RU" sz="1400" i="1">
                              <a:latin typeface="Cambria Math" panose="02040503050406030204" pitchFamily="18" charset="0"/>
                            </a:rPr>
                            <m:t>взв</m:t>
                          </m:r>
                        </m:sub>
                      </m:sSub>
                      <m:r>
                        <a:rPr lang="ru-RU" sz="1400" i="1">
                          <a:latin typeface="Cambria Math" panose="02040503050406030204" pitchFamily="18" charset="0"/>
                        </a:rPr>
                        <m:t>=</m:t>
                      </m:r>
                      <m:f>
                        <m:fPr>
                          <m:ctrlPr>
                            <a:rPr lang="ru-RU" sz="1400" i="1">
                              <a:latin typeface="Cambria Math" panose="02040503050406030204" pitchFamily="18" charset="0"/>
                            </a:rPr>
                          </m:ctrlPr>
                        </m:fPr>
                        <m:num>
                          <m:sSub>
                            <m:sSubPr>
                              <m:ctrlPr>
                                <a:rPr lang="ru-RU" sz="1400" i="1">
                                  <a:latin typeface="Cambria Math" panose="02040503050406030204" pitchFamily="18" charset="0"/>
                                </a:rPr>
                              </m:ctrlPr>
                            </m:sSubPr>
                            <m:e>
                              <m:r>
                                <a:rPr lang="ru-RU" sz="1400" i="1">
                                  <a:latin typeface="Cambria Math" panose="02040503050406030204" pitchFamily="18" charset="0"/>
                                </a:rPr>
                                <m:t>Ц</m:t>
                              </m:r>
                            </m:e>
                            <m:sub>
                              <m:r>
                                <a:rPr lang="ru-RU" sz="1400" i="1">
                                  <a:latin typeface="Cambria Math" panose="02040503050406030204" pitchFamily="18" charset="0"/>
                                </a:rPr>
                                <m:t>1</m:t>
                              </m:r>
                            </m:sub>
                          </m:sSub>
                          <m:r>
                            <a:rPr lang="ru-RU" sz="1400" i="1">
                              <a:latin typeface="Cambria Math" panose="02040503050406030204" pitchFamily="18" charset="0"/>
                            </a:rPr>
                            <m:t>×</m:t>
                          </m:r>
                          <m:sSub>
                            <m:sSubPr>
                              <m:ctrlPr>
                                <a:rPr lang="ru-RU" sz="1400" i="1">
                                  <a:latin typeface="Cambria Math" panose="02040503050406030204" pitchFamily="18" charset="0"/>
                                </a:rPr>
                              </m:ctrlPr>
                            </m:sSubPr>
                            <m:e>
                              <m:r>
                                <a:rPr lang="en-US" sz="1400" i="1">
                                  <a:latin typeface="Cambria Math" panose="02040503050406030204" pitchFamily="18" charset="0"/>
                                </a:rPr>
                                <m:t>𝑘</m:t>
                              </m:r>
                            </m:e>
                            <m:sub>
                              <m:r>
                                <a:rPr lang="ru-RU" sz="1400" i="1">
                                  <a:latin typeface="Cambria Math" panose="02040503050406030204" pitchFamily="18" charset="0"/>
                                </a:rPr>
                                <m:t>1</m:t>
                              </m:r>
                            </m:sub>
                          </m:sSub>
                          <m:r>
                            <a:rPr lang="ru-RU" sz="1400" i="1">
                              <a:latin typeface="Cambria Math" panose="02040503050406030204" pitchFamily="18" charset="0"/>
                            </a:rPr>
                            <m:t>+…+</m:t>
                          </m:r>
                          <m:sSub>
                            <m:sSubPr>
                              <m:ctrlPr>
                                <a:rPr lang="ru-RU" sz="1400" i="1">
                                  <a:latin typeface="Cambria Math" panose="02040503050406030204" pitchFamily="18" charset="0"/>
                                </a:rPr>
                              </m:ctrlPr>
                            </m:sSubPr>
                            <m:e>
                              <m:r>
                                <a:rPr lang="ru-RU" sz="1400" i="1">
                                  <a:latin typeface="Cambria Math" panose="02040503050406030204" pitchFamily="18" charset="0"/>
                                </a:rPr>
                                <m:t>Ц</m:t>
                              </m:r>
                            </m:e>
                            <m:sub>
                              <m:r>
                                <a:rPr lang="en-US" sz="1400" i="1">
                                  <a:latin typeface="Cambria Math" panose="02040503050406030204" pitchFamily="18" charset="0"/>
                                </a:rPr>
                                <m:t>𝑛</m:t>
                              </m:r>
                            </m:sub>
                          </m:sSub>
                          <m:r>
                            <a:rPr lang="ru-RU" sz="1400" i="1">
                              <a:latin typeface="Cambria Math" panose="02040503050406030204" pitchFamily="18" charset="0"/>
                            </a:rPr>
                            <m:t>×</m:t>
                          </m:r>
                          <m:sSub>
                            <m:sSubPr>
                              <m:ctrlPr>
                                <a:rPr lang="ru-RU" sz="1400" i="1">
                                  <a:latin typeface="Cambria Math" panose="02040503050406030204" pitchFamily="18" charset="0"/>
                                </a:rPr>
                              </m:ctrlPr>
                            </m:sSubPr>
                            <m:e>
                              <m:r>
                                <a:rPr lang="en-US" sz="1400" i="1">
                                  <a:latin typeface="Cambria Math" panose="02040503050406030204" pitchFamily="18" charset="0"/>
                                </a:rPr>
                                <m:t>𝑘</m:t>
                              </m:r>
                            </m:e>
                            <m:sub>
                              <m:r>
                                <a:rPr lang="en-US" sz="1400" i="1">
                                  <a:latin typeface="Cambria Math" panose="02040503050406030204" pitchFamily="18" charset="0"/>
                                </a:rPr>
                                <m:t>𝑛</m:t>
                              </m:r>
                            </m:sub>
                          </m:sSub>
                        </m:num>
                        <m:den>
                          <m:nary>
                            <m:naryPr>
                              <m:chr m:val="∑"/>
                              <m:limLoc m:val="undOvr"/>
                              <m:subHide m:val="on"/>
                              <m:supHide m:val="on"/>
                              <m:ctrlPr>
                                <a:rPr lang="ru-RU" sz="1400" i="1">
                                  <a:latin typeface="Cambria Math" panose="02040503050406030204" pitchFamily="18" charset="0"/>
                                </a:rPr>
                              </m:ctrlPr>
                            </m:naryPr>
                            <m:sub/>
                            <m:sup/>
                            <m:e>
                              <m:sSub>
                                <m:sSubPr>
                                  <m:ctrlPr>
                                    <a:rPr lang="ru-RU" sz="1400" i="1">
                                      <a:latin typeface="Cambria Math" panose="02040503050406030204" pitchFamily="18" charset="0"/>
                                    </a:rPr>
                                  </m:ctrlPr>
                                </m:sSubPr>
                                <m:e>
                                  <m:r>
                                    <a:rPr lang="en-US" sz="1400" i="1">
                                      <a:latin typeface="Cambria Math" panose="02040503050406030204" pitchFamily="18" charset="0"/>
                                    </a:rPr>
                                    <m:t>𝑘</m:t>
                                  </m:r>
                                </m:e>
                                <m:sub>
                                  <m:r>
                                    <a:rPr lang="en-US" sz="1400" i="1">
                                      <a:latin typeface="Cambria Math" panose="02040503050406030204" pitchFamily="18" charset="0"/>
                                    </a:rPr>
                                    <m:t>𝑛</m:t>
                                  </m:r>
                                </m:sub>
                              </m:sSub>
                            </m:e>
                          </m:nary>
                        </m:den>
                      </m:f>
                    </m:oMath>
                  </m:oMathPara>
                </a14:m>
                <a:endParaRPr lang="ru-RU" sz="1400" dirty="0">
                  <a:latin typeface="Exo 2" panose="020B0604020202020204" charset="-52"/>
                </a:endParaRPr>
              </a:p>
              <a:p>
                <a:pPr marL="101598" indent="0" algn="just">
                  <a:buNone/>
                </a:pPr>
                <a:endParaRPr lang="ru-RU" sz="1400" i="1" dirty="0">
                  <a:latin typeface="Exo 2" panose="020B0604020202020204" charset="-52"/>
                </a:endParaRPr>
              </a:p>
              <a:p>
                <a:pPr marL="101598" indent="0" algn="just">
                  <a:buNone/>
                </a:pPr>
                <a:r>
                  <a:rPr lang="ru-RU" sz="1100" i="1" dirty="0">
                    <a:latin typeface="Exo 2" panose="020B0604020202020204" charset="-52"/>
                  </a:rPr>
                  <a:t>где:</a:t>
                </a:r>
              </a:p>
              <a:p>
                <a:pPr marL="101598" indent="0" algn="just">
                  <a:buNone/>
                </a:pPr>
                <a:r>
                  <a:rPr lang="ru-RU" sz="1100" i="1" dirty="0">
                    <a:latin typeface="Exo 2" panose="020B0604020202020204" charset="-52"/>
                  </a:rPr>
                  <a:t>Ц</a:t>
                </a:r>
                <a:r>
                  <a:rPr lang="ru-RU" sz="1100" dirty="0">
                    <a:latin typeface="Exo 2" panose="020B0604020202020204" charset="-52"/>
                  </a:rPr>
                  <a:t> – цена единицы лекарственного препарата без учета НДС и оптовой надбавки;</a:t>
                </a:r>
              </a:p>
              <a:p>
                <a:pPr marL="101598" indent="0" algn="just">
                  <a:buNone/>
                </a:pPr>
                <a:r>
                  <a:rPr lang="en-US" sz="1100" i="1" dirty="0">
                    <a:latin typeface="Exo 2" panose="020B0604020202020204" charset="-52"/>
                  </a:rPr>
                  <a:t>k </a:t>
                </a:r>
                <a:r>
                  <a:rPr lang="ru-RU" sz="1100" dirty="0">
                    <a:latin typeface="Exo 2" panose="020B0604020202020204" charset="-52"/>
                  </a:rPr>
                  <a:t>– количество закупленных лекарственных препаратов в эквивалентных лекарственных формах и дозировках.</a:t>
                </a:r>
              </a:p>
            </p:txBody>
          </p:sp>
        </mc:Choice>
        <mc:Fallback xmlns="">
          <p:sp>
            <p:nvSpPr>
              <p:cNvPr id="9" name="Текст 2">
                <a:extLst>
                  <a:ext uri="{FF2B5EF4-FFF2-40B4-BE49-F238E27FC236}">
                    <a16:creationId xmlns:a16="http://schemas.microsoft.com/office/drawing/2014/main" id="{24CC20A1-80CC-48F3-958F-75DFB9EB27A6}"/>
                  </a:ext>
                </a:extLst>
              </p:cNvPr>
              <p:cNvSpPr>
                <a:spLocks noGrp="1" noRot="1" noChangeAspect="1" noMove="1" noResize="1" noEditPoints="1" noAdjustHandles="1" noChangeArrowheads="1" noChangeShapeType="1" noTextEdit="1"/>
              </p:cNvSpPr>
              <p:nvPr>
                <p:ph type="body" idx="1"/>
              </p:nvPr>
            </p:nvSpPr>
            <p:spPr>
              <a:xfrm>
                <a:off x="76200" y="811093"/>
                <a:ext cx="8991600" cy="3962400"/>
              </a:xfrm>
              <a:blipFill>
                <a:blip r:embed="rId4"/>
                <a:stretch>
                  <a:fillRect l="-68" t="-1385" r="-1153"/>
                </a:stretch>
              </a:blipFill>
            </p:spPr>
            <p:txBody>
              <a:bodyPr/>
              <a:lstStyle/>
              <a:p>
                <a:r>
                  <a:rPr lang="ru-RU">
                    <a:noFill/>
                  </a:rPr>
                  <a:t> </a:t>
                </a:r>
              </a:p>
            </p:txBody>
          </p:sp>
        </mc:Fallback>
      </mc:AlternateContent>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Средневзвешенная цена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15000" y="2420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5349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Для расчета средневзвешенной цены следует использовать фактическую отпускную цену производителя (без НДС и без оптовой надбавки).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Средневзвешенная цена</a:t>
            </a:r>
            <a:endParaRPr lang="ru-RU" sz="2400" b="1" dirty="0">
              <a:solidFill>
                <a:srgbClr val="1F3A93"/>
              </a:solidFill>
              <a:latin typeface="Exo 2" panose="020B0604020202020204" charset="-52"/>
              <a:cs typeface="Times New Roman" panose="02020603050405020304" pitchFamily="18" charset="0"/>
            </a:endParaRPr>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615828"/>
            <a:ext cx="6330461" cy="3327408"/>
          </a:xfrm>
          <a:prstGeom prst="rect">
            <a:avLst/>
          </a:prstGeom>
          <a:effectLst>
            <a:softEdge rad="660400"/>
          </a:effectLst>
        </p:spPr>
      </p:pic>
      <p:sp>
        <p:nvSpPr>
          <p:cNvPr id="15" name="Прямоугольник 14"/>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79948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marL="0" indent="0" algn="just">
              <a:buNone/>
            </a:pPr>
            <a:r>
              <a:rPr lang="ru-RU" sz="1400" b="1" dirty="0" smtClean="0">
                <a:latin typeface="Exo 2" panose="020B0604020202020204" charset="-52"/>
              </a:rPr>
              <a:t>Проблемы с применением п. 2 ПП РФ № 617:</a:t>
            </a:r>
          </a:p>
          <a:p>
            <a:pPr marL="285750" indent="-285750" algn="just">
              <a:buFont typeface="Arial" panose="020B0604020202020204" pitchFamily="34" charset="0"/>
              <a:buChar char="•"/>
            </a:pPr>
            <a:r>
              <a:rPr lang="ru-RU" sz="1400" dirty="0" smtClean="0">
                <a:latin typeface="Exo 2" panose="020B0604020202020204" charset="-52"/>
              </a:rPr>
              <a:t>На </a:t>
            </a:r>
            <a:r>
              <a:rPr lang="ru-RU" sz="1400" dirty="0">
                <a:latin typeface="Exo 2" panose="020B0604020202020204" charset="-52"/>
              </a:rPr>
              <a:t>участие в закупке были поданы заявки от </a:t>
            </a:r>
            <a:r>
              <a:rPr lang="ru-RU" sz="1400" dirty="0" smtClean="0">
                <a:latin typeface="Exo 2" panose="020B0604020202020204" charset="-52"/>
              </a:rPr>
              <a:t>6 </a:t>
            </a:r>
            <a:r>
              <a:rPr lang="ru-RU" sz="1400" dirty="0">
                <a:latin typeface="Exo 2" panose="020B0604020202020204" charset="-52"/>
              </a:rPr>
              <a:t>участников. </a:t>
            </a:r>
            <a:endParaRPr lang="ru-RU" sz="1400" dirty="0" smtClean="0">
              <a:latin typeface="Exo 2" panose="020B0604020202020204" charset="-52"/>
            </a:endParaRPr>
          </a:p>
          <a:p>
            <a:pPr marL="285750" indent="-285750" algn="just">
              <a:buFont typeface="Arial" panose="020B0604020202020204" pitchFamily="34" charset="0"/>
              <a:buChar char="•"/>
            </a:pPr>
            <a:r>
              <a:rPr lang="ru-RU" sz="1400" dirty="0" smtClean="0">
                <a:latin typeface="Exo 2" panose="020B0604020202020204" charset="-52"/>
              </a:rPr>
              <a:t>2 заявки – Россия, производитель один и тот же. </a:t>
            </a:r>
          </a:p>
          <a:p>
            <a:pPr marL="285750" indent="-285750" algn="just">
              <a:buFont typeface="Arial" panose="020B0604020202020204" pitchFamily="34" charset="0"/>
              <a:buChar char="•"/>
            </a:pPr>
            <a:r>
              <a:rPr lang="ru-RU" sz="1400" dirty="0" smtClean="0">
                <a:latin typeface="Exo 2" panose="020B0604020202020204" charset="-52"/>
              </a:rPr>
              <a:t>Остальные – иностранцы. </a:t>
            </a:r>
          </a:p>
          <a:p>
            <a:pPr marL="0" indent="0" algn="just">
              <a:buNone/>
            </a:pPr>
            <a:r>
              <a:rPr lang="ru-RU" sz="1400" dirty="0" smtClean="0">
                <a:latin typeface="Exo 2" panose="020B0604020202020204" charset="-52"/>
              </a:rPr>
              <a:t>Применяем ограничения? </a:t>
            </a:r>
          </a:p>
          <a:p>
            <a:pPr marL="0" indent="0" algn="just">
              <a:buNone/>
            </a:pPr>
            <a:r>
              <a:rPr lang="ru-RU" sz="1400" b="1" dirty="0" smtClean="0">
                <a:latin typeface="Exo 2" panose="020B0604020202020204" charset="-52"/>
              </a:rPr>
              <a:t>Нет!</a:t>
            </a:r>
            <a:r>
              <a:rPr lang="ru-RU" sz="1400" dirty="0" smtClean="0">
                <a:latin typeface="Exo 2" panose="020B0604020202020204" charset="-52"/>
              </a:rPr>
              <a:t> Антимонопольный орган признал правомерными действия комиссии заказчика, не отклонившей иностранные заявки. </a:t>
            </a:r>
          </a:p>
          <a:p>
            <a:pPr marL="0" indent="0" algn="just">
              <a:buNone/>
            </a:pPr>
            <a:r>
              <a:rPr lang="ru-RU" sz="1400" dirty="0" smtClean="0">
                <a:latin typeface="Exo 2" panose="020B0604020202020204" charset="-52"/>
              </a:rPr>
              <a:t>Решение </a:t>
            </a:r>
            <a:r>
              <a:rPr lang="ru-RU" sz="1400" dirty="0">
                <a:latin typeface="Exo 2" panose="020B0604020202020204" charset="-52"/>
              </a:rPr>
              <a:t>Московского УФАС России от 18.04.2023 по делу № 077/06/106-5048/2023</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Изменение национального режима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4553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Для целей определения средневзвешенной цены:</a:t>
            </a:r>
          </a:p>
          <a:p>
            <a:pPr marL="101598" indent="0" algn="just">
              <a:buNone/>
            </a:pPr>
            <a:r>
              <a:rPr lang="ru-RU" sz="1400" dirty="0" smtClean="0">
                <a:latin typeface="Exo 2" panose="020B0604020202020204" charset="-52"/>
              </a:rPr>
              <a:t>а) учитываются цены и количество единиц лекарственного препарата, указанные в документах о приемке товаров, подписанных заказчиком в течение 12 месяцев, предшествующих дате определения НМЦК, НЦЕЛП, по контрактам, исполнение по которым завершено (в том числе, в связи с истечением срока действия контракта или расторжением контракта), за исключением закупок ЛП по решению ВК (п. 28 ч. 1 ст. 93 Закона №44-ФЗ).</a:t>
            </a:r>
          </a:p>
          <a:p>
            <a:pPr marL="101598" indent="0" algn="just">
              <a:buNone/>
            </a:pPr>
            <a:r>
              <a:rPr lang="ru-RU" sz="1400" dirty="0" smtClean="0">
                <a:latin typeface="Exo 2" panose="020B0604020202020204" charset="-52"/>
              </a:rPr>
              <a:t>в) при закупке многокомпонентных (комбинированных) лекарственных препаратов, представляющих собой комбинацию 2 или более активных веществ, </a:t>
            </a:r>
            <a:br>
              <a:rPr lang="ru-RU" sz="1400" dirty="0" smtClean="0">
                <a:latin typeface="Exo 2" panose="020B0604020202020204" charset="-52"/>
              </a:rPr>
            </a:br>
            <a:r>
              <a:rPr lang="ru-RU" sz="1400" dirty="0" smtClean="0">
                <a:latin typeface="Exo 2" panose="020B0604020202020204" charset="-52"/>
              </a:rPr>
              <a:t>а также наборов зарегистрированных лекарственных препаратов </a:t>
            </a:r>
            <a:r>
              <a:rPr lang="ru-RU" sz="1400" b="1" dirty="0" smtClean="0">
                <a:solidFill>
                  <a:schemeClr val="tx1"/>
                </a:solidFill>
                <a:latin typeface="Exo 2" panose="020B0604020202020204" charset="-52"/>
              </a:rPr>
              <a:t>заказчик вправе </a:t>
            </a:r>
            <a:br>
              <a:rPr lang="ru-RU" sz="1400" b="1" dirty="0" smtClean="0">
                <a:solidFill>
                  <a:schemeClr val="tx1"/>
                </a:solidFill>
                <a:latin typeface="Exo 2" panose="020B0604020202020204" charset="-52"/>
              </a:rPr>
            </a:br>
            <a:r>
              <a:rPr lang="ru-RU" sz="1400" b="1" dirty="0" smtClean="0">
                <a:solidFill>
                  <a:schemeClr val="tx1"/>
                </a:solidFill>
                <a:latin typeface="Exo 2" panose="020B0604020202020204" charset="-52"/>
              </a:rPr>
              <a:t>не учитывать цены единиц лекарственных препаратов по исполненным контрактам на поставку соответствующих однокомпонентных лекарственных препаратов</a:t>
            </a:r>
            <a:r>
              <a:rPr lang="ru-RU" sz="1400" dirty="0" smtClean="0">
                <a:solidFill>
                  <a:schemeClr val="tx1"/>
                </a:solidFill>
                <a:latin typeface="Exo 2" panose="020B0604020202020204" charset="-52"/>
              </a:rPr>
              <a:t>, </a:t>
            </a:r>
            <a:r>
              <a:rPr lang="ru-RU" sz="1400" b="1" dirty="0" smtClean="0">
                <a:solidFill>
                  <a:schemeClr val="tx1"/>
                </a:solidFill>
                <a:latin typeface="Exo 2" panose="020B0604020202020204" charset="-52"/>
              </a:rPr>
              <a:t>за исключением случая, если исполненный контракт на поставку соответствующих однокомпонентных лекарственных препаратов был заключен по результатам конкурентной процедуры закупки многокомпонентных (комбинированных) </a:t>
            </a:r>
            <a:r>
              <a:rPr lang="ru-RU" sz="1400" dirty="0" smtClean="0">
                <a:latin typeface="Exo 2" panose="020B0604020202020204" charset="-52"/>
              </a:rPr>
              <a:t>лекарственных препаратов или наборов зарегистрированных лекарственных препаратов;</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Средневзвешенная цена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257095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lvl="0" indent="0" algn="just">
              <a:buNone/>
            </a:pPr>
            <a:r>
              <a:rPr lang="ru-RU" sz="1400" dirty="0" smtClean="0">
                <a:latin typeface="Exo 2" panose="020B0604020202020204" charset="-52"/>
              </a:rPr>
              <a:t>Алгоритм проведения закупок лекарств по новому порядку обоснования НМЦК:</a:t>
            </a:r>
          </a:p>
          <a:p>
            <a:pPr marL="558798" lvl="0" indent="-457200" algn="just">
              <a:buFont typeface="+mj-lt"/>
              <a:buAutoNum type="arabicPeriod"/>
            </a:pPr>
            <a:r>
              <a:rPr lang="ru-RU" sz="1400" dirty="0" smtClean="0">
                <a:latin typeface="Exo 2" panose="020B0604020202020204" charset="-52"/>
              </a:rPr>
              <a:t>Первичная закупка (минимальное значение цены)</a:t>
            </a:r>
          </a:p>
          <a:p>
            <a:pPr marL="558798" lvl="0" indent="-457200" algn="just">
              <a:buFont typeface="+mj-lt"/>
              <a:buAutoNum type="arabicPeriod"/>
            </a:pPr>
            <a:r>
              <a:rPr lang="ru-RU" sz="1400" dirty="0" smtClean="0">
                <a:latin typeface="Exo 2" panose="020B0604020202020204" charset="-52"/>
              </a:rPr>
              <a:t>Повторная (-</a:t>
            </a:r>
            <a:r>
              <a:rPr lang="ru-RU" sz="1400" dirty="0" err="1" smtClean="0">
                <a:latin typeface="Exo 2" panose="020B0604020202020204" charset="-52"/>
              </a:rPr>
              <a:t>ые</a:t>
            </a:r>
            <a:r>
              <a:rPr lang="ru-RU" sz="1400" dirty="0" smtClean="0">
                <a:latin typeface="Exo 2" panose="020B0604020202020204" charset="-52"/>
              </a:rPr>
              <a:t>) закупка (следующее по величине значение цены, перерасчет не производится)</a:t>
            </a:r>
          </a:p>
          <a:p>
            <a:pPr marL="558798" lvl="0" indent="-457200" algn="just">
              <a:buFont typeface="+mj-lt"/>
              <a:buAutoNum type="arabicPeriod"/>
            </a:pPr>
            <a:r>
              <a:rPr lang="ru-RU" sz="1400" dirty="0" smtClean="0">
                <a:latin typeface="Exo 2" panose="020B0604020202020204" charset="-52"/>
              </a:rPr>
              <a:t>Повторная закупка (максимальное значение цены по данным Реестра).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Последствия несостоявшейся процедуры</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05721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600" dirty="0" smtClean="0">
                <a:latin typeface="Exo 2" panose="020B0604020202020204" charset="-52"/>
              </a:rPr>
              <a:t>При обосновании НМЦК на лекарственные препараты заказчики допускают следующие нарушения:</a:t>
            </a:r>
          </a:p>
          <a:p>
            <a:pPr marL="387348" indent="-285750" algn="just">
              <a:buFont typeface="Wingdings" panose="05000000000000000000" pitchFamily="2" charset="2"/>
              <a:buChar char="§"/>
            </a:pPr>
            <a:r>
              <a:rPr lang="ru-RU" sz="1600" dirty="0" smtClean="0">
                <a:latin typeface="Exo 2" panose="020B0604020202020204" charset="-52"/>
              </a:rPr>
              <a:t>Неприменение методов расчета цены за единицу ЛП, указанных в п. 2 Порядка (</a:t>
            </a:r>
            <a:r>
              <a:rPr lang="ru-RU" sz="1400" dirty="0" smtClean="0">
                <a:latin typeface="Exo 2" panose="020B0604020202020204" charset="-52"/>
              </a:rPr>
              <a:t>Решение Ленинского районного суда г. Астрахань от 15.01.2020 по делу № 12-29/2020, Решение Верховного Суда Республики Алтай от 11.07.2019 по делу № 21-129/2019</a:t>
            </a:r>
            <a:r>
              <a:rPr lang="ru-RU" sz="1600" dirty="0" smtClean="0">
                <a:latin typeface="Exo 2" panose="020B0604020202020204" charset="-52"/>
              </a:rPr>
              <a:t>)</a:t>
            </a:r>
          </a:p>
          <a:p>
            <a:pPr marL="387348" indent="-285750" algn="just">
              <a:buFont typeface="Wingdings" panose="05000000000000000000" pitchFamily="2" charset="2"/>
              <a:buChar char="§"/>
            </a:pPr>
            <a:r>
              <a:rPr lang="ru-RU" sz="1600" dirty="0" smtClean="0">
                <a:latin typeface="Exo 2" panose="020B0604020202020204" charset="-52"/>
              </a:rPr>
              <a:t>Применение метода анализа рынка в противоречии с требованиями ст. 22 Закона № 44-ФЗ (</a:t>
            </a:r>
            <a:r>
              <a:rPr lang="ru-RU" sz="1400" dirty="0" smtClean="0">
                <a:latin typeface="Exo 2" panose="020B0604020202020204" charset="-52"/>
              </a:rPr>
              <a:t>Решение Верховного Суда Чувашской Республики от 18.08.2020 по делу № № 21-383/2020</a:t>
            </a:r>
            <a:r>
              <a:rPr lang="ru-RU" sz="1600" dirty="0" smtClean="0">
                <a:latin typeface="Exo 2" panose="020B0604020202020204" charset="-52"/>
              </a:rPr>
              <a:t>): </a:t>
            </a:r>
            <a:r>
              <a:rPr lang="ru-RU" sz="1400" dirty="0" smtClean="0">
                <a:latin typeface="Exo 2" panose="020B0604020202020204" charset="-52"/>
              </a:rPr>
              <a:t>например, использован для расчета контракт, исполнение по которому не завершено</a:t>
            </a:r>
          </a:p>
          <a:p>
            <a:pPr marL="387348" indent="-285750" algn="just">
              <a:buFont typeface="Wingdings" panose="05000000000000000000" pitchFamily="2" charset="2"/>
              <a:buChar char="§"/>
            </a:pPr>
            <a:r>
              <a:rPr lang="ru-RU" sz="1600" dirty="0" smtClean="0">
                <a:latin typeface="Exo 2" panose="020B0604020202020204" charset="-52"/>
              </a:rPr>
              <a:t>При расчете НМЦК использованы цены из контрактов на поставку лекарств в неэквивалентных лекарственных формах и дозировках (</a:t>
            </a:r>
            <a:r>
              <a:rPr lang="ru-RU" sz="1400" dirty="0" smtClean="0">
                <a:latin typeface="Exo 2" panose="020B0604020202020204" charset="-52"/>
              </a:rPr>
              <a:t>Решение Верховного Суда Республики Алтай от 11.07.2019 по делу № 21-129/2019</a:t>
            </a:r>
            <a:r>
              <a:rPr lang="ru-RU" sz="1600" dirty="0" smtClean="0">
                <a:latin typeface="Exo 2" panose="020B0604020202020204" charset="-52"/>
              </a:rPr>
              <a:t>) </a:t>
            </a:r>
          </a:p>
          <a:p>
            <a:pPr marL="387348" indent="-285750" algn="just">
              <a:buFont typeface="Wingdings" panose="05000000000000000000" pitchFamily="2" charset="2"/>
              <a:buChar char="§"/>
            </a:pPr>
            <a:r>
              <a:rPr lang="ru-RU" sz="1600" dirty="0" smtClean="0">
                <a:latin typeface="Exo 2" panose="020B0604020202020204" charset="-52"/>
              </a:rPr>
              <a:t>Не выделен размер НДС при расчете (</a:t>
            </a:r>
            <a:r>
              <a:rPr lang="ru-RU" sz="1400" dirty="0" smtClean="0">
                <a:latin typeface="Exo 2" panose="020B0604020202020204" charset="-52"/>
              </a:rPr>
              <a:t>Решение </a:t>
            </a:r>
            <a:r>
              <a:rPr lang="ru-RU" sz="1400" dirty="0" err="1" smtClean="0">
                <a:latin typeface="Exo 2" panose="020B0604020202020204" charset="-52"/>
              </a:rPr>
              <a:t>Сорского</a:t>
            </a:r>
            <a:r>
              <a:rPr lang="ru-RU" sz="1400" dirty="0" smtClean="0">
                <a:latin typeface="Exo 2" panose="020B0604020202020204" charset="-52"/>
              </a:rPr>
              <a:t> районного суда (Республика Хакассия) от 19.02.2020 по делу № 12-5/2020</a:t>
            </a:r>
            <a:r>
              <a:rPr lang="ru-RU" sz="1600" dirty="0" smtClean="0">
                <a:latin typeface="Exo 2" panose="020B0604020202020204" charset="-52"/>
              </a:rPr>
              <a:t>)</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Основные ошибки заказчиков</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82491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500" dirty="0" smtClean="0">
                <a:latin typeface="Exo 2" panose="020B0604020202020204" charset="-52"/>
              </a:rPr>
              <a:t>При обосновании НМЦК на лекарственные препараты заказчики допускают следующие нарушения:</a:t>
            </a:r>
          </a:p>
          <a:p>
            <a:pPr marL="387348" indent="-285750" algn="just">
              <a:buFont typeface="Wingdings" panose="05000000000000000000" pitchFamily="2" charset="2"/>
              <a:buChar char="§"/>
            </a:pPr>
            <a:r>
              <a:rPr lang="ru-RU" sz="1600" dirty="0" smtClean="0">
                <a:latin typeface="Exo 2" panose="020B0604020202020204" charset="-52"/>
              </a:rPr>
              <a:t>Произведен расчет НМЦК по средней цене, а не минимальной (</a:t>
            </a:r>
            <a:r>
              <a:rPr lang="ru-RU" sz="1300" dirty="0" smtClean="0">
                <a:latin typeface="Exo 2" panose="020B0604020202020204" charset="-52"/>
              </a:rPr>
              <a:t>Решение Верховного Суда Республики Алтай от 11.07.2019 по делу № 21-128/2019</a:t>
            </a:r>
            <a:r>
              <a:rPr lang="ru-RU" sz="1600" dirty="0" smtClean="0">
                <a:latin typeface="Exo 2" panose="020B0604020202020204" charset="-52"/>
              </a:rPr>
              <a:t>).</a:t>
            </a:r>
          </a:p>
          <a:p>
            <a:pPr marL="387348" indent="-285750" algn="just">
              <a:buFont typeface="Wingdings" panose="05000000000000000000" pitchFamily="2" charset="2"/>
              <a:buChar char="§"/>
            </a:pPr>
            <a:r>
              <a:rPr lang="ru-RU" sz="1600" dirty="0" smtClean="0">
                <a:latin typeface="Exo 2" panose="020B0604020202020204" charset="-52"/>
              </a:rPr>
              <a:t>Расчет за упаковку, а не за единицу согласно ЕСКЛП (</a:t>
            </a:r>
            <a:r>
              <a:rPr lang="ru-RU" sz="1300" dirty="0" smtClean="0">
                <a:latin typeface="Exo 2" panose="020B0604020202020204" charset="-52"/>
              </a:rPr>
              <a:t>Решение Советского районного суда г. Нижний Новгород от 08.05.2020 по делу № 12-104/2020</a:t>
            </a:r>
            <a:r>
              <a:rPr lang="ru-RU" sz="1600" dirty="0" smtClean="0">
                <a:latin typeface="Exo 2" panose="020B0604020202020204" charset="-52"/>
              </a:rPr>
              <a:t>)</a:t>
            </a:r>
          </a:p>
          <a:p>
            <a:pPr marL="387348" indent="-285750" algn="just">
              <a:buFont typeface="Wingdings" panose="05000000000000000000" pitchFamily="2" charset="2"/>
              <a:buChar char="§"/>
            </a:pPr>
            <a:r>
              <a:rPr lang="ru-RU" sz="1600" dirty="0" smtClean="0">
                <a:latin typeface="Exo 2" panose="020B0604020202020204" charset="-52"/>
              </a:rPr>
              <a:t>При расчете завышен размер оптовой надбавки (</a:t>
            </a:r>
            <a:r>
              <a:rPr lang="ru-RU" sz="1300" dirty="0" smtClean="0">
                <a:latin typeface="Exo 2" panose="020B0604020202020204" charset="-52"/>
              </a:rPr>
              <a:t>Решение Верховного Суда Республики Алтай от 11.07.2019 по делу № 21-125/2019</a:t>
            </a:r>
            <a:r>
              <a:rPr lang="ru-RU" sz="1600" dirty="0" smtClean="0">
                <a:latin typeface="Exo 2" panose="020B0604020202020204" charset="-52"/>
              </a:rPr>
              <a:t>)</a:t>
            </a:r>
          </a:p>
          <a:p>
            <a:pPr marL="387348" indent="-285750" algn="just">
              <a:buFont typeface="Wingdings" panose="05000000000000000000" pitchFamily="2" charset="2"/>
              <a:buChar char="§"/>
            </a:pPr>
            <a:r>
              <a:rPr lang="ru-RU" sz="1600" dirty="0" smtClean="0">
                <a:latin typeface="Exo 2" panose="020B0604020202020204" charset="-52"/>
                <a:cs typeface="Times New Roman" panose="02020603050405020304" pitchFamily="18" charset="0"/>
              </a:rPr>
              <a:t>Использование КП от аффилированных между собой поставщиков (</a:t>
            </a:r>
            <a:r>
              <a:rPr lang="ru-RU" sz="1400" dirty="0" smtClean="0">
                <a:latin typeface="Exo 2" panose="020B0604020202020204" charset="-52"/>
                <a:cs typeface="Times New Roman" panose="02020603050405020304" pitchFamily="18" charset="0"/>
              </a:rPr>
              <a:t>постановление Второго кассационного суда общей юрисдикции от 05.09.2022 по делу N 16-4556/2022, от 27.06.2022 по делу N 16-4554/2022</a:t>
            </a:r>
            <a:r>
              <a:rPr lang="ru-RU" sz="1600" dirty="0" smtClean="0">
                <a:latin typeface="Exo 2" panose="020B0604020202020204" charset="-52"/>
                <a:cs typeface="Times New Roman" panose="02020603050405020304" pitchFamily="18" charset="0"/>
              </a:rPr>
              <a:t>)</a:t>
            </a:r>
          </a:p>
          <a:p>
            <a:pPr marL="101598" indent="0" algn="just">
              <a:buNone/>
            </a:pPr>
            <a:r>
              <a:rPr lang="ru-RU" sz="1500" i="1" dirty="0" smtClean="0">
                <a:latin typeface="Exo 2" panose="020B0604020202020204" charset="-52"/>
              </a:rPr>
              <a:t>Письмо Минфина РФ от 18.05.2020 </a:t>
            </a:r>
            <a:r>
              <a:rPr lang="en-US" sz="1500" i="1" dirty="0" smtClean="0">
                <a:latin typeface="Exo 2" panose="020B0604020202020204" charset="-52"/>
              </a:rPr>
              <a:t>N 24-03-08/40635</a:t>
            </a:r>
            <a:r>
              <a:rPr lang="ru-RU" sz="1500" i="1" dirty="0" smtClean="0">
                <a:latin typeface="Exo 2" panose="020B0604020202020204" charset="-52"/>
              </a:rPr>
              <a:t> (нет запрета на запрос у аффилированных лиц)</a:t>
            </a:r>
            <a:endParaRPr lang="ru-RU" sz="1500" i="1" dirty="0" smtClean="0">
              <a:latin typeface="Exo 2" panose="020B0604020202020204" charset="-52"/>
              <a:cs typeface="Times New Roman" panose="02020603050405020304" pitchFamily="18" charset="0"/>
            </a:endParaRPr>
          </a:p>
          <a:p>
            <a:pPr marL="387348" indent="-285750" algn="just">
              <a:buFont typeface="Wingdings" panose="05000000000000000000" pitchFamily="2" charset="2"/>
              <a:buChar char="§"/>
            </a:pPr>
            <a:r>
              <a:rPr lang="ru-RU" sz="1600" dirty="0" smtClean="0">
                <a:latin typeface="Exo 2" panose="020B0604020202020204" charset="-52"/>
                <a:cs typeface="Times New Roman" panose="02020603050405020304" pitchFamily="18" charset="0"/>
              </a:rPr>
              <a:t>Неприменение положений приказа № 1064н при проведении закупки у единственного поставщика п. 6 (</a:t>
            </a:r>
            <a:r>
              <a:rPr lang="ru-RU" sz="1400" dirty="0" smtClean="0">
                <a:latin typeface="Exo 2" panose="020B0604020202020204" charset="-52"/>
                <a:cs typeface="Times New Roman" panose="02020603050405020304" pitchFamily="18" charset="0"/>
              </a:rPr>
              <a:t>Постановление Девятого кассационного суда общей юрисдикции от 08.07.2021 N 16-1027/2021</a:t>
            </a:r>
            <a:r>
              <a:rPr lang="ru-RU" sz="1600" dirty="0" smtClean="0">
                <a:latin typeface="Exo 2" panose="020B0604020202020204" charset="-52"/>
                <a:cs typeface="Times New Roman" panose="02020603050405020304" pitchFamily="18" charset="0"/>
              </a:rPr>
              <a:t>)</a:t>
            </a:r>
            <a:endParaRPr lang="ru-RU" sz="1600" dirty="0">
              <a:latin typeface="Exo 2" panose="020B0604020202020204" charset="-52"/>
              <a:cs typeface="Times New Roman" panose="02020603050405020304" pitchFamily="18" charset="0"/>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Основные ошибки заказчиков</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96754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В соответствии с пунктом 1 ПП РФ № 1289 заказчик </a:t>
            </a:r>
            <a:r>
              <a:rPr lang="ru-RU" sz="1400" b="1" dirty="0" smtClean="0">
                <a:solidFill>
                  <a:srgbClr val="FF0000"/>
                </a:solidFill>
                <a:latin typeface="Exo 2" panose="020B0604020202020204" charset="-52"/>
              </a:rPr>
              <a:t>отклоняет</a:t>
            </a:r>
            <a:r>
              <a:rPr lang="ru-RU" sz="1400" dirty="0" smtClean="0">
                <a:latin typeface="Exo 2" panose="020B0604020202020204" charset="-52"/>
              </a:rPr>
              <a:t> все заявки, содержащие предложения о поставке лекарственных препаратов, происходящих из иностранных государств (</a:t>
            </a:r>
            <a:r>
              <a:rPr lang="ru-RU" sz="1400" b="1" dirty="0" smtClean="0">
                <a:solidFill>
                  <a:schemeClr val="tx1"/>
                </a:solidFill>
                <a:latin typeface="Exo 2" panose="020B0604020202020204" charset="-52"/>
              </a:rPr>
              <a:t>за исключением стран-членов Евразийского экономического союза и ЛНР, ДНР</a:t>
            </a:r>
            <a:r>
              <a:rPr lang="ru-RU" sz="1400" dirty="0" smtClean="0">
                <a:latin typeface="Exo 2" panose="020B0604020202020204" charset="-52"/>
              </a:rPr>
              <a:t>), в том числе о поставке 2 и более лекарственных препаратов, страной происхождения хотя бы одного из которых не является государство - член Евразийского экономического союза (ЕАЭС) и (или) ЛНР, ДНР при соблюдении следующих условий:</a:t>
            </a:r>
          </a:p>
          <a:p>
            <a:pPr marL="285750" lvl="0" indent="-285750" algn="just">
              <a:buFont typeface="Arial" panose="020B0604020202020204" pitchFamily="34" charset="0"/>
              <a:buChar char="•"/>
            </a:pPr>
            <a:r>
              <a:rPr lang="ru-RU" sz="1400" dirty="0" smtClean="0">
                <a:latin typeface="Exo 2" panose="020B0604020202020204" charset="-52"/>
              </a:rPr>
              <a:t>На участие в закупке подано не менее 2 заявок;</a:t>
            </a:r>
          </a:p>
          <a:p>
            <a:pPr marL="285750" lvl="0" indent="-285750" algn="just">
              <a:buFont typeface="Arial" panose="020B0604020202020204" pitchFamily="34" charset="0"/>
              <a:buChar char="•"/>
            </a:pPr>
            <a:r>
              <a:rPr lang="ru-RU" sz="1400" dirty="0" smtClean="0">
                <a:latin typeface="Exo 2" panose="020B0604020202020204" charset="-52"/>
              </a:rPr>
              <a:t>Эти заявки удовлетворяют требованиям извещения о закупке;</a:t>
            </a:r>
          </a:p>
          <a:p>
            <a:pPr marL="285750" lvl="0" indent="-285750" algn="just">
              <a:buFont typeface="Arial" panose="020B0604020202020204" pitchFamily="34" charset="0"/>
              <a:buChar char="•"/>
            </a:pPr>
            <a:r>
              <a:rPr lang="ru-RU" sz="1400" dirty="0" smtClean="0">
                <a:latin typeface="Exo 2" panose="020B0604020202020204" charset="-52"/>
              </a:rPr>
              <a:t>Эти заявки содержат предложения о поставке ЛП, страной происхождения которых являются государства - члены ЕАЭС и (или) ЛНР, ДНР; </a:t>
            </a:r>
          </a:p>
          <a:p>
            <a:pPr marL="285750" lvl="0" indent="-285750" algn="just">
              <a:buFont typeface="Arial" panose="020B0604020202020204" pitchFamily="34" charset="0"/>
              <a:buChar char="•"/>
            </a:pPr>
            <a:r>
              <a:rPr lang="ru-RU" sz="1400" dirty="0" smtClean="0">
                <a:latin typeface="Exo 2" panose="020B0604020202020204" charset="-52"/>
              </a:rPr>
              <a:t>Эти заявки не содержат предложений о поставке ЛП одного и того же производителя либо производителей, входящих в одну группу лиц.</a:t>
            </a:r>
            <a:endParaRPr lang="ru-RU" sz="16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1289</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71115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285750" indent="-285750" algn="just">
              <a:buFont typeface="Arial" panose="020B0604020202020204" pitchFamily="34" charset="0"/>
              <a:buChar char="•"/>
            </a:pPr>
            <a:r>
              <a:rPr lang="ru-RU" sz="1400" dirty="0" smtClean="0">
                <a:latin typeface="Exo 2" panose="020B0604020202020204" charset="-52"/>
              </a:rPr>
              <a:t>Пункты 1(1) и 1(2) ПП РФ № 1289 = </a:t>
            </a:r>
            <a:r>
              <a:rPr lang="ru-RU" sz="1400" b="1" dirty="0" smtClean="0">
                <a:latin typeface="Exo 2" panose="020B0604020202020204" charset="-52"/>
              </a:rPr>
              <a:t>вторая стадия </a:t>
            </a:r>
            <a:r>
              <a:rPr lang="ru-RU" sz="1400" dirty="0" smtClean="0">
                <a:latin typeface="Exo 2" panose="020B0604020202020204" charset="-52"/>
              </a:rPr>
              <a:t>ПП РФ № 1289</a:t>
            </a:r>
          </a:p>
          <a:p>
            <a:pPr marL="285750" indent="-285750" algn="just">
              <a:buFont typeface="Arial" panose="020B0604020202020204" pitchFamily="34" charset="0"/>
              <a:buChar char="•"/>
            </a:pPr>
            <a:r>
              <a:rPr lang="ru-RU" sz="1400" dirty="0" smtClean="0">
                <a:latin typeface="Exo 2" panose="020B0604020202020204" charset="-52"/>
              </a:rPr>
              <a:t>Условия допуска подлежат применению только в том случае, если заказчиком были применены положения ПП РФ № 1289 и отклонены заявки с иностранными товарами, а также с препаратами, происходящими из стран ЕАЭС, но не соответствующие требованиям ПП РФ № 1289 (например, не приложившие сертификат СТ-1). </a:t>
            </a:r>
          </a:p>
          <a:p>
            <a:pPr marL="101598" indent="0" algn="just">
              <a:buNone/>
            </a:pPr>
            <a:r>
              <a:rPr lang="ru-RU" sz="1400" b="1" dirty="0" smtClean="0">
                <a:latin typeface="Exo 2" panose="020B0604020202020204" charset="-52"/>
              </a:rPr>
              <a:t>Условия применения второй стадии</a:t>
            </a:r>
            <a:r>
              <a:rPr lang="ru-RU" sz="1400" dirty="0" smtClean="0">
                <a:latin typeface="Exo 2" panose="020B0604020202020204" charset="-52"/>
              </a:rPr>
              <a:t>:</a:t>
            </a:r>
          </a:p>
          <a:p>
            <a:pPr marL="0" lvl="0" indent="0" algn="just">
              <a:buNone/>
            </a:pPr>
            <a:r>
              <a:rPr lang="ru-RU" sz="1400" dirty="0" smtClean="0">
                <a:latin typeface="Exo 2" panose="020B0604020202020204" charset="-52"/>
              </a:rPr>
              <a:t>Заявки участников закупки:</a:t>
            </a:r>
          </a:p>
          <a:p>
            <a:pPr marL="285750" lvl="0" indent="-285750" algn="just">
              <a:buFont typeface="Arial" panose="020B0604020202020204" pitchFamily="34" charset="0"/>
              <a:buChar char="•"/>
            </a:pPr>
            <a:r>
              <a:rPr lang="ru-RU" sz="1400" dirty="0" smtClean="0">
                <a:latin typeface="Exo 2" panose="020B0604020202020204" charset="-52"/>
              </a:rPr>
              <a:t>Содержат предложение о поставке лекарственных препаратов, все стадии производства которых были на территории стран ЕАЭС;</a:t>
            </a:r>
          </a:p>
          <a:p>
            <a:pPr marL="285750" lvl="0" indent="-285750" algn="just">
              <a:buFont typeface="Arial" panose="020B0604020202020204" pitchFamily="34" charset="0"/>
              <a:buChar char="•"/>
            </a:pPr>
            <a:r>
              <a:rPr lang="ru-RU" sz="1400" dirty="0" smtClean="0">
                <a:latin typeface="Exo 2" panose="020B0604020202020204" charset="-52"/>
              </a:rPr>
              <a:t>Содержат сведения о фармацевтической субстанции лекарственного препарата, указанные в регистрационном досье на такой лекарственный препарат. </a:t>
            </a:r>
          </a:p>
          <a:p>
            <a:pPr marL="0" indent="0" algn="just">
              <a:buNone/>
            </a:pPr>
            <a:endParaRPr lang="ru-RU" sz="1600" dirty="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1289</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774671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latin typeface="Exo 2" panose="020B0604020202020204" charset="-52"/>
              </a:rPr>
              <a:t>Какие документы должны быть приложены в составе заявки</a:t>
            </a:r>
            <a:r>
              <a:rPr lang="ru-RU" sz="1400" dirty="0" smtClean="0">
                <a:latin typeface="Exo 2" panose="020B0604020202020204" charset="-52"/>
              </a:rPr>
              <a:t>:</a:t>
            </a:r>
          </a:p>
          <a:p>
            <a:pPr marL="285750" indent="-285750" algn="just">
              <a:buFont typeface="Arial" panose="020B0604020202020204" pitchFamily="34" charset="0"/>
              <a:buChar char="•"/>
            </a:pPr>
            <a:r>
              <a:rPr lang="ru-RU" sz="1400" dirty="0" smtClean="0">
                <a:latin typeface="Exo 2" panose="020B0604020202020204" charset="-52"/>
              </a:rPr>
              <a:t>Сертификат СТ-1 и (или)</a:t>
            </a:r>
          </a:p>
          <a:p>
            <a:pPr marL="285750" indent="-285750" algn="just">
              <a:buFont typeface="Arial" panose="020B0604020202020204" pitchFamily="34" charset="0"/>
              <a:buChar char="•"/>
            </a:pPr>
            <a:r>
              <a:rPr lang="ru-RU" sz="1400" dirty="0" smtClean="0">
                <a:latin typeface="Exo 2" panose="020B0604020202020204" charset="-52"/>
              </a:rPr>
              <a:t>Заключение о подтверждении производства промышленной продукции на территории РФ (</a:t>
            </a:r>
            <a:r>
              <a:rPr lang="ru-RU" sz="1400" dirty="0" err="1" smtClean="0">
                <a:latin typeface="Exo 2" panose="020B0604020202020204" charset="-52"/>
              </a:rPr>
              <a:t>Минпромторг</a:t>
            </a:r>
            <a:r>
              <a:rPr lang="ru-RU" sz="1400" dirty="0" smtClean="0">
                <a:latin typeface="Exo 2" panose="020B0604020202020204" charset="-52"/>
              </a:rPr>
              <a:t> РФ),</a:t>
            </a:r>
          </a:p>
          <a:p>
            <a:pPr marL="285750" indent="-285750" algn="just">
              <a:buFont typeface="Arial" panose="020B0604020202020204" pitchFamily="34" charset="0"/>
              <a:buChar char="•"/>
            </a:pPr>
            <a:r>
              <a:rPr lang="ru-RU" sz="1400" dirty="0" smtClean="0">
                <a:latin typeface="Exo 2" panose="020B0604020202020204" charset="-52"/>
              </a:rPr>
              <a:t>Декларация сведений о документе, подтверждающем соответствие производителя лекарственного препарата требованиям </a:t>
            </a:r>
            <a:r>
              <a:rPr lang="en-US" sz="1400" dirty="0" smtClean="0">
                <a:latin typeface="Exo 2" panose="020B0604020202020204" charset="-52"/>
              </a:rPr>
              <a:t>GMP</a:t>
            </a:r>
            <a:r>
              <a:rPr lang="ru-RU" sz="1400" dirty="0" smtClean="0">
                <a:latin typeface="Exo 2" panose="020B0604020202020204" charset="-52"/>
              </a:rPr>
              <a:t> и сведений о заключении о подтверждении производства промышленной продукции на территории ЕАЭС (в т. ч. о стадиях производства молекулы действующего вещества фармацевтической субстанции)</a:t>
            </a:r>
          </a:p>
          <a:p>
            <a:pPr marL="285750" indent="-285750" algn="just">
              <a:buFont typeface="Arial" panose="020B0604020202020204" pitchFamily="34" charset="0"/>
              <a:buChar char="•"/>
            </a:pPr>
            <a:r>
              <a:rPr lang="ru-RU" sz="1400" dirty="0" smtClean="0">
                <a:latin typeface="Exo 2" panose="020B0604020202020204" charset="-52"/>
              </a:rPr>
              <a:t>Копия РУ (информация о нем)</a:t>
            </a:r>
          </a:p>
          <a:p>
            <a:pPr marL="0" indent="0" algn="just">
              <a:buNone/>
            </a:pPr>
            <a:endParaRPr lang="ru-RU" sz="1600" dirty="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1289</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656341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Порядок выдачи документов:</a:t>
            </a:r>
          </a:p>
          <a:p>
            <a:pPr marL="285750" indent="-285750" algn="just">
              <a:buFont typeface="Arial" panose="020B0604020202020204" pitchFamily="34" charset="0"/>
              <a:buChar char="•"/>
            </a:pPr>
            <a:r>
              <a:rPr lang="ru-RU" sz="1400" dirty="0" smtClean="0">
                <a:latin typeface="Exo 2" panose="020B0604020202020204" charset="-52"/>
              </a:rPr>
              <a:t>Приказ </a:t>
            </a:r>
            <a:r>
              <a:rPr lang="ru-RU" sz="1400" dirty="0" err="1" smtClean="0">
                <a:latin typeface="Exo 2" panose="020B0604020202020204" charset="-52"/>
              </a:rPr>
              <a:t>Минпромторга</a:t>
            </a:r>
            <a:r>
              <a:rPr lang="ru-RU" sz="1400" dirty="0" smtClean="0">
                <a:latin typeface="Exo 2" panose="020B0604020202020204" charset="-52"/>
              </a:rPr>
              <a:t> России от 26.05.2016 N 1714: выдается </a:t>
            </a:r>
            <a:r>
              <a:rPr lang="ru-RU" sz="1400" b="1" dirty="0" smtClean="0">
                <a:solidFill>
                  <a:srgbClr val="FF0000"/>
                </a:solidFill>
                <a:latin typeface="Exo 2" panose="020B0604020202020204" charset="-52"/>
              </a:rPr>
              <a:t>заключение</a:t>
            </a:r>
            <a:r>
              <a:rPr lang="ru-RU" sz="1400" dirty="0" smtClean="0">
                <a:latin typeface="Exo 2" panose="020B0604020202020204" charset="-52"/>
              </a:rPr>
              <a:t> о соответствии производителей лекарственных средств для медицинского применения требованиям Правил надлежащей производственной практики (документ РФ).</a:t>
            </a:r>
          </a:p>
          <a:p>
            <a:pPr marL="285750" indent="-285750" algn="just">
              <a:buFont typeface="Arial" panose="020B0604020202020204" pitchFamily="34" charset="0"/>
              <a:buChar char="•"/>
            </a:pPr>
            <a:r>
              <a:rPr lang="ru-RU" sz="1400" dirty="0" smtClean="0">
                <a:latin typeface="Exo 2" panose="020B0604020202020204" charset="-52"/>
              </a:rPr>
              <a:t>Приказ </a:t>
            </a:r>
            <a:r>
              <a:rPr lang="ru-RU" sz="1400" dirty="0" err="1" smtClean="0">
                <a:latin typeface="Exo 2" panose="020B0604020202020204" charset="-52"/>
              </a:rPr>
              <a:t>Минпромторга</a:t>
            </a:r>
            <a:r>
              <a:rPr lang="ru-RU" sz="1400" dirty="0" smtClean="0">
                <a:latin typeface="Exo 2" panose="020B0604020202020204" charset="-52"/>
              </a:rPr>
              <a:t> России от 04.09.2020 N 2945: выдается </a:t>
            </a:r>
            <a:r>
              <a:rPr lang="ru-RU" sz="1400" b="1" dirty="0" smtClean="0">
                <a:solidFill>
                  <a:schemeClr val="tx1"/>
                </a:solidFill>
                <a:latin typeface="Exo 2" panose="020B0604020202020204" charset="-52"/>
              </a:rPr>
              <a:t>сертификат  соответствия </a:t>
            </a:r>
            <a:r>
              <a:rPr lang="ru-RU" sz="1400" dirty="0" smtClean="0">
                <a:latin typeface="Exo 2" panose="020B0604020202020204" charset="-52"/>
              </a:rPr>
              <a:t>производителей лекарственных средств для медицинского применения требованиям правил надлежащей производственной практики Евразийского экономического союза (документ ЕАЭС). </a:t>
            </a:r>
          </a:p>
          <a:p>
            <a:pPr marL="0" indent="0" algn="just">
              <a:buNone/>
            </a:pPr>
            <a:r>
              <a:rPr lang="ru-RU" sz="1400" dirty="0" smtClean="0">
                <a:latin typeface="Exo 2" panose="020B0604020202020204" charset="-52"/>
              </a:rPr>
              <a:t>Результаты (сведения о документах) публикуются в течение 5 рабочих дней со дня выдачи на официальном сайте ведомства (п. 68 Регламента приказа № 1714, п. 73 Регламента приказа № 2945). </a:t>
            </a:r>
          </a:p>
          <a:p>
            <a:pPr marL="0" indent="0" algn="just">
              <a:buNone/>
            </a:pPr>
            <a:endParaRPr lang="ru-RU" sz="1600" dirty="0"/>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ПП РФ № 1289</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583058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Участник закупки обжаловал действия комиссии заказчика, не применившей п. 1.4 приказа № 126н. Заявитель указал, что в заявке содержатся все необходимые сведения. Антимонопольный орган признал жалобу необоснованной, указав следующее. </a:t>
            </a:r>
          </a:p>
          <a:p>
            <a:pPr marL="0" indent="0" algn="just">
              <a:buNone/>
            </a:pPr>
            <a:r>
              <a:rPr lang="ru-RU" sz="1400" dirty="0" smtClean="0">
                <a:latin typeface="Exo 2" panose="020B0604020202020204" charset="-52"/>
              </a:rPr>
              <a:t>В составе заявки были вложены сведения о документе СП № СП-0001265/12/2021 от 23.12.2021 и </a:t>
            </a:r>
            <a:r>
              <a:rPr lang="en-US" sz="1400" dirty="0" smtClean="0">
                <a:latin typeface="Exo 2" panose="020B0604020202020204" charset="-52"/>
              </a:rPr>
              <a:t>GMP </a:t>
            </a:r>
            <a:r>
              <a:rPr lang="ru-RU" sz="1400" dirty="0" smtClean="0">
                <a:latin typeface="Exo 2" panose="020B0604020202020204" charset="-52"/>
              </a:rPr>
              <a:t>№ GMP/EAEU/RU/00353-2022 от 25 апреля 2022. Однако комиссия заказчика подтвердила отсутствие сведений об этом документе на сайте МПТ РФ. </a:t>
            </a:r>
          </a:p>
          <a:p>
            <a:pPr marL="0" indent="0" algn="just">
              <a:buNone/>
            </a:pPr>
            <a:r>
              <a:rPr lang="ru-RU" sz="1400" dirty="0" smtClean="0">
                <a:latin typeface="Exo 2" panose="020B0604020202020204" charset="-52"/>
              </a:rPr>
              <a:t>Антимонопольный орган признал действия комиссии заказчика правомерными и указал, что отсутствует возможность ознакомления с документом, сведения о котором содержит заявка Заявителя, в связи с чем, применение положений п.1.4 Приказа № 126н в отношении заявки Заявителя невозможно.</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Решение Краснодарского УФАС России от 14.06.2022 по закупке № 0318200072422000129</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en-US" sz="2400" b="1" dirty="0" smtClean="0">
                <a:solidFill>
                  <a:srgbClr val="1F3A93"/>
                </a:solidFill>
                <a:latin typeface="Exo 2" panose="020B0604020202020204" charset="-52"/>
                <a:cs typeface="Times New Roman" panose="02020603050405020304" pitchFamily="18" charset="0"/>
              </a:rPr>
              <a:t>GMP</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079306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В составе заявки был вложен документ СП, но на сайте </a:t>
            </a:r>
            <a:r>
              <a:rPr lang="ru-RU" sz="1400" dirty="0" err="1" smtClean="0">
                <a:latin typeface="Exo 2" panose="020B0604020202020204" charset="-52"/>
              </a:rPr>
              <a:t>Минпромторга</a:t>
            </a:r>
            <a:r>
              <a:rPr lang="ru-RU" sz="1400" dirty="0" smtClean="0">
                <a:latin typeface="Exo 2" panose="020B0604020202020204" charset="-52"/>
              </a:rPr>
              <a:t> РФ нет сведений о выдаче такого документа. </a:t>
            </a:r>
          </a:p>
          <a:p>
            <a:pPr marL="0" indent="0" algn="just">
              <a:buNone/>
            </a:pPr>
            <a:r>
              <a:rPr lang="ru-RU" sz="1400" dirty="0" smtClean="0">
                <a:latin typeface="Exo 2" panose="020B0604020202020204" charset="-52"/>
              </a:rPr>
              <a:t>Согласно п. 53 Регламента о выдаче документа СП, утв. приказом </a:t>
            </a:r>
            <a:r>
              <a:rPr lang="ru-RU" sz="1400" dirty="0" err="1" smtClean="0">
                <a:latin typeface="Exo 2" panose="020B0604020202020204" charset="-52"/>
              </a:rPr>
              <a:t>Минпромторга</a:t>
            </a:r>
            <a:r>
              <a:rPr lang="ru-RU" sz="1400" dirty="0" smtClean="0">
                <a:latin typeface="Exo 2" panose="020B0604020202020204" charset="-52"/>
              </a:rPr>
              <a:t> РФ от 31.12.2015 № 4368, указано, что </a:t>
            </a:r>
            <a:r>
              <a:rPr lang="ru-RU" sz="1400" b="1" i="1" dirty="0" smtClean="0">
                <a:solidFill>
                  <a:srgbClr val="FF0000"/>
                </a:solidFill>
                <a:latin typeface="Exo 2" panose="020B0604020202020204" charset="-52"/>
              </a:rPr>
              <a:t>информация о выдаче</a:t>
            </a:r>
            <a:r>
              <a:rPr lang="ru-RU" sz="1400" dirty="0" smtClean="0">
                <a:latin typeface="Exo 2" panose="020B0604020202020204" charset="-52"/>
              </a:rPr>
              <a:t> или об отказе в выдаче </a:t>
            </a:r>
            <a:r>
              <a:rPr lang="ru-RU" sz="1400" b="1" i="1" dirty="0" smtClean="0">
                <a:solidFill>
                  <a:srgbClr val="FF0000"/>
                </a:solidFill>
                <a:latin typeface="Exo 2" panose="020B0604020202020204" charset="-52"/>
              </a:rPr>
              <a:t>документа СП в течение 5 рабочих дней размещается на сайте </a:t>
            </a:r>
            <a:r>
              <a:rPr lang="ru-RU" sz="1400" b="1" i="1" dirty="0" err="1" smtClean="0">
                <a:solidFill>
                  <a:srgbClr val="FF0000"/>
                </a:solidFill>
                <a:latin typeface="Exo 2" panose="020B0604020202020204" charset="-52"/>
              </a:rPr>
              <a:t>Минпромторга</a:t>
            </a:r>
            <a:r>
              <a:rPr lang="ru-RU" sz="1400" b="1" i="1" dirty="0" smtClean="0">
                <a:solidFill>
                  <a:srgbClr val="FF0000"/>
                </a:solidFill>
                <a:latin typeface="Exo 2" panose="020B0604020202020204" charset="-52"/>
              </a:rPr>
              <a:t> РФ</a:t>
            </a:r>
            <a:r>
              <a:rPr lang="ru-RU" sz="1400" dirty="0" smtClean="0">
                <a:latin typeface="Exo 2" panose="020B0604020202020204" charset="-52"/>
              </a:rPr>
              <a:t>. </a:t>
            </a:r>
          </a:p>
          <a:p>
            <a:pPr marL="0" indent="0" algn="just">
              <a:buNone/>
            </a:pPr>
            <a:r>
              <a:rPr lang="ru-RU" sz="1400" dirty="0" smtClean="0">
                <a:latin typeface="Exo 2" panose="020B0604020202020204" charset="-52"/>
              </a:rPr>
              <a:t>Комиссия заказчика не применила «вторую стадию» к такой заявке. </a:t>
            </a:r>
          </a:p>
          <a:p>
            <a:pPr marL="0" indent="0" algn="just">
              <a:buNone/>
            </a:pPr>
            <a:r>
              <a:rPr lang="ru-RU" sz="1400" dirty="0" smtClean="0">
                <a:latin typeface="Exo 2" panose="020B0604020202020204" charset="-52"/>
              </a:rPr>
              <a:t>Антимонопольный орган признал действия комиссии заказчика правомерными. </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Решение Санкт-Петербургского УФАС России от 31.03.2021 по закупке № 0372200000121000070. </a:t>
            </a:r>
          </a:p>
          <a:p>
            <a:pPr marL="0" indent="0" algn="just">
              <a:buNone/>
            </a:pPr>
            <a:r>
              <a:rPr lang="ru-RU" sz="1400" dirty="0" smtClean="0">
                <a:latin typeface="Exo 2" panose="020B0604020202020204" charset="-52"/>
              </a:rPr>
              <a:t>Аналогично: решение Ульяновского УФАС России от 26.11.2020 по закупке № 0168500000620001894</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Документ СП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7098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939800"/>
            <a:ext cx="8991600" cy="3962400"/>
          </a:xfrm>
        </p:spPr>
        <p:txBody>
          <a:bodyPr/>
          <a:lstStyle/>
          <a:p>
            <a:pPr algn="just" rtl="0"/>
            <a:r>
              <a:rPr lang="ru-RU" sz="1400" dirty="0" smtClean="0">
                <a:latin typeface="Exo 2" panose="020B0604020202020204" charset="-52"/>
              </a:rPr>
              <a:t>Проект изменений в ПП РФ № 617: </a:t>
            </a:r>
          </a:p>
          <a:p>
            <a:pPr algn="just" rtl="0"/>
            <a:r>
              <a:rPr lang="ru-RU" sz="1400" dirty="0" smtClean="0">
                <a:latin typeface="Exo 2" panose="020B0604020202020204" charset="-52"/>
              </a:rPr>
              <a:t>Ссылка: </a:t>
            </a:r>
            <a:r>
              <a:rPr lang="en-US" sz="1400" dirty="0" smtClean="0">
                <a:latin typeface="Exo 2" panose="020B0604020202020204" charset="-52"/>
                <a:hlinkClick r:id="rId4"/>
              </a:rPr>
              <a:t>https://regulation.gov.ru/Regulation/Npa/PublicView?npaID=138343#</a:t>
            </a:r>
            <a:r>
              <a:rPr lang="ru-RU" sz="1400" dirty="0" smtClean="0">
                <a:latin typeface="Exo 2" panose="020B0604020202020204" charset="-52"/>
              </a:rPr>
              <a:t> </a:t>
            </a:r>
          </a:p>
          <a:p>
            <a:pPr algn="just" rtl="0"/>
            <a:r>
              <a:rPr lang="en-US" sz="1400" dirty="0" smtClean="0">
                <a:latin typeface="Exo 2" panose="020B0604020202020204" charset="-52"/>
              </a:rPr>
              <a:t>ID </a:t>
            </a:r>
            <a:r>
              <a:rPr lang="ru-RU" sz="1400" dirty="0" smtClean="0">
                <a:latin typeface="Exo 2" panose="020B0604020202020204" charset="-52"/>
              </a:rPr>
              <a:t>проекта: 138343 </a:t>
            </a:r>
          </a:p>
          <a:p>
            <a:pPr algn="just" rtl="0"/>
            <a:endParaRPr lang="ru-RU" sz="1400" dirty="0" smtClean="0">
              <a:latin typeface="Exo 2" panose="020B0604020202020204" charset="-52"/>
            </a:endParaRPr>
          </a:p>
          <a:p>
            <a:pPr algn="just" rtl="0"/>
            <a:r>
              <a:rPr lang="ru-RU" sz="1400" dirty="0" smtClean="0">
                <a:latin typeface="Exo 2" panose="020B0604020202020204" charset="-52"/>
              </a:rPr>
              <a:t>Пункт </a:t>
            </a:r>
            <a:r>
              <a:rPr lang="ru-RU" sz="1400" dirty="0">
                <a:latin typeface="Exo 2" panose="020B0604020202020204" charset="-52"/>
              </a:rPr>
              <a:t>2 изложить в следующей редакции:</a:t>
            </a:r>
          </a:p>
          <a:p>
            <a:pPr algn="just" rtl="0"/>
            <a:r>
              <a:rPr lang="ru-RU" sz="1400" dirty="0">
                <a:latin typeface="Exo 2" panose="020B0604020202020204" charset="-52"/>
              </a:rPr>
              <a:t>«2. Установить, что для целей осуществления закупок отдельных видов промышленных товаров, включенных в перечень, заказчик отклоняет все заявки, содержащие предложения о поставке отдельных видов промышленных товаров, происходящих из иностранных государств </a:t>
            </a:r>
            <a:br>
              <a:rPr lang="ru-RU" sz="1400" dirty="0">
                <a:latin typeface="Exo 2" panose="020B0604020202020204" charset="-52"/>
              </a:rPr>
            </a:br>
            <a:r>
              <a:rPr lang="ru-RU" sz="1400" dirty="0">
                <a:latin typeface="Exo 2" panose="020B0604020202020204" charset="-52"/>
              </a:rPr>
              <a:t>‎(за исключением государств - членов Евразийского экономического союза) (далее - заявки), при условии, что на участие в закупке подана одна (или более) заявка, удовлетворяющая требованиям извещения об осуществлении закупки, документации о закупке (в случае, если Федеральным законом </a:t>
            </a:r>
            <a:br>
              <a:rPr lang="ru-RU" sz="1400" dirty="0">
                <a:latin typeface="Exo 2" panose="020B0604020202020204" charset="-52"/>
              </a:rPr>
            </a:br>
            <a:r>
              <a:rPr lang="ru-RU" sz="1400" dirty="0">
                <a:latin typeface="Exo 2" panose="020B0604020202020204" charset="-52"/>
              </a:rPr>
              <a:t>‎"О контрактной системе в сфере закупок товаров, работ, услуг для обеспечения государственных и муниципальных нужд" предусмотрена документация о закупке), которая содержит предложения о поставке отдельных видов промышленных товаров, страной происхождения которых являются только государства - члены Евразийского экономического союза;».</a:t>
            </a:r>
          </a:p>
          <a:p>
            <a:pPr marL="0" indent="0" algn="just">
              <a:buNone/>
            </a:pP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rPr>
              <a:t>Изменение национального режима</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783757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Согласно приказу </a:t>
            </a:r>
            <a:r>
              <a:rPr lang="ru-RU" sz="1400" dirty="0" err="1" smtClean="0">
                <a:latin typeface="Exo 2" panose="020B0604020202020204" charset="-52"/>
              </a:rPr>
              <a:t>Минпромторга</a:t>
            </a:r>
            <a:r>
              <a:rPr lang="ru-RU" sz="1400" dirty="0" smtClean="0">
                <a:latin typeface="Exo 2" panose="020B0604020202020204" charset="-52"/>
              </a:rPr>
              <a:t> РФ от 18.05.2022 № 1987 (</a:t>
            </a:r>
            <a:r>
              <a:rPr lang="ru-RU" sz="1400" b="1" i="1" dirty="0" smtClean="0">
                <a:latin typeface="Exo 2" panose="020B0604020202020204" charset="-52"/>
              </a:rPr>
              <a:t>действует с 25.07.2022</a:t>
            </a:r>
            <a:r>
              <a:rPr lang="ru-RU" sz="1400" dirty="0" smtClean="0">
                <a:latin typeface="Exo 2" panose="020B0604020202020204" charset="-52"/>
              </a:rPr>
              <a:t>) продлены сроки действия заключений о соответствии производителя лекарственных средств для медицинского применения требованиям </a:t>
            </a:r>
            <a:r>
              <a:rPr lang="en-US" sz="1400" dirty="0" smtClean="0">
                <a:latin typeface="Exo 2" panose="020B0604020202020204" charset="-52"/>
              </a:rPr>
              <a:t>GMP</a:t>
            </a:r>
            <a:r>
              <a:rPr lang="ru-RU" sz="1400" dirty="0" smtClean="0">
                <a:latin typeface="Exo 2" panose="020B0604020202020204" charset="-52"/>
              </a:rPr>
              <a:t>, сроки которых истекают в период с 1 января по 31 декабря 2022 г., </a:t>
            </a:r>
            <a:r>
              <a:rPr lang="ru-RU" sz="1400" b="1" i="1" dirty="0" smtClean="0">
                <a:solidFill>
                  <a:srgbClr val="FF0000"/>
                </a:solidFill>
                <a:latin typeface="Exo 2" panose="020B0604020202020204" charset="-52"/>
              </a:rPr>
              <a:t>на 12 месяцев со дня, следующего за днем истечения срока</a:t>
            </a:r>
            <a:r>
              <a:rPr lang="ru-RU" sz="1400" dirty="0" smtClean="0">
                <a:latin typeface="Exo 2" panose="020B0604020202020204" charset="-52"/>
              </a:rPr>
              <a:t> действия таких заключений.</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en-US" sz="2400" b="1" dirty="0" smtClean="0">
                <a:solidFill>
                  <a:srgbClr val="1F3A93"/>
                </a:solidFill>
                <a:latin typeface="Exo 2" panose="020B0604020202020204" charset="-52"/>
                <a:cs typeface="Times New Roman" panose="02020603050405020304" pitchFamily="18" charset="0"/>
              </a:rPr>
              <a:t>GMP </a:t>
            </a:r>
            <a:r>
              <a:rPr lang="ru-RU" sz="2400" b="1" dirty="0" smtClean="0">
                <a:solidFill>
                  <a:srgbClr val="1F3A93"/>
                </a:solidFill>
                <a:latin typeface="Exo 2" panose="020B0604020202020204" charset="-52"/>
                <a:cs typeface="Times New Roman" panose="02020603050405020304" pitchFamily="18" charset="0"/>
              </a:rPr>
              <a:t>срок действия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22930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Пунктом 3 раздела 2 Правил проведения фармацевтических инспекций, утвержденный Решением Совета Евразийской экономической комиссии от 03.11.2016 № 83, установлена форма Сертификата соответствия требованиям правил надлежащей производственной практики Евразийского экономического союза.</a:t>
            </a:r>
          </a:p>
          <a:p>
            <a:pPr marL="0" indent="0" algn="just">
              <a:buNone/>
            </a:pPr>
            <a:r>
              <a:rPr lang="ru-RU" sz="1400" dirty="0" smtClean="0">
                <a:latin typeface="Exo 2" panose="020B0604020202020204" charset="-52"/>
              </a:rPr>
              <a:t>Сертификат Министерства здравоохранения Республики Казахстан на соответствие требованиям надлежащих фармацевтических практик в сфере обращения лекарственных средств (стандарту надлежащей производственной практики (GMP)                 № 14 от 14.06.2018 выдан не в соответствии с решением «Об утверждении Правил проведения фармацевтических инспекций» Совета Евразийской экономической комиссии от 03.11.2016 № 83 (пункт 3 раздел 2).</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Решение Ярославского УФАС России от 20.07.2021 по закупке № 0371200019221000135, Курского УФАС России от 17.09.2021 по закупке № 0744200000221005668, Омского УФАС России от 17.12.2021 по закупке № 0852500000121002904 (Белоруссия). </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en-US" sz="2400" b="1" dirty="0" smtClean="0">
                <a:solidFill>
                  <a:srgbClr val="1F3A93"/>
                </a:solidFill>
                <a:latin typeface="Exo 2" panose="020B0604020202020204" charset="-52"/>
                <a:cs typeface="Times New Roman" panose="02020603050405020304" pitchFamily="18" charset="0"/>
              </a:rPr>
              <a:t>GMP </a:t>
            </a:r>
            <a:r>
              <a:rPr lang="ru-RU" sz="2400" b="1" dirty="0" smtClean="0">
                <a:solidFill>
                  <a:srgbClr val="1F3A93"/>
                </a:solidFill>
                <a:latin typeface="Exo 2" panose="020B0604020202020204" charset="-52"/>
                <a:cs typeface="Times New Roman" panose="02020603050405020304" pitchFamily="18" charset="0"/>
              </a:rPr>
              <a:t>не по форме ЕАЭС</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652571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cs typeface="Times New Roman" panose="02020603050405020304" pitchFamily="18" charset="0"/>
              </a:rPr>
              <a:t>Заказчик объявил аукцион на поставку лекарственного препарата с МНН </a:t>
            </a:r>
            <a:r>
              <a:rPr lang="ru-RU" sz="1400" dirty="0" err="1" smtClean="0">
                <a:latin typeface="Exo 2" panose="020B0604020202020204" charset="-52"/>
                <a:cs typeface="Times New Roman" panose="02020603050405020304" pitchFamily="18" charset="0"/>
              </a:rPr>
              <a:t>Цефтриаксон</a:t>
            </a:r>
            <a:r>
              <a:rPr lang="ru-RU" sz="1400" dirty="0" smtClean="0">
                <a:latin typeface="Exo 2" panose="020B0604020202020204" charset="-52"/>
                <a:cs typeface="Times New Roman" panose="02020603050405020304" pitchFamily="18" charset="0"/>
              </a:rPr>
              <a:t>. На участие в закупке поступили несколько заявок. Иностранную заявку отклонили. </a:t>
            </a:r>
          </a:p>
          <a:p>
            <a:pPr marL="101598" indent="0" algn="just">
              <a:buNone/>
            </a:pPr>
            <a:r>
              <a:rPr lang="ru-RU" sz="1400" dirty="0" smtClean="0">
                <a:latin typeface="Exo 2" panose="020B0604020202020204" charset="-52"/>
                <a:cs typeface="Times New Roman" panose="02020603050405020304" pitchFamily="18" charset="0"/>
              </a:rPr>
              <a:t>В одной из заявок были вложены документы, подтверждающие соответствие требованиям п. 1(1) и 1(2) ПП РФ № 1289 (СП, подтверждающий стадии производства товара на территории РФ; </a:t>
            </a:r>
            <a:r>
              <a:rPr lang="en-US" sz="1400" dirty="0" smtClean="0">
                <a:latin typeface="Exo 2" panose="020B0604020202020204" charset="-52"/>
                <a:cs typeface="Times New Roman" panose="02020603050405020304" pitchFamily="18" charset="0"/>
              </a:rPr>
              <a:t>GMP</a:t>
            </a:r>
            <a:r>
              <a:rPr lang="ru-RU" sz="1400" dirty="0" smtClean="0">
                <a:latin typeface="Exo 2" panose="020B0604020202020204" charset="-52"/>
                <a:cs typeface="Times New Roman" panose="02020603050405020304" pitchFamily="18" charset="0"/>
              </a:rPr>
              <a:t>, подтверждающий, что производитель соответствует необходимым требованиям). Однако </a:t>
            </a:r>
            <a:r>
              <a:rPr lang="ru-RU" sz="1400" b="1" i="1" dirty="0" smtClean="0">
                <a:solidFill>
                  <a:srgbClr val="FF0000"/>
                </a:solidFill>
                <a:latin typeface="Exo 2" panose="020B0604020202020204" charset="-52"/>
                <a:cs typeface="Times New Roman" panose="02020603050405020304" pitchFamily="18" charset="0"/>
              </a:rPr>
              <a:t>в СП не были заполнены сведения в графе 2А.1 «Стадии производства до получения молекулы</a:t>
            </a:r>
            <a:r>
              <a:rPr lang="ru-RU" sz="1400" b="1" dirty="0" smtClean="0">
                <a:solidFill>
                  <a:srgbClr val="FF0000"/>
                </a:solidFill>
                <a:latin typeface="Exo 2" panose="020B0604020202020204" charset="-52"/>
                <a:cs typeface="Times New Roman" panose="02020603050405020304" pitchFamily="18" charset="0"/>
              </a:rPr>
              <a:t>». </a:t>
            </a:r>
            <a:r>
              <a:rPr lang="ru-RU" sz="1400" dirty="0" smtClean="0">
                <a:latin typeface="Exo 2" panose="020B0604020202020204" charset="-52"/>
                <a:cs typeface="Times New Roman" panose="02020603050405020304" pitchFamily="18" charset="0"/>
              </a:rPr>
              <a:t>В связи с чем заказчик не применил п. 1.4 приказа Минфина РФ №126н. </a:t>
            </a:r>
            <a:endParaRPr lang="ru-RU" sz="1400" dirty="0">
              <a:latin typeface="Exo 2" panose="020B0604020202020204" charset="-52"/>
              <a:cs typeface="Times New Roman" panose="02020603050405020304" pitchFamily="18" charset="0"/>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Анализ документа СП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15000" y="2420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363344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b="1" dirty="0" smtClean="0">
                <a:latin typeface="Exo 2" panose="020B0604020202020204" charset="-52"/>
                <a:cs typeface="Times New Roman" panose="02020603050405020304" pitchFamily="18" charset="0"/>
              </a:rPr>
              <a:t>Позиция № 1: Заказчик действовал правомерно. </a:t>
            </a:r>
          </a:p>
          <a:p>
            <a:pPr marL="101598" indent="0" algn="just">
              <a:buNone/>
            </a:pPr>
            <a:r>
              <a:rPr lang="ru-RU" sz="1400" b="1" i="1" dirty="0" smtClean="0">
                <a:solidFill>
                  <a:srgbClr val="FF0000"/>
                </a:solidFill>
                <a:latin typeface="Exo 2" panose="020B0604020202020204" charset="-52"/>
                <a:cs typeface="Times New Roman" panose="02020603050405020304" pitchFamily="18" charset="0"/>
              </a:rPr>
              <a:t>Суды:</a:t>
            </a:r>
            <a:r>
              <a:rPr lang="ru-RU" sz="1400" dirty="0" smtClean="0">
                <a:latin typeface="Exo 2" panose="020B0604020202020204" charset="-52"/>
                <a:cs typeface="Times New Roman" panose="02020603050405020304" pitchFamily="18" charset="0"/>
              </a:rPr>
              <a:t> постановления Второго ААС от 31.01.2022 по делу № А82-9193/2021, Восьмого ААС от 01.10.2020 по делу № А46-5140/2020, Восемнадцатого ААС от 10.10.2022 по делу № А07-12556/2022, от 24.10.2022 по делу № А76-37357/2021. </a:t>
            </a:r>
          </a:p>
          <a:p>
            <a:pPr marL="101598" indent="0" algn="just">
              <a:buNone/>
            </a:pPr>
            <a:r>
              <a:rPr lang="ru-RU" sz="1400" b="1" i="1" dirty="0" err="1" smtClean="0">
                <a:latin typeface="Exo 2" panose="020B0604020202020204" charset="-52"/>
                <a:cs typeface="Times New Roman" panose="02020603050405020304" pitchFamily="18" charset="0"/>
              </a:rPr>
              <a:t>УФАСы</a:t>
            </a:r>
            <a:r>
              <a:rPr lang="ru-RU" sz="1400" b="1" i="1" dirty="0" smtClean="0">
                <a:latin typeface="Exo 2" panose="020B0604020202020204" charset="-52"/>
                <a:cs typeface="Times New Roman" panose="02020603050405020304" pitchFamily="18" charset="0"/>
              </a:rPr>
              <a:t>:</a:t>
            </a:r>
            <a:r>
              <a:rPr lang="ru-RU" sz="1400" dirty="0" smtClean="0">
                <a:latin typeface="Exo 2" panose="020B0604020202020204" charset="-52"/>
                <a:cs typeface="Times New Roman" panose="02020603050405020304" pitchFamily="18" charset="0"/>
              </a:rPr>
              <a:t> решения Омского УФАС России от 18.07.2022 по закупке № 0352200029822000340, Новосибирского УФАС России от 25.04.2022 по закупке № 0351200003322000456, от 28.04.2022 по закупке № 0351200005622000080, Бурятского УФАС России от 21.02.2022 по закупке № 0102200001622000025, Мурманского УФАС России от 29.12.2021 по закупке № 0149200002321008552, Иркутского УФАС России от 27.05.2021 по закупке № 0334300000321000066, Ивановского УФАС России от 29.03.2021 по закупке № 0345200000221000168, Кемеровского УФАС России от 29.07.2021 по закупке № 0139200000121006185, Санкт-Петербургского УФАС России от 22.07.2021 по закупке № 0172200001921000372, Курганского УФАС России от 21.12.2021 по закупке № 0343200010921000324, Пензенского УФАС России от 25.05.2022 по закупке № 0855200000522000897 (прочерк в 2А.1 и 2А.2). </a:t>
            </a:r>
          </a:p>
          <a:p>
            <a:pPr marL="101598" indent="0" algn="just">
              <a:buNone/>
            </a:pPr>
            <a:r>
              <a:rPr lang="ru-RU" sz="1400" b="1" dirty="0" smtClean="0">
                <a:latin typeface="Exo 2" panose="020B0604020202020204" charset="-52"/>
                <a:cs typeface="Times New Roman" panose="02020603050405020304" pitchFamily="18" charset="0"/>
              </a:rPr>
              <a:t>Позиция № 2: Заказчик действовал неправомерно, если при производстве ЛП отсутствует стадия синтеза (2А.1). </a:t>
            </a:r>
          </a:p>
          <a:p>
            <a:pPr marL="101598" indent="0" algn="just">
              <a:buNone/>
            </a:pPr>
            <a:r>
              <a:rPr lang="ru-RU" sz="1400" dirty="0" smtClean="0">
                <a:latin typeface="Exo 2" panose="020B0604020202020204" charset="-52"/>
                <a:cs typeface="Times New Roman" panose="02020603050405020304" pitchFamily="18" charset="0"/>
              </a:rPr>
              <a:t>Решения Московского УФАС России от 04.03.2022 по закупке № 0373200009521000169, Брянского УФАС России от 14.01.2022 по закупке № 0127200000221007031, Рязанского УФАС России от 28.12.2021 по закупке № 0859200001121014622, Орловского УФАС России от 08.10.2021 по закупке № 0354300059121000245, УФАС России по Республике Коми от 30.07.2021 по закупке № 0307300044221000124, Ярославского УФАС России от 19.03.2021 по закупке № 0171200001921000550</a:t>
            </a:r>
            <a:endParaRPr lang="ru-RU" sz="1400" dirty="0">
              <a:latin typeface="Exo 2" panose="020B0604020202020204" charset="-52"/>
              <a:cs typeface="Times New Roman" panose="02020603050405020304" pitchFamily="18" charset="0"/>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Анализ документа СП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914330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cs typeface="Times New Roman" panose="02020603050405020304" pitchFamily="18" charset="0"/>
              </a:rPr>
              <a:t>Письмом </a:t>
            </a:r>
            <a:r>
              <a:rPr lang="ru-RU" sz="1400" dirty="0" err="1" smtClean="0">
                <a:latin typeface="Exo 2" panose="020B0604020202020204" charset="-52"/>
                <a:cs typeface="Times New Roman" panose="02020603050405020304" pitchFamily="18" charset="0"/>
              </a:rPr>
              <a:t>Минпромторга</a:t>
            </a:r>
            <a:r>
              <a:rPr lang="ru-RU" sz="1400" dirty="0" smtClean="0">
                <a:latin typeface="Exo 2" panose="020B0604020202020204" charset="-52"/>
                <a:cs typeface="Times New Roman" panose="02020603050405020304" pitchFamily="18" charset="0"/>
              </a:rPr>
              <a:t> №73129/19 от 27.08.2021 оговорено: «в случае, если в пункте 1.1. документа СП предусмотрена фармацевтическая субстанция, метод получения которой «химический синтез», то подтверждением всех стадий производства такой фармацевтической субстанции, осуществляемых на территории Евразийского экономического союза, является указание в пункте 2.А.1. документа СП стадий технологического процесса начиная с стадии «синтез».</a:t>
            </a:r>
          </a:p>
          <a:p>
            <a:pPr marL="0" indent="0" algn="just">
              <a:buNone/>
            </a:pPr>
            <a:r>
              <a:rPr lang="ru-RU" sz="1400" dirty="0" smtClean="0">
                <a:latin typeface="Exo 2" panose="020B0604020202020204" charset="-52"/>
                <a:cs typeface="Times New Roman" panose="02020603050405020304" pitchFamily="18" charset="0"/>
              </a:rPr>
              <a:t>В то же время Департамент считает необходимым отметить, что прочерк в пункте 2.А.1. документа СП, в случае производства фармацевтической субстанции методом химического синтеза, означает, что заявитель не указал в заявлении на выдачу документа СП стадию производства фармацевтической субстанции до получения молекулы либо не подтвердил прилагаемыми к заявлению документами, что стадии, необходимые для получения молекулы фармацевтической субстанции, осуществляются на территории ЕАЭС. В этом случае документ СП не подтверждает, что все стадии производства лекарственного препарата, в том числе синтез молекулы действующего вещества при производстве фармацевтической субстанции, осуществлены на территории ЕАЭС».</a:t>
            </a:r>
          </a:p>
          <a:p>
            <a:pPr marL="0" indent="0" algn="just">
              <a:buNone/>
            </a:pPr>
            <a:endParaRPr lang="ru-RU" sz="1400" dirty="0" smtClean="0">
              <a:latin typeface="Exo 2" panose="020B0604020202020204" charset="-52"/>
              <a:cs typeface="Times New Roman" panose="02020603050405020304" pitchFamily="18" charset="0"/>
            </a:endParaRPr>
          </a:p>
          <a:p>
            <a:pPr marL="0" indent="0" algn="just">
              <a:buNone/>
            </a:pPr>
            <a:r>
              <a:rPr lang="ru-RU" sz="1400" dirty="0" smtClean="0">
                <a:latin typeface="Exo 2" panose="020B0604020202020204" charset="-52"/>
                <a:cs typeface="Times New Roman" panose="02020603050405020304" pitchFamily="18" charset="0"/>
              </a:rPr>
              <a:t>Текст по решению Московского УФАС России от 01.04.2022 по закупке № 0373200060122000051</a:t>
            </a:r>
            <a:endParaRPr lang="ru-RU" sz="1400" dirty="0">
              <a:latin typeface="Exo 2" panose="020B0604020202020204" charset="-52"/>
              <a:cs typeface="Times New Roman" panose="02020603050405020304" pitchFamily="18" charset="0"/>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Анализ документа СП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21868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rPr>
              <a:t>Согласно п.58 Приложения № 2 «Перечень стадий технологического процесса производства лекарственных средств для медицинского применения» к административному регламенту Министерства промышленности и торговли РФ по предоставлению государственной услуги по выдаче документа, содержащего сведения о стадиях технологического процесса производства лекарственного средства для медицинского применения, осуществляемых на территории евразийского экономического союза, утвержденного приказом </a:t>
            </a:r>
            <a:r>
              <a:rPr lang="ru-RU" sz="1400" dirty="0" err="1" smtClean="0">
                <a:latin typeface="Exo 2" panose="020B0604020202020204" charset="-52"/>
              </a:rPr>
              <a:t>Минпромторга</a:t>
            </a:r>
            <a:r>
              <a:rPr lang="ru-RU" sz="1400" dirty="0" smtClean="0">
                <a:latin typeface="Exo 2" panose="020B0604020202020204" charset="-52"/>
              </a:rPr>
              <a:t> России от 31.12.2015 № 4368, фармацевтические субстанции, получаемые методами выделения из источников минерального происхождения обладают следующими стадиями производства молекулы: </a:t>
            </a:r>
          </a:p>
          <a:p>
            <a:pPr marL="285750" indent="-285750" algn="just">
              <a:buFont typeface="Arial" panose="020B0604020202020204" pitchFamily="34" charset="0"/>
              <a:buChar char="•"/>
            </a:pPr>
            <a:r>
              <a:rPr lang="ru-RU" sz="1400" dirty="0" smtClean="0">
                <a:latin typeface="Exo 2" panose="020B0604020202020204" charset="-52"/>
              </a:rPr>
              <a:t>обработка (без изменения молекулы), </a:t>
            </a:r>
          </a:p>
          <a:p>
            <a:pPr marL="285750" indent="-285750" algn="just">
              <a:buFont typeface="Arial" panose="020B0604020202020204" pitchFamily="34" charset="0"/>
              <a:buChar char="•"/>
            </a:pPr>
            <a:r>
              <a:rPr lang="ru-RU" sz="1400" dirty="0" smtClean="0">
                <a:latin typeface="Exo 2" panose="020B0604020202020204" charset="-52"/>
              </a:rPr>
              <a:t>завершающие стадии производства, </a:t>
            </a:r>
          </a:p>
          <a:p>
            <a:pPr marL="285750" indent="-285750" algn="just">
              <a:buFont typeface="Arial" panose="020B0604020202020204" pitchFamily="34" charset="0"/>
              <a:buChar char="•"/>
            </a:pPr>
            <a:r>
              <a:rPr lang="ru-RU" sz="1400" dirty="0" smtClean="0">
                <a:latin typeface="Exo 2" panose="020B0604020202020204" charset="-52"/>
              </a:rPr>
              <a:t>фасовка, упаковка. </a:t>
            </a: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Анализ документа СП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661455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Заказчик объявил аукцион на поставку лекарственного препарата, при рассмотрении заявок комиссия не применила положения ПП РФ № 1289. Поступила жалоба. </a:t>
            </a:r>
          </a:p>
          <a:p>
            <a:pPr marL="101598" indent="0" algn="just">
              <a:buNone/>
            </a:pPr>
            <a:r>
              <a:rPr lang="ru-RU" sz="1400" dirty="0" smtClean="0">
                <a:latin typeface="Exo 2" panose="020B0604020202020204" charset="-52"/>
              </a:rPr>
              <a:t>Заказчик пояснил, что </a:t>
            </a:r>
            <a:r>
              <a:rPr lang="ru-RU" sz="1400" b="1" dirty="0" smtClean="0">
                <a:solidFill>
                  <a:srgbClr val="FF0000"/>
                </a:solidFill>
                <a:latin typeface="Exo 2" panose="020B0604020202020204" charset="-52"/>
              </a:rPr>
              <a:t>в документе СП стоит прочерк </a:t>
            </a:r>
            <a:r>
              <a:rPr lang="ru-RU" sz="1400" dirty="0" smtClean="0">
                <a:latin typeface="Exo 2" panose="020B0604020202020204" charset="-52"/>
              </a:rPr>
              <a:t>в графе 2А.1, что не позволяет сделать вывод о том, что весь технологический процесс производства препарата осуществлен на территории РФ либо территории Евразийского экономического союза. </a:t>
            </a:r>
          </a:p>
          <a:p>
            <a:pPr marL="101598" indent="0" algn="just">
              <a:buNone/>
            </a:pPr>
            <a:r>
              <a:rPr lang="ru-RU" sz="1400" dirty="0" smtClean="0">
                <a:latin typeface="Exo 2" panose="020B0604020202020204" charset="-52"/>
              </a:rPr>
              <a:t>Заявитель пояснил, что </a:t>
            </a:r>
            <a:r>
              <a:rPr lang="ru-RU" sz="1400" b="1" dirty="0" smtClean="0">
                <a:solidFill>
                  <a:srgbClr val="FF0000"/>
                </a:solidFill>
                <a:latin typeface="Exo 2" panose="020B0604020202020204" charset="-52"/>
              </a:rPr>
              <a:t>отсутствие сведений в графе 2А.1 обусловлено методом получения субстанции </a:t>
            </a:r>
            <a:r>
              <a:rPr lang="ru-RU" sz="1400" dirty="0" err="1" smtClean="0">
                <a:latin typeface="Exo 2" panose="020B0604020202020204" charset="-52"/>
              </a:rPr>
              <a:t>Левофлоксацина</a:t>
            </a:r>
            <a:r>
              <a:rPr lang="ru-RU" sz="1400" dirty="0" smtClean="0">
                <a:latin typeface="Exo 2" panose="020B0604020202020204" charset="-52"/>
              </a:rPr>
              <a:t> является выделение их химического сырья, </a:t>
            </a:r>
            <a:r>
              <a:rPr lang="ru-RU" sz="1400" b="1" dirty="0" smtClean="0">
                <a:solidFill>
                  <a:srgbClr val="FF0000"/>
                </a:solidFill>
                <a:latin typeface="Exo 2" panose="020B0604020202020204" charset="-52"/>
              </a:rPr>
              <a:t>что свидетельствует об отсутствии стадии производства до получения молекулы и начале производства со стадии обработки </a:t>
            </a:r>
            <a:r>
              <a:rPr lang="ru-RU" sz="1400" dirty="0" smtClean="0">
                <a:latin typeface="Exo 2" panose="020B0604020202020204" charset="-52"/>
              </a:rPr>
              <a:t>(графа 2А.2). </a:t>
            </a:r>
          </a:p>
          <a:p>
            <a:pPr marL="101598" indent="0" algn="just">
              <a:buNone/>
            </a:pPr>
            <a:r>
              <a:rPr lang="ru-RU" sz="1400" dirty="0" smtClean="0">
                <a:latin typeface="Exo 2" panose="020B0604020202020204" charset="-52"/>
              </a:rPr>
              <a:t>Действия комиссии заказчика, не применившей ПП РФ № 1289 были признаны неправомерными. </a:t>
            </a:r>
          </a:p>
          <a:p>
            <a:pPr marL="101598" indent="0" algn="just">
              <a:buNone/>
            </a:pPr>
            <a:r>
              <a:rPr lang="ru-RU" sz="1400" i="1" dirty="0" smtClean="0">
                <a:latin typeface="Exo 2" panose="020B0604020202020204" charset="-52"/>
              </a:rPr>
              <a:t>Решение Ярославского УФАС России от 19.03.2021 по закупке № 0171200001921000550</a:t>
            </a:r>
            <a:endParaRPr lang="ru-RU" sz="1400" i="1"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Анализ документа СП</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328594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101598" indent="0" algn="just">
              <a:buNone/>
            </a:pPr>
            <a:r>
              <a:rPr lang="ru-RU" sz="1400" dirty="0" smtClean="0">
                <a:latin typeface="Exo 2" panose="020B0604020202020204" charset="-52"/>
              </a:rPr>
              <a:t>Если в ГРЛС несколько фармацевтических субстанций, но в заявке вложен документ, подтверждающий стадии производства товара на территории России, заказчик предполагает, что будет поставлен препарат, полностью произведенный на территории России. </a:t>
            </a:r>
          </a:p>
          <a:p>
            <a:pPr marL="101598" indent="0" algn="just">
              <a:buNone/>
            </a:pPr>
            <a:endParaRPr lang="ru-RU" sz="1400" dirty="0" smtClean="0">
              <a:latin typeface="Exo 2" panose="020B0604020202020204" charset="-52"/>
            </a:endParaRPr>
          </a:p>
          <a:p>
            <a:pPr marL="101598" indent="0" algn="just">
              <a:buNone/>
            </a:pPr>
            <a:r>
              <a:rPr lang="ru-RU" sz="1400" dirty="0" smtClean="0">
                <a:latin typeface="Exo 2" panose="020B0604020202020204" charset="-52"/>
              </a:rPr>
              <a:t>Решения Новосибирского УФАС России от 20.09.2019 по закупке № 0351200000719001187, Омского УФАС России от 27.02.2020 по закупке № 0352300157020000008, Московского УФАС России от 20.06.2022 по закупке № 0373200188022000132</a:t>
            </a:r>
            <a:endParaRPr lang="ru-RU" sz="1400" dirty="0">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Отдельные вопросы применения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1668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dirty="0" smtClean="0">
                <a:latin typeface="Exo 2" panose="020B0604020202020204" charset="-52"/>
                <a:cs typeface="Times New Roman" panose="02020603050405020304" pitchFamily="18" charset="0"/>
              </a:rPr>
              <a:t>С документе СТ-1 № KZ RU 210500028 производителя «</a:t>
            </a:r>
            <a:r>
              <a:rPr lang="en-US" sz="1400" dirty="0" err="1" smtClean="0">
                <a:latin typeface="Exo 2" panose="020B0604020202020204" charset="-52"/>
                <a:cs typeface="Times New Roman" panose="02020603050405020304" pitchFamily="18" charset="0"/>
              </a:rPr>
              <a:t>Kelun</a:t>
            </a:r>
            <a:r>
              <a:rPr lang="ru-RU" sz="1400" dirty="0" smtClean="0">
                <a:latin typeface="Exo 2" panose="020B0604020202020204" charset="-52"/>
                <a:cs typeface="Times New Roman" panose="02020603050405020304" pitchFamily="18" charset="0"/>
              </a:rPr>
              <a:t>-</a:t>
            </a:r>
            <a:r>
              <a:rPr lang="en-US" sz="1400" dirty="0" err="1" smtClean="0">
                <a:latin typeface="Exo 2" panose="020B0604020202020204" charset="-52"/>
                <a:cs typeface="Times New Roman" panose="02020603050405020304" pitchFamily="18" charset="0"/>
              </a:rPr>
              <a:t>Kazpharm</a:t>
            </a:r>
            <a:r>
              <a:rPr lang="ru-RU" sz="1400" dirty="0" smtClean="0">
                <a:latin typeface="Exo 2" panose="020B0604020202020204" charset="-52"/>
                <a:cs typeface="Times New Roman" panose="02020603050405020304" pitchFamily="18" charset="0"/>
              </a:rPr>
              <a:t>» напротив препарата МНН «Натрия хлорид» в графе 9  указан критерий происхождения лекарственного препарата «Д3004». </a:t>
            </a:r>
          </a:p>
          <a:p>
            <a:pPr marL="0" indent="0" algn="just">
              <a:buNone/>
            </a:pPr>
            <a:r>
              <a:rPr lang="ru-RU" sz="1400" dirty="0" smtClean="0">
                <a:latin typeface="Exo 2" panose="020B0604020202020204" charset="-52"/>
                <a:cs typeface="Times New Roman" panose="02020603050405020304" pitchFamily="18" charset="0"/>
              </a:rPr>
              <a:t>Соглашением о Правилах определения страны происхождения товаров в Содружестве Независимых Государств от 20.11.2009 установлены определенные критерии. Так, в соответствии с разделом 7, содержащего требования и порядок заполнения сертификата, следует, что обозначение «П» присваивается товару, полностью произведенному в государстве - участнике Соглашения, а обозначение «Д» - товару, подвергнутому достаточной обработке/переработке, с указанием первых четырех цифр кода товарной позиции по ТН ВЭД конечной продукции. </a:t>
            </a:r>
          </a:p>
          <a:p>
            <a:pPr marL="0" indent="0" algn="just">
              <a:buNone/>
            </a:pPr>
            <a:r>
              <a:rPr lang="ru-RU" sz="1400" dirty="0" smtClean="0">
                <a:latin typeface="Exo 2" panose="020B0604020202020204" charset="-52"/>
                <a:cs typeface="Times New Roman" panose="02020603050405020304" pitchFamily="18" charset="0"/>
              </a:rPr>
              <a:t>Таким образом, в сертификате СТ-1 указано, что лекарственный препарат</a:t>
            </a:r>
            <a:br>
              <a:rPr lang="ru-RU" sz="1400" dirty="0" smtClean="0">
                <a:latin typeface="Exo 2" panose="020B0604020202020204" charset="-52"/>
                <a:cs typeface="Times New Roman" panose="02020603050405020304" pitchFamily="18" charset="0"/>
              </a:rPr>
            </a:br>
            <a:r>
              <a:rPr lang="ru-RU" sz="1400" dirty="0" smtClean="0">
                <a:latin typeface="Exo 2" panose="020B0604020202020204" charset="-52"/>
                <a:cs typeface="Times New Roman" panose="02020603050405020304" pitchFamily="18" charset="0"/>
              </a:rPr>
              <a:t>«Натрия хлорид» подвергнут достаточной обработке/переработке на территории стран СНГ ( в частности, Республики Казахстан). Следовательно, невозможно утверждать, что при производстве данного лекарственного препарата все стадии технологического процесса производства изготовления лекарственного препарат  осуществляются на территории стран ЕАЭС.</a:t>
            </a:r>
          </a:p>
          <a:p>
            <a:pPr marL="0" indent="0" algn="just">
              <a:buNone/>
            </a:pPr>
            <a:r>
              <a:rPr lang="ru-RU" sz="1400" dirty="0" smtClean="0">
                <a:latin typeface="Exo 2" panose="020B0604020202020204" charset="-52"/>
                <a:cs typeface="Times New Roman" panose="02020603050405020304" pitchFamily="18" charset="0"/>
              </a:rPr>
              <a:t>Постановления ФАС Волго-Вятского округа от 26.05.2022 по делу № А82-9193/2021,</a:t>
            </a:r>
            <a:r>
              <a:rPr lang="en-US" sz="1400" dirty="0" smtClean="0">
                <a:latin typeface="Exo 2" panose="020B0604020202020204" charset="-52"/>
                <a:cs typeface="Times New Roman" panose="02020603050405020304" pitchFamily="18" charset="0"/>
              </a:rPr>
              <a:t> </a:t>
            </a:r>
            <a:r>
              <a:rPr lang="ru-RU" sz="1400" dirty="0" smtClean="0">
                <a:latin typeface="Exo 2" panose="020B0604020202020204" charset="-52"/>
                <a:cs typeface="Times New Roman" panose="02020603050405020304" pitchFamily="18" charset="0"/>
              </a:rPr>
              <a:t>от 24.10.2022 по делу № А31-11002/2021, решения Ярославского УФАС России от 07.07.2022 по закупке № 0171200001922001982, Хакасского УФАС России от 17.06.2022 по закупке № 0380200000122002522</a:t>
            </a:r>
          </a:p>
          <a:p>
            <a:pPr marL="0" indent="0" algn="just">
              <a:buNone/>
            </a:pPr>
            <a:r>
              <a:rPr lang="ru-RU" sz="1400" b="1" dirty="0" smtClean="0">
                <a:latin typeface="Exo 2" panose="020B0604020202020204" charset="-52"/>
                <a:cs typeface="Times New Roman" panose="02020603050405020304" pitchFamily="18" charset="0"/>
              </a:rPr>
              <a:t>НО: </a:t>
            </a:r>
            <a:r>
              <a:rPr lang="ru-RU" sz="1400" dirty="0" smtClean="0">
                <a:latin typeface="Exo 2" panose="020B0604020202020204" charset="-52"/>
                <a:cs typeface="Times New Roman" panose="02020603050405020304" pitchFamily="18" charset="0"/>
              </a:rPr>
              <a:t>решение Костромского УФАС России от 24.06.2022 по закупке № 0841200000722000918</a:t>
            </a:r>
            <a:endParaRPr lang="ru-RU" sz="1400" dirty="0">
              <a:latin typeface="Exo 2" panose="020B0604020202020204" charset="-52"/>
              <a:cs typeface="Times New Roman" panose="02020603050405020304" pitchFamily="18" charset="0"/>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Отдельные вопросы применения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466964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a:extLst>
              <a:ext uri="{FF2B5EF4-FFF2-40B4-BE49-F238E27FC236}">
                <a16:creationId xmlns="" xmlns:a16="http://schemas.microsoft.com/office/drawing/2014/main" id="{FE4B4C0C-4593-40F7-A922-D0AE5CD0C403}"/>
              </a:ext>
            </a:extLst>
          </p:cNvPr>
          <p:cNvCxnSpPr>
            <a:cxnSpLocks/>
          </p:cNvCxnSpPr>
          <p:nvPr/>
        </p:nvCxnSpPr>
        <p:spPr>
          <a:xfrm>
            <a:off x="0" y="254000"/>
            <a:ext cx="5486400" cy="0"/>
          </a:xfrm>
          <a:prstGeom prst="line">
            <a:avLst/>
          </a:prstGeom>
          <a:ln w="12700">
            <a:solidFill>
              <a:srgbClr val="0450F2"/>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 xmlns:a16="http://schemas.microsoft.com/office/drawing/2014/main" id="{EBDE6AD7-0959-4119-B8B6-2C6AA6E07FAC}"/>
              </a:ext>
            </a:extLst>
          </p:cNvPr>
          <p:cNvSpPr/>
          <p:nvPr/>
        </p:nvSpPr>
        <p:spPr>
          <a:xfrm>
            <a:off x="4572000" y="146239"/>
            <a:ext cx="3102864" cy="183961"/>
          </a:xfrm>
          <a:prstGeom prst="rect">
            <a:avLst/>
          </a:prstGeom>
          <a:noFill/>
          <a:ln>
            <a:noFill/>
          </a:ln>
        </p:spPr>
        <p:txBody>
          <a:bodyPr wrap="square">
            <a:spAutoFit/>
          </a:bodyPr>
          <a:lstStyle/>
          <a:p>
            <a:pPr algn="r">
              <a:lnSpc>
                <a:spcPct val="110000"/>
              </a:lnSpc>
            </a:pPr>
            <a:r>
              <a:rPr lang="ru-RU" altLang="en-US" sz="600" dirty="0">
                <a:latin typeface="Exo 2" pitchFamily="2" charset="-52"/>
                <a:cs typeface="+mn-lt"/>
              </a:rPr>
              <a:t>АО «Единая электронная торговая площадка» 2022 год</a:t>
            </a:r>
          </a:p>
        </p:txBody>
      </p:sp>
      <p:pic>
        <p:nvPicPr>
          <p:cNvPr id="12" name="Рисунок 11">
            <a:extLst>
              <a:ext uri="{FF2B5EF4-FFF2-40B4-BE49-F238E27FC236}">
                <a16:creationId xmlns="" xmlns:a16="http://schemas.microsoft.com/office/drawing/2014/main" id="{59393A42-7C22-4C67-836A-24F62774DC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10157" y="148344"/>
            <a:ext cx="1111343" cy="181856"/>
          </a:xfrm>
          <a:prstGeom prst="rect">
            <a:avLst/>
          </a:prstGeom>
        </p:spPr>
      </p:pic>
      <p:sp>
        <p:nvSpPr>
          <p:cNvPr id="9" name="Текст 2">
            <a:extLst>
              <a:ext uri="{FF2B5EF4-FFF2-40B4-BE49-F238E27FC236}">
                <a16:creationId xmlns="" xmlns:a16="http://schemas.microsoft.com/office/drawing/2014/main" id="{24CC20A1-80CC-48F3-958F-75DFB9EB27A6}"/>
              </a:ext>
            </a:extLst>
          </p:cNvPr>
          <p:cNvSpPr>
            <a:spLocks noGrp="1"/>
          </p:cNvSpPr>
          <p:nvPr>
            <p:ph type="body" idx="1"/>
          </p:nvPr>
        </p:nvSpPr>
        <p:spPr>
          <a:xfrm>
            <a:off x="76200" y="811093"/>
            <a:ext cx="8991600" cy="3962400"/>
          </a:xfrm>
        </p:spPr>
        <p:txBody>
          <a:bodyPr/>
          <a:lstStyle/>
          <a:p>
            <a:pPr marL="0" indent="0" algn="just">
              <a:buNone/>
            </a:pPr>
            <a:r>
              <a:rPr lang="ru-RU" sz="1400" b="1" dirty="0" smtClean="0">
                <a:latin typeface="Exo 2" panose="020B0604020202020204" charset="-52"/>
              </a:rPr>
              <a:t>Пункт 1.4 Приказа Минфина России от 04.06.2018 № 126н</a:t>
            </a:r>
          </a:p>
          <a:p>
            <a:pPr marL="0" indent="0" algn="just">
              <a:buNone/>
            </a:pPr>
            <a:r>
              <a:rPr lang="ru-RU" sz="1400" dirty="0" smtClean="0">
                <a:latin typeface="Exo 2" panose="020B0604020202020204" charset="-52"/>
              </a:rPr>
              <a:t>Заказчик заключает контракт с участником закупки, заявка которого соответствует пунктам 1(1) и 1(2) ПП РФ № 1289 по предложенной им цене контракта, если:</a:t>
            </a:r>
          </a:p>
          <a:p>
            <a:pPr marL="285750" lvl="0" indent="-285750" algn="just">
              <a:buFont typeface="Arial" panose="020B0604020202020204" pitchFamily="34" charset="0"/>
              <a:buChar char="•"/>
            </a:pPr>
            <a:r>
              <a:rPr lang="ru-RU" sz="1400" dirty="0" smtClean="0">
                <a:latin typeface="Exo 2" panose="020B0604020202020204" charset="-52"/>
              </a:rPr>
              <a:t>Предложенная таким участником цена является наименьшей из предложенных среди всех участников закупки, заявки которых соответствуют пунктам 1(1) и 1(2) ПП РФ № 1289;</a:t>
            </a:r>
          </a:p>
          <a:p>
            <a:pPr marL="285750" lvl="0" indent="-285750" algn="just">
              <a:buFont typeface="Arial" panose="020B0604020202020204" pitchFamily="34" charset="0"/>
              <a:buChar char="•"/>
            </a:pPr>
            <a:r>
              <a:rPr lang="ru-RU" sz="1400" dirty="0" smtClean="0">
                <a:latin typeface="Exo 2" panose="020B0604020202020204" charset="-52"/>
              </a:rPr>
              <a:t>Предложенная таким участником цена превышает цену победителя закупки (минимальную цену), не соответствующего требованиям пунктов 1(1) и 1(2) ПП РФ № 1289, </a:t>
            </a:r>
            <a:r>
              <a:rPr lang="ru-RU" sz="1400" b="1" dirty="0" smtClean="0">
                <a:solidFill>
                  <a:srgbClr val="FF0000"/>
                </a:solidFill>
                <a:latin typeface="Exo 2" panose="020B0604020202020204" charset="-52"/>
              </a:rPr>
              <a:t>не более чем на 25%. </a:t>
            </a:r>
          </a:p>
          <a:p>
            <a:pPr lvl="0" algn="just"/>
            <a:endParaRPr lang="ru-RU" sz="1400" b="1" dirty="0">
              <a:solidFill>
                <a:srgbClr val="FF0000"/>
              </a:solidFill>
              <a:latin typeface="Exo 2" panose="020B0604020202020204" charset="-52"/>
            </a:endParaRPr>
          </a:p>
          <a:p>
            <a:pPr marL="0" indent="0" algn="just">
              <a:buNone/>
            </a:pPr>
            <a:r>
              <a:rPr lang="ru-RU" sz="1400" dirty="0" smtClean="0">
                <a:latin typeface="Exo 2" panose="020B0604020202020204" charset="-52"/>
              </a:rPr>
              <a:t>Если разница с лучшим предложением превышает 25%, контракт подлежит заключению с лицом, сделавшим предложение о наименьшей цене контракта. </a:t>
            </a:r>
          </a:p>
          <a:p>
            <a:pPr marL="0" indent="0" algn="just">
              <a:buNone/>
            </a:pPr>
            <a:r>
              <a:rPr lang="ru-RU" sz="1400" dirty="0" smtClean="0">
                <a:latin typeface="Exo 2" panose="020B0604020202020204" charset="-52"/>
              </a:rPr>
              <a:t>Заключение контракта с лицом, заявка которого соответствует требованиям пунктов 1(1), 1(2) ПП РФ № 1289, - нарушает требования п. 1.4 приказа Минфина РФ № 126н. </a:t>
            </a:r>
          </a:p>
          <a:p>
            <a:pPr marL="0" indent="0" algn="just">
              <a:buNone/>
            </a:pPr>
            <a:endParaRPr lang="ru-RU" sz="1400" dirty="0" smtClean="0">
              <a:latin typeface="Exo 2" panose="020B0604020202020204" charset="-52"/>
            </a:endParaRPr>
          </a:p>
          <a:p>
            <a:pPr marL="0" indent="0" algn="just">
              <a:buNone/>
            </a:pPr>
            <a:r>
              <a:rPr lang="ru-RU" sz="1400" dirty="0" smtClean="0">
                <a:latin typeface="Exo 2" panose="020B0604020202020204" charset="-52"/>
              </a:rPr>
              <a:t>Решение Курского УФАС России от 16.10.2020 по закупке № 0744200000220002036</a:t>
            </a:r>
            <a:endParaRPr lang="en-US" sz="1400" dirty="0" smtClean="0">
              <a:latin typeface="Exo 2" panose="020B0604020202020204" charset="-52"/>
            </a:endParaRPr>
          </a:p>
          <a:p>
            <a:pPr marL="0" indent="0" algn="just">
              <a:buNone/>
            </a:pPr>
            <a:r>
              <a:rPr lang="ru-RU" sz="1400" dirty="0" smtClean="0">
                <a:latin typeface="Exo 2" panose="020B0604020202020204" charset="-52"/>
              </a:rPr>
              <a:t>Верный расчет: решение Ярославского УФАС России от 29.03.2022 по закупке № 0171200001922000145</a:t>
            </a:r>
          </a:p>
          <a:p>
            <a:pPr lvl="0" algn="just"/>
            <a:endParaRPr lang="ru-RU" sz="1400" b="1" dirty="0">
              <a:solidFill>
                <a:srgbClr val="FF0000"/>
              </a:solidFill>
              <a:latin typeface="Exo 2" panose="020B0604020202020204" charset="-52"/>
            </a:endParaRPr>
          </a:p>
        </p:txBody>
      </p:sp>
      <p:sp>
        <p:nvSpPr>
          <p:cNvPr id="14" name="Заголовок 1">
            <a:extLst>
              <a:ext uri="{FF2B5EF4-FFF2-40B4-BE49-F238E27FC236}">
                <a16:creationId xmlns="" xmlns:a16="http://schemas.microsoft.com/office/drawing/2014/main" id="{DC9F5E85-5EF8-4654-BCD8-CA473F6FF070}"/>
              </a:ext>
            </a:extLst>
          </p:cNvPr>
          <p:cNvSpPr txBox="1">
            <a:spLocks/>
          </p:cNvSpPr>
          <p:nvPr/>
        </p:nvSpPr>
        <p:spPr>
          <a:xfrm>
            <a:off x="533401" y="482600"/>
            <a:ext cx="7696200" cy="656987"/>
          </a:xfrm>
          <a:prstGeom prst="rect">
            <a:avLst/>
          </a:prstGeom>
        </p:spPr>
        <p:txBody>
          <a:bodyPr wrap="square" lIns="0" tIns="0" rIns="0" bIns="0">
            <a:noAutofit/>
          </a:bodyPr>
          <a:lstStyle/>
          <a:p>
            <a:pPr>
              <a:spcBef>
                <a:spcPct val="0"/>
              </a:spcBef>
            </a:pPr>
            <a:endParaRPr lang="ru-RU" sz="2200" kern="0" dirty="0">
              <a:solidFill>
                <a:srgbClr val="0450F2"/>
              </a:solidFill>
              <a:latin typeface="Exo 2 SemiBold" pitchFamily="2" charset="-52"/>
              <a:cs typeface="Arial" panose="020B0604020202020204" pitchFamily="34" charset="0"/>
            </a:endParaRPr>
          </a:p>
        </p:txBody>
      </p:sp>
      <p:sp>
        <p:nvSpPr>
          <p:cNvPr id="7" name="Текст 2">
            <a:extLst>
              <a:ext uri="{FF2B5EF4-FFF2-40B4-BE49-F238E27FC236}">
                <a16:creationId xmlns="" xmlns:a16="http://schemas.microsoft.com/office/drawing/2014/main" id="{24CC20A1-80CC-48F3-958F-75DFB9EB27A6}"/>
              </a:ext>
            </a:extLst>
          </p:cNvPr>
          <p:cNvSpPr txBox="1">
            <a:spLocks/>
          </p:cNvSpPr>
          <p:nvPr/>
        </p:nvSpPr>
        <p:spPr>
          <a:xfrm>
            <a:off x="5016582" y="1168400"/>
            <a:ext cx="3809999" cy="3505200"/>
          </a:xfrm>
          <a:prstGeom prst="rect">
            <a:avLst/>
          </a:prstGeom>
        </p:spPr>
        <p:txBody>
          <a:bodyPr wrap="square" lIns="0" tIns="0" rIns="0" bIns="0">
            <a:noAutofit/>
          </a:bodyPr>
          <a:lstStyle/>
          <a:p>
            <a:pPr marL="285750" lvl="0" indent="-285750">
              <a:spcAft>
                <a:spcPts val="600"/>
              </a:spcAft>
              <a:buClr>
                <a:srgbClr val="0450F2"/>
              </a:buClr>
              <a:buFont typeface="Wingdings" panose="05000000000000000000" pitchFamily="2" charset="2"/>
              <a:buChar char="§"/>
            </a:pPr>
            <a:endParaRPr lang="ru-RU" sz="1400" kern="0" dirty="0">
              <a:solidFill>
                <a:sysClr val="windowText" lastClr="000000"/>
              </a:solidFill>
              <a:latin typeface="Exo 2" panose="00000500000000000000" pitchFamily="2" charset="-52"/>
            </a:endParaRPr>
          </a:p>
        </p:txBody>
      </p:sp>
      <p:sp>
        <p:nvSpPr>
          <p:cNvPr id="8" name="Заголовок 1"/>
          <p:cNvSpPr>
            <a:spLocks noGrp="1"/>
          </p:cNvSpPr>
          <p:nvPr>
            <p:ph type="title"/>
          </p:nvPr>
        </p:nvSpPr>
        <p:spPr>
          <a:xfrm>
            <a:off x="533401" y="342053"/>
            <a:ext cx="7992888" cy="216024"/>
          </a:xfrm>
        </p:spPr>
        <p:txBody>
          <a:bodyPr>
            <a:noAutofit/>
          </a:bodyPr>
          <a:lstStyle/>
          <a:p>
            <a:pPr algn="ctr"/>
            <a:r>
              <a:rPr lang="ru-RU" sz="2400" b="1" dirty="0" smtClean="0">
                <a:solidFill>
                  <a:srgbClr val="1F3A93"/>
                </a:solidFill>
                <a:latin typeface="Exo 2" panose="020B0604020202020204" charset="-52"/>
                <a:cs typeface="Times New Roman" panose="02020603050405020304" pitchFamily="18" charset="0"/>
              </a:rPr>
              <a:t>Последствия применения</a:t>
            </a:r>
            <a:endParaRPr lang="ru-RU" sz="2400" b="1" dirty="0">
              <a:solidFill>
                <a:srgbClr val="1F3A93"/>
              </a:solidFill>
              <a:latin typeface="Exo 2" panose="020B0604020202020204" charset="-52"/>
              <a:cs typeface="Times New Roman" panose="02020603050405020304" pitchFamily="18" charset="0"/>
            </a:endParaRPr>
          </a:p>
        </p:txBody>
      </p:sp>
      <p:sp>
        <p:nvSpPr>
          <p:cNvPr id="13" name="Прямоугольник 12"/>
          <p:cNvSpPr/>
          <p:nvPr/>
        </p:nvSpPr>
        <p:spPr>
          <a:xfrm>
            <a:off x="5562600" y="89627"/>
            <a:ext cx="3429000" cy="24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037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8897</TotalTime>
  <Words>15716</Words>
  <Application>Microsoft Office PowerPoint</Application>
  <PresentationFormat>Произвольный</PresentationFormat>
  <Paragraphs>1001</Paragraphs>
  <Slides>130</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4</vt:i4>
      </vt:variant>
      <vt:variant>
        <vt:lpstr>Заголовки слайдов</vt:lpstr>
      </vt:variant>
      <vt:variant>
        <vt:i4>130</vt:i4>
      </vt:variant>
    </vt:vector>
  </HeadingPairs>
  <TitlesOfParts>
    <vt:vector size="143" baseType="lpstr">
      <vt:lpstr>PingFang SC</vt:lpstr>
      <vt:lpstr>Arial</vt:lpstr>
      <vt:lpstr>Exo 2 Light</vt:lpstr>
      <vt:lpstr>Cambria Math</vt:lpstr>
      <vt:lpstr>Exo 2 SemiBold</vt:lpstr>
      <vt:lpstr>Exo 2</vt:lpstr>
      <vt:lpstr>Calibri</vt:lpstr>
      <vt:lpstr>Times New Roman</vt:lpstr>
      <vt:lpstr>Wingdings</vt:lpstr>
      <vt:lpstr>Office Theme</vt:lpstr>
      <vt:lpstr>1_Тема Office</vt:lpstr>
      <vt:lpstr>2_Тема Office</vt:lpstr>
      <vt:lpstr>3_Тема Office</vt:lpstr>
      <vt:lpstr>Презентация PowerPoint</vt:lpstr>
      <vt:lpstr>Закон от 28.04.2023 № 154-ФЗ</vt:lpstr>
      <vt:lpstr>Закон от 28.04.2023 № 154-ФЗ</vt:lpstr>
      <vt:lpstr>Закон от 28.06.2022 № 231-ФЗ</vt:lpstr>
      <vt:lpstr>Изменение национального режима</vt:lpstr>
      <vt:lpstr>Изменение национального режима</vt:lpstr>
      <vt:lpstr>Изменение национального режима</vt:lpstr>
      <vt:lpstr>Изменение национального режима</vt:lpstr>
      <vt:lpstr>Изменение национального режима</vt:lpstr>
      <vt:lpstr>Изменение национального режима</vt:lpstr>
      <vt:lpstr>Изменение национального режима</vt:lpstr>
      <vt:lpstr>Изменение национального режима</vt:lpstr>
      <vt:lpstr>Изменение национального режима</vt:lpstr>
      <vt:lpstr>Изменение национального режима</vt:lpstr>
      <vt:lpstr>Постановление Правительства РФ от 12.01.2023 № 10</vt:lpstr>
      <vt:lpstr>Соответствие позиции КТРУ и потребности заказчика</vt:lpstr>
      <vt:lpstr>Постановление Правительства РФ от 12.01.2023 № 10</vt:lpstr>
      <vt:lpstr>Постановление Правительства РФ от 12.01.2023 № 10</vt:lpstr>
      <vt:lpstr>Постановление Правительства РФ от 12.01.2023 № 10</vt:lpstr>
      <vt:lpstr>Постановление Правительства РФ от 12.01.2023 № 10</vt:lpstr>
      <vt:lpstr>Постановление № 353</vt:lpstr>
      <vt:lpstr>Постановление № 441</vt:lpstr>
      <vt:lpstr>Постановление № 441</vt:lpstr>
      <vt:lpstr>Закон от 19.12.2022 № 519-ФЗ</vt:lpstr>
      <vt:lpstr>ПП РФ от 05.04.2022 № 593</vt:lpstr>
      <vt:lpstr>ПП РФ от 01.04.2022 № 552</vt:lpstr>
      <vt:lpstr>ПП РФ от 01.04.2022 № 552</vt:lpstr>
      <vt:lpstr>ПП РФ от 01.04.2022 № 552</vt:lpstr>
      <vt:lpstr>ПП РФ от 01.04.2022 № 552</vt:lpstr>
      <vt:lpstr>Отмена МР ТО</vt:lpstr>
      <vt:lpstr>ПП РФ № 430</vt:lpstr>
      <vt:lpstr>ПП РФ № 430</vt:lpstr>
      <vt:lpstr>Прочие изменения</vt:lpstr>
      <vt:lpstr>Реформа п. 6 ч. 1 ст. 93</vt:lpstr>
      <vt:lpstr>С 01.07.2023</vt:lpstr>
      <vt:lpstr>Маркировка товаров</vt:lpstr>
      <vt:lpstr>С 01.09.2023</vt:lpstr>
      <vt:lpstr>С 01.10.2023</vt:lpstr>
      <vt:lpstr>С 01.10.2023</vt:lpstr>
      <vt:lpstr>С 01.01.2024</vt:lpstr>
      <vt:lpstr>С 01.01.2024</vt:lpstr>
      <vt:lpstr>Описание объекта закупки</vt:lpstr>
      <vt:lpstr>Взаимозаменяемость ЛП</vt:lpstr>
      <vt:lpstr>Взаимозаменяемость ЛП</vt:lpstr>
      <vt:lpstr>Доказывание взаимозаменяемости ЛП</vt:lpstr>
      <vt:lpstr>Доказывание взаимозаменяемости ЛП</vt:lpstr>
      <vt:lpstr>Доказывание взаимозаменяемости ЛП</vt:lpstr>
      <vt:lpstr>Эквивалентные лекарственные формы и дозировки</vt:lpstr>
      <vt:lpstr>ЕСКЛП</vt:lpstr>
      <vt:lpstr>ЕСКЛП</vt:lpstr>
      <vt:lpstr>Перечень ЖНВЛП</vt:lpstr>
      <vt:lpstr>Перечень ЖНВЛП</vt:lpstr>
      <vt:lpstr>Эквивалентность дозировок</vt:lpstr>
      <vt:lpstr>Эквивалентность дозировок</vt:lpstr>
      <vt:lpstr>Эквивалентность дозировок</vt:lpstr>
      <vt:lpstr>Эквивалентность дозировок</vt:lpstr>
      <vt:lpstr>Эквивалентность дозировок</vt:lpstr>
      <vt:lpstr>Письма ФАС России</vt:lpstr>
      <vt:lpstr>Письма ФАС России</vt:lpstr>
      <vt:lpstr>Подготовка обоснований</vt:lpstr>
      <vt:lpstr>Подготовка обоснований</vt:lpstr>
      <vt:lpstr>Требование к объему наполнения</vt:lpstr>
      <vt:lpstr>Требование к объему наполнения</vt:lpstr>
      <vt:lpstr>Требование к объему наполнения</vt:lpstr>
      <vt:lpstr>Требование к объему наполнения</vt:lpstr>
      <vt:lpstr>Требование к объему наполнения</vt:lpstr>
      <vt:lpstr>Подготовка обоснований</vt:lpstr>
      <vt:lpstr>Инструкции по применению ЛП</vt:lpstr>
      <vt:lpstr>Экспертное мнение</vt:lpstr>
      <vt:lpstr>Правоприменительная практика</vt:lpstr>
      <vt:lpstr>Обоснование НМЦК</vt:lpstr>
      <vt:lpstr>Расчет цены за единицу ЛП</vt:lpstr>
      <vt:lpstr>Тарифный метод</vt:lpstr>
      <vt:lpstr>Тарифный метод</vt:lpstr>
      <vt:lpstr>Тарифный метод</vt:lpstr>
      <vt:lpstr>Какую цену выбрать? </vt:lpstr>
      <vt:lpstr>Метод анализа рынка</vt:lpstr>
      <vt:lpstr>Средневзвешенная цена</vt:lpstr>
      <vt:lpstr>Средневзвешенная цена</vt:lpstr>
      <vt:lpstr>Средневзвешенная цена</vt:lpstr>
      <vt:lpstr>Последствия несостоявшейся процедуры</vt:lpstr>
      <vt:lpstr>Основные ошибки заказчиков</vt:lpstr>
      <vt:lpstr>Основные ошибки заказчиков</vt:lpstr>
      <vt:lpstr>ПП РФ № 1289</vt:lpstr>
      <vt:lpstr>ПП РФ № 1289</vt:lpstr>
      <vt:lpstr>ПП РФ № 1289</vt:lpstr>
      <vt:lpstr>ПП РФ № 1289</vt:lpstr>
      <vt:lpstr>GMP</vt:lpstr>
      <vt:lpstr>Документ СП</vt:lpstr>
      <vt:lpstr>GMP срок действия</vt:lpstr>
      <vt:lpstr>GMP не по форме ЕАЭС</vt:lpstr>
      <vt:lpstr>Анализ документа СП</vt:lpstr>
      <vt:lpstr>Анализ документа СП</vt:lpstr>
      <vt:lpstr>Анализ документа СП</vt:lpstr>
      <vt:lpstr>Анализ документа СП</vt:lpstr>
      <vt:lpstr>Анализ документа СП</vt:lpstr>
      <vt:lpstr>Отдельные вопросы применения</vt:lpstr>
      <vt:lpstr>Отдельные вопросы применения</vt:lpstr>
      <vt:lpstr>Последствия применения</vt:lpstr>
      <vt:lpstr>Интересная практика</vt:lpstr>
      <vt:lpstr>МИ или не МИ?</vt:lpstr>
      <vt:lpstr>МИ или не МИ?</vt:lpstr>
      <vt:lpstr>Принадлежности и запасные части</vt:lpstr>
      <vt:lpstr>Порядки оказания МП и ТЗ</vt:lpstr>
      <vt:lpstr>Требования к МИ</vt:lpstr>
      <vt:lpstr>Требования к содержанию РУ</vt:lpstr>
      <vt:lpstr>Наименование МИ согласно РУ</vt:lpstr>
      <vt:lpstr>Наименование МИ согласно РУ</vt:lpstr>
      <vt:lpstr>ГРМИ и недостоверные сведения</vt:lpstr>
      <vt:lpstr>ГРМИ и недостоверные сведения</vt:lpstr>
      <vt:lpstr>Анализ эксплуатационной документации</vt:lpstr>
      <vt:lpstr>Использование ГРМИ</vt:lpstr>
      <vt:lpstr>Использование ГРМИ</vt:lpstr>
      <vt:lpstr>ПП РФ № 620</vt:lpstr>
      <vt:lpstr>ПП РФ № 620</vt:lpstr>
      <vt:lpstr>ПП РФ № 620</vt:lpstr>
      <vt:lpstr>ПП РФ № 620</vt:lpstr>
      <vt:lpstr>ПП РФ № 620</vt:lpstr>
      <vt:lpstr>ПП РФ № 620</vt:lpstr>
      <vt:lpstr>ПП РФ № 620</vt:lpstr>
      <vt:lpstr>ПП РФ № 620</vt:lpstr>
      <vt:lpstr>ПП РФ № 878</vt:lpstr>
      <vt:lpstr>Последствия применения КТРУ и ПП РФ № 878</vt:lpstr>
      <vt:lpstr>Какие варианты у заказчика?</vt:lpstr>
      <vt:lpstr>Выбор неверной позиции КТРУ</vt:lpstr>
      <vt:lpstr>Какие варианты у заказчика?</vt:lpstr>
      <vt:lpstr>Неприменение позиции КТРУ</vt:lpstr>
      <vt:lpstr>Неприменение позиции КТРУ</vt:lpstr>
      <vt:lpstr>Неприменение позиции КТРУ</vt:lpstr>
      <vt:lpstr>Неприменение позиции КТРУ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d.sozaeva;Александров Г.А.</dc:creator>
  <cp:lastModifiedBy>Иванова Екатерина Константиновна</cp:lastModifiedBy>
  <cp:revision>587</cp:revision>
  <dcterms:created xsi:type="dcterms:W3CDTF">2017-09-19T14:31:01Z</dcterms:created>
  <dcterms:modified xsi:type="dcterms:W3CDTF">2023-07-10T07:03:08Z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2017-06-28T00:00:00Z</vt:filetime>
  </property>
  <property fmtid="{D5CDD505-2E9C-101B-9397-08002B2CF9AE}" pid="3" name="LastSaved">
    <vt:filetime>2017-09-19T00:00:00Z</vt:filetime>
  </property>
</Properties>
</file>