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305" r:id="rId3"/>
    <p:sldId id="306" r:id="rId4"/>
    <p:sldId id="307" r:id="rId5"/>
    <p:sldId id="308" r:id="rId6"/>
    <p:sldId id="283" r:id="rId7"/>
    <p:sldId id="281" r:id="rId8"/>
    <p:sldId id="280" r:id="rId9"/>
    <p:sldId id="284" r:id="rId10"/>
    <p:sldId id="291" r:id="rId11"/>
    <p:sldId id="286" r:id="rId12"/>
    <p:sldId id="299" r:id="rId13"/>
    <p:sldId id="300" r:id="rId14"/>
    <p:sldId id="294" r:id="rId15"/>
    <p:sldId id="290" r:id="rId16"/>
    <p:sldId id="288" r:id="rId17"/>
    <p:sldId id="302" r:id="rId18"/>
    <p:sldId id="296" r:id="rId19"/>
    <p:sldId id="303" r:id="rId20"/>
    <p:sldId id="295" r:id="rId21"/>
    <p:sldId id="301" r:id="rId22"/>
    <p:sldId id="269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FF7"/>
    <a:srgbClr val="FFCC00"/>
    <a:srgbClr val="EE787B"/>
    <a:srgbClr val="EDEDED"/>
    <a:srgbClr val="D5EBFF"/>
    <a:srgbClr val="114187"/>
    <a:srgbClr val="99FF33"/>
    <a:srgbClr val="859FAB"/>
    <a:srgbClr val="FB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3772" autoAdjust="0"/>
  </p:normalViewPr>
  <p:slideViewPr>
    <p:cSldViewPr snapToGrid="0">
      <p:cViewPr varScale="1">
        <p:scale>
          <a:sx n="105" d="100"/>
          <a:sy n="105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anovaEK\AppData\Local\Microsoft\Windows\INetCache\Content.Outlook\R4OHO4CN\!%20&#1050;&#1040;&#1048;%20&#1085;&#1072;%2001%2007%202023%20&#1057;&#1074;&#1086;&#1076;_&#1072;&#1082;&#1090;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неактуализированных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контрактов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'График (динамика 2023)'!$A$4</c:f>
              <c:strCache>
                <c:ptCount val="1"/>
                <c:pt idx="0">
                  <c:v>Количество неактуализированных контрактов</c:v>
                </c:pt>
              </c:strCache>
            </c:strRef>
          </c:tx>
          <c:spPr>
            <a:ln w="25400" cap="flat" cmpd="sng" algn="ctr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D1-F545-BABF-1FB082BD267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378734299527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D1-F545-BABF-1FB082BD2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527405028095871E-3"/>
                  <c:y val="-3.716607729479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D1-F545-BABF-1FB082BD2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D1-F545-BABF-1FB082BD267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5649247369193532E-17"/>
                  <c:y val="-2.7029874396217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D1-F545-BABF-1FB082BD2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378734299527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D1-F545-BABF-1FB082BD26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631851257023968E-3"/>
                  <c:y val="-4.054481159432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D1-F545-BABF-1FB082BD26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129849473838706E-16"/>
                  <c:y val="-4.054481159432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D1-F545-BABF-1FB082BD267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0631851257023968E-3"/>
                  <c:y val="-3.716607729479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D1-F545-BABF-1FB082BD267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631851257023968E-3"/>
                  <c:y val="-5.405974879243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1D1-F545-BABF-1FB082BD267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1263702514047935E-3"/>
                  <c:y val="-2.027240579716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1D1-F545-BABF-1FB082BD26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'График (динамика 2023)'!$B$3:$M$3</c:f>
              <c:numCache>
                <c:formatCode>m/d/yyyy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'График (динамика 2023)'!$B$4:$M$4</c:f>
              <c:numCache>
                <c:formatCode>#,##0</c:formatCode>
                <c:ptCount val="12"/>
                <c:pt idx="0">
                  <c:v>5400</c:v>
                </c:pt>
                <c:pt idx="1">
                  <c:v>2200</c:v>
                </c:pt>
                <c:pt idx="2">
                  <c:v>1724</c:v>
                </c:pt>
                <c:pt idx="3">
                  <c:v>935</c:v>
                </c:pt>
                <c:pt idx="4">
                  <c:v>700</c:v>
                </c:pt>
                <c:pt idx="5">
                  <c:v>540</c:v>
                </c:pt>
                <c:pt idx="6">
                  <c:v>501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41D1-F545-BABF-1FB082BD2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353376"/>
        <c:axId val="735356096"/>
      </c:lineChart>
      <c:dateAx>
        <c:axId val="7353533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5356096"/>
        <c:crosses val="autoZero"/>
        <c:auto val="1"/>
        <c:lblOffset val="100"/>
        <c:baseTimeUnit val="months"/>
      </c:dateAx>
      <c:valAx>
        <c:axId val="7353560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535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1D-4DD0-ADC6-22E9B5F5AF22}"/>
              </c:ext>
            </c:extLst>
          </c:dPt>
          <c:dPt>
            <c:idx val="1"/>
            <c:bubble3D val="0"/>
            <c:spPr>
              <a:solidFill>
                <a:srgbClr val="86301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1D-4DD0-ADC6-22E9B5F5AF22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1D-4DD0-ADC6-22E9B5F5AF2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680740495340692E-3"/>
                  <c:y val="3.2108826863568126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439341275753534"/>
                  <c:y val="-0.12555776831398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Отсутствуют неактуализированные контракты</c:v>
                </c:pt>
                <c:pt idx="1">
                  <c:v>Более 100 неактуализированных контрактов</c:v>
                </c:pt>
                <c:pt idx="2">
                  <c:v>От 1 до 100 неактуализированных контрактов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86</c:v>
                </c:pt>
                <c:pt idx="1">
                  <c:v>1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18-E84A-A10B-F9E9AF3D67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1D-4DD0-ADC6-22E9B5F5AF22}"/>
              </c:ext>
            </c:extLst>
          </c:dPt>
          <c:dPt>
            <c:idx val="1"/>
            <c:bubble3D val="0"/>
            <c:spPr>
              <a:solidFill>
                <a:srgbClr val="86301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1D-4DD0-ADC6-22E9B5F5AF22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1D-4DD0-ADC6-22E9B5F5AF22}"/>
              </c:ext>
            </c:extLst>
          </c:dPt>
          <c:dLbls>
            <c:dLbl>
              <c:idx val="1"/>
              <c:layout>
                <c:manualLayout>
                  <c:x val="8.3680740495340692E-3"/>
                  <c:y val="3.2108826863568126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1D-4DD0-ADC6-22E9B5F5A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439341275753534"/>
                  <c:y val="-0.125557768313980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1D-4DD0-ADC6-22E9B5F5A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Отсутствуют неактуализированные контракты</c:v>
                </c:pt>
                <c:pt idx="1">
                  <c:v>Более 100 неактуализированных контрактов</c:v>
                </c:pt>
                <c:pt idx="2">
                  <c:v>От 1 до 100 неактуализированных контрактов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18-E84A-A10B-F9E9AF3D67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98BB-D857-4C09-B152-64EBCA7B525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0AA7-61E1-45C5-93BB-CAAEC99CF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80AA7-61E1-45C5-93BB-CAAEC99CF45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9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3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3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6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5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0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7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1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5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0804-D3FB-4D73-84E8-8480AF81F854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0FAD7-957F-4062-88E2-B776CF327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inzdrav.gov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4636168"/>
            <a:ext cx="12192000" cy="2221832"/>
          </a:xfrm>
          <a:prstGeom prst="round2DiagRect">
            <a:avLst/>
          </a:prstGeom>
          <a:solidFill>
            <a:srgbClr val="D1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676" y="1113213"/>
            <a:ext cx="6258793" cy="28893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ведомственного контроля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за 1 полугодие 2023 года.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Изменения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 законодательство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 сфере закупок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Блок-схема: данные 3"/>
          <p:cNvSpPr/>
          <p:nvPr/>
        </p:nvSpPr>
        <p:spPr>
          <a:xfrm>
            <a:off x="97324" y="0"/>
            <a:ext cx="5368705" cy="6858000"/>
          </a:xfrm>
          <a:prstGeom prst="flowChartInputOut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анные 4"/>
          <p:cNvSpPr/>
          <p:nvPr/>
        </p:nvSpPr>
        <p:spPr>
          <a:xfrm>
            <a:off x="-71968" y="0"/>
            <a:ext cx="4335229" cy="6858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75"/>
              <a:gd name="connsiteY0" fmla="*/ 10000 h 10000"/>
              <a:gd name="connsiteX1" fmla="*/ 75 w 8075"/>
              <a:gd name="connsiteY1" fmla="*/ 0 h 10000"/>
              <a:gd name="connsiteX2" fmla="*/ 8075 w 8075"/>
              <a:gd name="connsiteY2" fmla="*/ 0 h 10000"/>
              <a:gd name="connsiteX3" fmla="*/ 6075 w 8075"/>
              <a:gd name="connsiteY3" fmla="*/ 10000 h 10000"/>
              <a:gd name="connsiteX4" fmla="*/ 0 w 807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" h="10000">
                <a:moveTo>
                  <a:pt x="0" y="10000"/>
                </a:moveTo>
                <a:cubicBezTo>
                  <a:pt x="25" y="6667"/>
                  <a:pt x="50" y="3333"/>
                  <a:pt x="75" y="0"/>
                </a:cubicBezTo>
                <a:lnTo>
                  <a:pt x="8075" y="0"/>
                </a:lnTo>
                <a:lnTo>
                  <a:pt x="6075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0397"/>
          <a:stretch/>
        </p:blipFill>
        <p:spPr>
          <a:xfrm>
            <a:off x="1411704" y="194794"/>
            <a:ext cx="2109479" cy="10387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308" y="2364320"/>
            <a:ext cx="2895517" cy="3421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Заместитель Министра</a:t>
            </a:r>
            <a:r>
              <a:rPr lang="ru-RU" sz="1600" dirty="0" smtClean="0"/>
              <a:t>         Н.А. </a:t>
            </a:r>
            <a:r>
              <a:rPr lang="ru-RU" sz="1600" dirty="0" err="1" smtClean="0"/>
              <a:t>Хорова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b="1" dirty="0" smtClean="0"/>
              <a:t>Директор Департамента         </a:t>
            </a:r>
            <a:r>
              <a:rPr lang="ru-RU" sz="1600" dirty="0" smtClean="0"/>
              <a:t>Н.Ю. Плаксина</a:t>
            </a:r>
          </a:p>
          <a:p>
            <a:pPr marL="0" indent="0" algn="ctr">
              <a:buNone/>
            </a:pPr>
            <a:r>
              <a:rPr lang="ru-RU" sz="1600" b="1" dirty="0" smtClean="0"/>
              <a:t>Заместитель Директора Департамента                               </a:t>
            </a:r>
            <a:r>
              <a:rPr lang="ru-RU" sz="1600" dirty="0" smtClean="0"/>
              <a:t>И.С. Минаева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8633" y="5385742"/>
            <a:ext cx="3252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BEFEF"/>
                </a:solidFill>
              </a:rPr>
              <a:t>7 июля 2023 года</a:t>
            </a:r>
          </a:p>
          <a:p>
            <a:pPr algn="ctr"/>
            <a:endParaRPr lang="ru-RU" sz="3200" b="1" dirty="0">
              <a:solidFill>
                <a:srgbClr val="FBEFE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308" y="1317770"/>
            <a:ext cx="3069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14187"/>
                </a:solidFill>
              </a:rPr>
              <a:t>Департамент учетной политики </a:t>
            </a:r>
          </a:p>
          <a:p>
            <a:pPr algn="ctr"/>
            <a:r>
              <a:rPr lang="ru-RU" sz="1600" b="1" dirty="0" smtClean="0">
                <a:solidFill>
                  <a:srgbClr val="114187"/>
                </a:solidFill>
              </a:rPr>
              <a:t>и контроля</a:t>
            </a:r>
            <a:endParaRPr lang="ru-RU" sz="1600" b="1" dirty="0">
              <a:solidFill>
                <a:srgbClr val="11418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8535" y="349464"/>
            <a:ext cx="255307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4187"/>
                </a:solidFill>
              </a:rPr>
              <a:t>ТЕМА СОВЕЩАНИЯ:</a:t>
            </a:r>
            <a:endParaRPr lang="ru-RU" sz="2000" b="1" dirty="0">
              <a:solidFill>
                <a:srgbClr val="11418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42" y="269576"/>
            <a:ext cx="704762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51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ятиугольник 1"/>
          <p:cNvSpPr/>
          <p:nvPr/>
        </p:nvSpPr>
        <p:spPr>
          <a:xfrm>
            <a:off x="130641" y="3829615"/>
            <a:ext cx="7175506" cy="2570466"/>
          </a:xfrm>
          <a:prstGeom prst="homePlat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87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23034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68753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14472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35666" y="3738177"/>
            <a:ext cx="5920967" cy="2387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14187"/>
                </a:solidFill>
              </a:rPr>
              <a:t>ОСНОВНЫЕ НАРУШЕНИЯ </a:t>
            </a:r>
            <a:br>
              <a:rPr lang="ru-RU" sz="3600" b="1" dirty="0" smtClean="0">
                <a:solidFill>
                  <a:srgbClr val="114187"/>
                </a:solidFill>
              </a:rPr>
            </a:br>
            <a:r>
              <a:rPr lang="ru-RU" sz="3600" b="1" dirty="0" smtClean="0">
                <a:solidFill>
                  <a:srgbClr val="114187"/>
                </a:solidFill>
              </a:rPr>
              <a:t>ПО РЕЗУЛЬТАТАМ ВЕДОМСТВЕННОГО КОНТРОЛЯ МИНЗДРАВА РОССИИ</a:t>
            </a:r>
            <a:endParaRPr lang="ru-RU" sz="3600" b="1" dirty="0">
              <a:solidFill>
                <a:srgbClr val="11418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697927" y="1119688"/>
            <a:ext cx="5636217" cy="805555"/>
          </a:xfrm>
        </p:spPr>
        <p:txBody>
          <a:bodyPr/>
          <a:lstStyle/>
          <a:p>
            <a:r>
              <a:rPr lang="ru-RU" dirty="0" smtClean="0"/>
              <a:t>В части организации деятельности </a:t>
            </a:r>
            <a:br>
              <a:rPr lang="ru-RU" dirty="0" smtClean="0"/>
            </a:br>
            <a:r>
              <a:rPr lang="ru-RU" dirty="0" smtClean="0"/>
              <a:t>в сфере закупок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91762" y="124688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Типовые нарушения в сфере закупок (Минздрав России)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51020" y="1090982"/>
            <a:ext cx="680297" cy="633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/>
          <p:cNvSpPr/>
          <p:nvPr/>
        </p:nvSpPr>
        <p:spPr>
          <a:xfrm>
            <a:off x="6529868" y="1157835"/>
            <a:ext cx="336119" cy="40371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>
            <a:off x="5361157" y="2157664"/>
            <a:ext cx="353400" cy="383593"/>
          </a:xfrm>
          <a:prstGeom prst="chevron">
            <a:avLst/>
          </a:prstGeom>
          <a:solidFill>
            <a:srgbClr val="EE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дзаголовок 9"/>
          <p:cNvSpPr txBox="1">
            <a:spLocks/>
          </p:cNvSpPr>
          <p:nvPr/>
        </p:nvSpPr>
        <p:spPr>
          <a:xfrm>
            <a:off x="78340" y="1969344"/>
            <a:ext cx="563621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части определения начальной (максимальной) цены контракта</a:t>
            </a:r>
            <a:endParaRPr lang="ru-RU" dirty="0"/>
          </a:p>
        </p:txBody>
      </p:sp>
      <p:sp>
        <p:nvSpPr>
          <p:cNvPr id="23" name="Подзаголовок 9"/>
          <p:cNvSpPr txBox="1">
            <a:spLocks/>
          </p:cNvSpPr>
          <p:nvPr/>
        </p:nvSpPr>
        <p:spPr>
          <a:xfrm>
            <a:off x="6555783" y="2962256"/>
            <a:ext cx="563621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части проведения </a:t>
            </a:r>
            <a:br>
              <a:rPr lang="ru-RU" dirty="0" smtClean="0"/>
            </a:br>
            <a:r>
              <a:rPr lang="ru-RU" dirty="0" smtClean="0"/>
              <a:t>закупок</a:t>
            </a:r>
            <a:endParaRPr lang="ru-RU" dirty="0"/>
          </a:p>
        </p:txBody>
      </p:sp>
      <p:sp>
        <p:nvSpPr>
          <p:cNvPr id="24" name="Подзаголовок 9"/>
          <p:cNvSpPr txBox="1">
            <a:spLocks/>
          </p:cNvSpPr>
          <p:nvPr/>
        </p:nvSpPr>
        <p:spPr>
          <a:xfrm>
            <a:off x="439309" y="3855756"/>
            <a:ext cx="563621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части исполнения </a:t>
            </a:r>
            <a:br>
              <a:rPr lang="ru-RU" dirty="0" smtClean="0"/>
            </a:br>
            <a:r>
              <a:rPr lang="ru-RU" dirty="0" smtClean="0"/>
              <a:t>контракта</a:t>
            </a:r>
            <a:endParaRPr lang="ru-RU" dirty="0"/>
          </a:p>
        </p:txBody>
      </p:sp>
      <p:sp>
        <p:nvSpPr>
          <p:cNvPr id="25" name="Подзаголовок 9"/>
          <p:cNvSpPr txBox="1">
            <a:spLocks/>
          </p:cNvSpPr>
          <p:nvPr/>
        </p:nvSpPr>
        <p:spPr>
          <a:xfrm>
            <a:off x="6697927" y="4899576"/>
            <a:ext cx="563621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части ведения реестра контрактов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5735378" y="4772514"/>
            <a:ext cx="680297" cy="633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35379" y="2958418"/>
            <a:ext cx="680297" cy="633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735381" y="5669853"/>
            <a:ext cx="680297" cy="633977"/>
          </a:xfrm>
          <a:prstGeom prst="ellipse">
            <a:avLst/>
          </a:prstGeom>
          <a:solidFill>
            <a:srgbClr val="EE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51020" y="2018966"/>
            <a:ext cx="680297" cy="633977"/>
          </a:xfrm>
          <a:prstGeom prst="ellipse">
            <a:avLst/>
          </a:prstGeom>
          <a:solidFill>
            <a:srgbClr val="EE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35378" y="3875176"/>
            <a:ext cx="680297" cy="633977"/>
          </a:xfrm>
          <a:prstGeom prst="ellipse">
            <a:avLst/>
          </a:prstGeom>
          <a:solidFill>
            <a:srgbClr val="EE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ашивка 32"/>
          <p:cNvSpPr/>
          <p:nvPr/>
        </p:nvSpPr>
        <p:spPr>
          <a:xfrm>
            <a:off x="6506538" y="4887643"/>
            <a:ext cx="336119" cy="40371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6497581" y="3073547"/>
            <a:ext cx="336119" cy="40371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10800000">
            <a:off x="5323378" y="4034845"/>
            <a:ext cx="353400" cy="383593"/>
          </a:xfrm>
          <a:prstGeom prst="chevron">
            <a:avLst/>
          </a:prstGeom>
          <a:solidFill>
            <a:srgbClr val="EE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10800000">
            <a:off x="5312072" y="5819416"/>
            <a:ext cx="353400" cy="383593"/>
          </a:xfrm>
          <a:prstGeom prst="chevron">
            <a:avLst/>
          </a:prstGeom>
          <a:solidFill>
            <a:srgbClr val="EE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одзаголовок 9"/>
          <p:cNvSpPr txBox="1">
            <a:spLocks/>
          </p:cNvSpPr>
          <p:nvPr/>
        </p:nvSpPr>
        <p:spPr>
          <a:xfrm>
            <a:off x="439308" y="5602304"/>
            <a:ext cx="563621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части СМП, УИС, </a:t>
            </a:r>
            <a:br>
              <a:rPr lang="ru-RU" dirty="0" smtClean="0"/>
            </a:br>
            <a:r>
              <a:rPr lang="ru-RU" dirty="0" smtClean="0"/>
              <a:t>организаций инвалидов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56832" y="3275405"/>
            <a:ext cx="4679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56832" y="1359693"/>
            <a:ext cx="4679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556832" y="5089501"/>
            <a:ext cx="4679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176419" y="2298216"/>
            <a:ext cx="4679232" cy="0"/>
          </a:xfrm>
          <a:prstGeom prst="line">
            <a:avLst/>
          </a:prstGeom>
          <a:ln>
            <a:solidFill>
              <a:srgbClr val="EE78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176419" y="4083224"/>
            <a:ext cx="4679232" cy="0"/>
          </a:xfrm>
          <a:prstGeom prst="line">
            <a:avLst/>
          </a:prstGeom>
          <a:ln>
            <a:solidFill>
              <a:srgbClr val="EE78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7034275" y="5970643"/>
            <a:ext cx="4679232" cy="0"/>
          </a:xfrm>
          <a:prstGeom prst="line">
            <a:avLst/>
          </a:prstGeom>
          <a:ln>
            <a:solidFill>
              <a:srgbClr val="EE78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807368" y="4536483"/>
            <a:ext cx="770020" cy="2160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6767" y="2584325"/>
            <a:ext cx="697936" cy="182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96511" y="848463"/>
            <a:ext cx="618843" cy="1545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4590" y="979689"/>
            <a:ext cx="8531859" cy="1243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несоответствие локальных </a:t>
            </a:r>
            <a:r>
              <a:rPr lang="ru-RU" dirty="0">
                <a:solidFill>
                  <a:schemeClr val="tx1"/>
                </a:solidFill>
              </a:rPr>
              <a:t>актов учреждений действующему </a:t>
            </a:r>
            <a:r>
              <a:rPr lang="ru-RU" dirty="0" smtClean="0">
                <a:solidFill>
                  <a:schemeClr val="tx1"/>
                </a:solidFill>
              </a:rPr>
              <a:t>законодательству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сфере </a:t>
            </a:r>
            <a:r>
              <a:rPr lang="ru-RU" dirty="0" smtClean="0">
                <a:solidFill>
                  <a:schemeClr val="tx1"/>
                </a:solidFill>
              </a:rPr>
              <a:t>закупок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(в </a:t>
            </a:r>
            <a:r>
              <a:rPr lang="ru-RU" dirty="0">
                <a:solidFill>
                  <a:schemeClr val="tx1"/>
                </a:solidFill>
              </a:rPr>
              <a:t>том числе </a:t>
            </a:r>
            <a:r>
              <a:rPr lang="ru-RU" dirty="0" smtClean="0">
                <a:solidFill>
                  <a:schemeClr val="tx1"/>
                </a:solidFill>
              </a:rPr>
              <a:t>Положения о </a:t>
            </a:r>
            <a:r>
              <a:rPr lang="ru-RU" dirty="0">
                <a:solidFill>
                  <a:schemeClr val="tx1"/>
                </a:solidFill>
              </a:rPr>
              <a:t>контрактной службе, актов, определяющих </a:t>
            </a:r>
            <a:r>
              <a:rPr lang="ru-RU" dirty="0" smtClean="0">
                <a:solidFill>
                  <a:schemeClr val="tx1"/>
                </a:solidFill>
              </a:rPr>
              <a:t>состав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порядок деятельности комиссии по осуществлению закупок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46757"/>
            <a:ext cx="1765426" cy="605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1762" y="124688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Типовые нарушения в сфере закупок (Минздрав России)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41786" y="2684261"/>
            <a:ext cx="8398049" cy="1594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несопоставимых </a:t>
            </a:r>
            <a:r>
              <a:rPr lang="ru-RU" dirty="0">
                <a:solidFill>
                  <a:schemeClr val="tx1"/>
                </a:solidFill>
              </a:rPr>
              <a:t>коммерческих предложений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неиспользование минимальных значений </a:t>
            </a:r>
            <a:r>
              <a:rPr lang="ru-RU" dirty="0" smtClean="0">
                <a:solidFill>
                  <a:schemeClr val="tx1"/>
                </a:solidFill>
              </a:rPr>
              <a:t>цен из ГРПОЦ при закупке лекарств, неприменение порядка определения НЦМК при закупке медицинских изделий,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неприменение </a:t>
            </a:r>
            <a:r>
              <a:rPr lang="ru-RU" dirty="0">
                <a:solidFill>
                  <a:schemeClr val="tx1"/>
                </a:solidFill>
              </a:rPr>
              <a:t>особенностей расчета НМЦК, определенных в постановлении Правительства РФ от 03.10.2020 № 2014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цели достижения минимальной доли закупок российских </a:t>
            </a:r>
            <a:r>
              <a:rPr lang="ru-RU" dirty="0" smtClean="0">
                <a:solidFill>
                  <a:schemeClr val="tx1"/>
                </a:solidFill>
              </a:rPr>
              <a:t>товаров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4573" y="4617532"/>
            <a:ext cx="8476985" cy="2013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неуказание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ИКЗ, неприменение КТРУ,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неустановление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дополнительных требований к участникам </a:t>
            </a:r>
            <a:r>
              <a:rPr lang="ru-RU" dirty="0" smtClean="0">
                <a:solidFill>
                  <a:schemeClr val="tx1"/>
                </a:solidFill>
              </a:rPr>
              <a:t>закупок,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неуказание</a:t>
            </a:r>
            <a:r>
              <a:rPr lang="ru-RU" dirty="0" smtClean="0">
                <a:solidFill>
                  <a:schemeClr val="tx1"/>
                </a:solidFill>
              </a:rPr>
              <a:t> на МНН при закупке лекарств,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некорректное </a:t>
            </a:r>
            <a:r>
              <a:rPr lang="ru-RU" dirty="0">
                <a:solidFill>
                  <a:schemeClr val="tx1"/>
                </a:solidFill>
              </a:rPr>
              <a:t>установление штрафных санкций в контрактах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неприменение </a:t>
            </a:r>
            <a:r>
              <a:rPr lang="ru-RU" dirty="0">
                <a:solidFill>
                  <a:schemeClr val="tx1"/>
                </a:solidFill>
              </a:rPr>
              <a:t>типовых условий контрактов,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неправомерное </a:t>
            </a:r>
            <a:r>
              <a:rPr lang="ru-RU" dirty="0">
                <a:solidFill>
                  <a:schemeClr val="tx1"/>
                </a:solidFill>
              </a:rPr>
              <a:t>установление сроков оплаты,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неправомерное </a:t>
            </a:r>
            <a:r>
              <a:rPr lang="ru-RU" dirty="0">
                <a:solidFill>
                  <a:schemeClr val="tx1"/>
                </a:solidFill>
              </a:rPr>
              <a:t>применение национального </a:t>
            </a:r>
            <a:r>
              <a:rPr lang="ru-RU" dirty="0" smtClean="0">
                <a:solidFill>
                  <a:schemeClr val="tx1"/>
                </a:solidFill>
              </a:rPr>
              <a:t>режима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293824" y="866091"/>
            <a:ext cx="1221532" cy="754470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араллелограмм 23"/>
          <p:cNvSpPr/>
          <p:nvPr/>
        </p:nvSpPr>
        <p:spPr>
          <a:xfrm>
            <a:off x="1678833" y="2553411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/>
          <p:cNvSpPr/>
          <p:nvPr/>
        </p:nvSpPr>
        <p:spPr>
          <a:xfrm>
            <a:off x="1991762" y="4545863"/>
            <a:ext cx="1585627" cy="1068873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 flipH="1">
            <a:off x="1277669" y="1615079"/>
            <a:ext cx="1237685" cy="778564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 flipH="1">
            <a:off x="1678832" y="3479522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 flipH="1">
            <a:off x="1991760" y="5614736"/>
            <a:ext cx="1585627" cy="1082257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41351" y="4946102"/>
            <a:ext cx="697936" cy="18454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15355" y="2984061"/>
            <a:ext cx="697936" cy="1862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91761" y="979969"/>
            <a:ext cx="703310" cy="186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91760" y="1166296"/>
            <a:ext cx="8531859" cy="1494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ненаправление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требований об уплате неустойки,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подписание </a:t>
            </a:r>
            <a:r>
              <a:rPr lang="ru-RU" dirty="0">
                <a:solidFill>
                  <a:schemeClr val="tx1"/>
                </a:solidFill>
              </a:rPr>
              <a:t>документов о приемке не всеми членами приемочной комиссии, неправомерное начисление неустойки,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неправомерное </a:t>
            </a:r>
            <a:r>
              <a:rPr lang="ru-RU" dirty="0">
                <a:solidFill>
                  <a:schemeClr val="tx1"/>
                </a:solidFill>
              </a:rPr>
              <a:t>изменение условий </a:t>
            </a:r>
            <a:r>
              <a:rPr lang="ru-RU" dirty="0" smtClean="0">
                <a:solidFill>
                  <a:schemeClr val="tx1"/>
                </a:solidFill>
              </a:rPr>
              <a:t>контрактов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762" y="124688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Типовые нарушения в сфере закупок (Минздрав России)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94540" y="3202153"/>
            <a:ext cx="8398049" cy="147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неразмещение</a:t>
            </a:r>
            <a:r>
              <a:rPr lang="ru-RU" dirty="0" smtClean="0">
                <a:solidFill>
                  <a:schemeClr val="tx1"/>
                </a:solidFill>
              </a:rPr>
              <a:t> информации и </a:t>
            </a:r>
            <a:r>
              <a:rPr lang="ru-RU" dirty="0">
                <a:solidFill>
                  <a:schemeClr val="tx1"/>
                </a:solidFill>
              </a:rPr>
              <a:t>документов о </a:t>
            </a:r>
            <a:r>
              <a:rPr lang="ru-RU" dirty="0" smtClean="0">
                <a:solidFill>
                  <a:schemeClr val="tx1"/>
                </a:solidFill>
              </a:rPr>
              <a:t>неустойке,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несвоевременное </a:t>
            </a:r>
            <a:r>
              <a:rPr lang="ru-RU" dirty="0">
                <a:solidFill>
                  <a:schemeClr val="tx1"/>
                </a:solidFill>
              </a:rPr>
              <a:t>размещение контрактов, дополнительных соглашений, документов о приемке, об исполнении контрактов;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2249" y="5136382"/>
            <a:ext cx="8097611" cy="1408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неправомерное включение в </a:t>
            </a:r>
            <a:r>
              <a:rPr lang="ru-RU" dirty="0">
                <a:solidFill>
                  <a:schemeClr val="tx1"/>
                </a:solidFill>
              </a:rPr>
              <a:t>объект закупки товаров, работ, </a:t>
            </a:r>
            <a:r>
              <a:rPr lang="ru-RU" dirty="0" smtClean="0">
                <a:solidFill>
                  <a:schemeClr val="tx1"/>
                </a:solidFill>
              </a:rPr>
              <a:t>услуг,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включенных </a:t>
            </a:r>
            <a:r>
              <a:rPr lang="ru-RU" dirty="0">
                <a:solidFill>
                  <a:schemeClr val="tx1"/>
                </a:solidFill>
              </a:rPr>
              <a:t>и не </a:t>
            </a:r>
            <a:r>
              <a:rPr lang="ru-RU" dirty="0" smtClean="0">
                <a:solidFill>
                  <a:schemeClr val="tx1"/>
                </a:solidFill>
              </a:rPr>
              <a:t>включенных в </a:t>
            </a:r>
            <a:r>
              <a:rPr lang="ru-RU" dirty="0">
                <a:solidFill>
                  <a:schemeClr val="tx1"/>
                </a:solidFill>
              </a:rPr>
              <a:t>перечень, при закупке которых предоставляются преимущества </a:t>
            </a:r>
            <a:r>
              <a:rPr lang="ru-RU" dirty="0" smtClean="0">
                <a:solidFill>
                  <a:schemeClr val="tx1"/>
                </a:solidFill>
              </a:rPr>
              <a:t>УИС и </a:t>
            </a:r>
            <a:r>
              <a:rPr lang="ru-RU" dirty="0">
                <a:solidFill>
                  <a:schemeClr val="tx1"/>
                </a:solidFill>
              </a:rPr>
              <a:t>организациям инвалидов; неправомерное установление требований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 привлечению соисполнителей из числа СМП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299201" y="979969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араллелограмм 23"/>
          <p:cNvSpPr/>
          <p:nvPr/>
        </p:nvSpPr>
        <p:spPr>
          <a:xfrm>
            <a:off x="1788679" y="2989237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/>
          <p:cNvSpPr/>
          <p:nvPr/>
        </p:nvSpPr>
        <p:spPr>
          <a:xfrm>
            <a:off x="2343416" y="4964250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 flipH="1">
            <a:off x="1293826" y="1902960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 flipH="1">
            <a:off x="1796605" y="3915337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 flipH="1">
            <a:off x="2343416" y="5865438"/>
            <a:ext cx="1395871" cy="926111"/>
          </a:xfrm>
          <a:prstGeom prst="parallelogram">
            <a:avLst>
              <a:gd name="adj" fmla="val 75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51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ятиугольник 1"/>
          <p:cNvSpPr/>
          <p:nvPr/>
        </p:nvSpPr>
        <p:spPr>
          <a:xfrm>
            <a:off x="130641" y="3829615"/>
            <a:ext cx="7175506" cy="2570466"/>
          </a:xfrm>
          <a:prstGeom prst="homePlat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87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23034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68753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14472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5545" y="3605117"/>
            <a:ext cx="5920967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14187"/>
                </a:solidFill>
              </a:rPr>
              <a:t>ИЗМЕНЕНИЯ </a:t>
            </a:r>
            <a:br>
              <a:rPr lang="ru-RU" sz="3600" b="1" dirty="0" smtClean="0">
                <a:solidFill>
                  <a:srgbClr val="114187"/>
                </a:solidFill>
              </a:rPr>
            </a:br>
            <a:r>
              <a:rPr lang="ru-RU" sz="3600" b="1" dirty="0" smtClean="0">
                <a:solidFill>
                  <a:srgbClr val="114187"/>
                </a:solidFill>
              </a:rPr>
              <a:t>В ЗАКОНОДАТЕЛЬСТВО </a:t>
            </a:r>
            <a:br>
              <a:rPr lang="ru-RU" sz="3600" b="1" dirty="0" smtClean="0">
                <a:solidFill>
                  <a:srgbClr val="114187"/>
                </a:solidFill>
              </a:rPr>
            </a:br>
            <a:r>
              <a:rPr lang="ru-RU" sz="3600" b="1" dirty="0" smtClean="0">
                <a:solidFill>
                  <a:srgbClr val="114187"/>
                </a:solidFill>
              </a:rPr>
              <a:t>В СФЕРЕ ЗАКУПОК</a:t>
            </a:r>
            <a:endParaRPr lang="ru-RU" sz="3600" b="1" dirty="0">
              <a:solidFill>
                <a:srgbClr val="11418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-133816" y="4724295"/>
            <a:ext cx="3093584" cy="11499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НМЦК при проведении запроса котировок</a:t>
            </a:r>
          </a:p>
          <a:p>
            <a:r>
              <a:rPr lang="ru-RU" sz="2000" b="1" dirty="0" smtClean="0"/>
              <a:t>до 10 млн. рублей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1762" y="124688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Перечень изменений (комплексный 154-ФЗ от 28.04.2023)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839061" y="3791115"/>
            <a:ext cx="832046" cy="70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7" name="Подзаголовок 9"/>
          <p:cNvSpPr txBox="1">
            <a:spLocks/>
          </p:cNvSpPr>
          <p:nvPr/>
        </p:nvSpPr>
        <p:spPr>
          <a:xfrm>
            <a:off x="3146284" y="4724295"/>
            <a:ext cx="2869393" cy="155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НМЦК при закупке </a:t>
            </a:r>
            <a:br>
              <a:rPr lang="ru-RU" sz="2000" dirty="0" smtClean="0"/>
            </a:br>
            <a:r>
              <a:rPr lang="ru-RU" sz="2000" dirty="0" smtClean="0"/>
              <a:t>у ед. поставщика через «Электронный магазин» </a:t>
            </a:r>
          </a:p>
          <a:p>
            <a:r>
              <a:rPr lang="ru-RU" sz="2000" b="1" dirty="0" smtClean="0"/>
              <a:t>До 5 млн. рублей</a:t>
            </a:r>
            <a:endParaRPr lang="ru-RU" sz="2000" b="1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460633" y="3787829"/>
            <a:ext cx="832046" cy="70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50619" y="3776154"/>
            <a:ext cx="832046" cy="70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20" name="Подзаголовок 9"/>
          <p:cNvSpPr txBox="1">
            <a:spLocks/>
          </p:cNvSpPr>
          <p:nvPr/>
        </p:nvSpPr>
        <p:spPr>
          <a:xfrm>
            <a:off x="1255084" y="1621882"/>
            <a:ext cx="2869393" cy="1883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</a:t>
            </a:r>
            <a:r>
              <a:rPr lang="ru-RU" sz="2000" dirty="0" smtClean="0"/>
              <a:t>рименение Методических рекомендаций Минэкономразвития </a:t>
            </a:r>
            <a:br>
              <a:rPr lang="ru-RU" sz="2000" dirty="0" smtClean="0"/>
            </a:br>
            <a:r>
              <a:rPr lang="ru-RU" sz="2000" dirty="0" smtClean="0"/>
              <a:t>от 02.10.2013 № 567 </a:t>
            </a:r>
          </a:p>
          <a:p>
            <a:r>
              <a:rPr lang="ru-RU" sz="2000" b="1" dirty="0" smtClean="0"/>
              <a:t>По желанию</a:t>
            </a:r>
            <a:endParaRPr lang="ru-RU" sz="20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5708765" y="3787829"/>
            <a:ext cx="832046" cy="70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22" name="Подзаголовок 9"/>
          <p:cNvSpPr txBox="1">
            <a:spLocks/>
          </p:cNvSpPr>
          <p:nvPr/>
        </p:nvSpPr>
        <p:spPr>
          <a:xfrm>
            <a:off x="4519713" y="988206"/>
            <a:ext cx="3152573" cy="1554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допускается использование в описании объекта закупки указания на товарный знак  </a:t>
            </a:r>
          </a:p>
          <a:p>
            <a:r>
              <a:rPr lang="ru-RU" sz="2000" b="1" dirty="0" smtClean="0"/>
              <a:t>при закупке медицинских изделий, СПЛП, необходимых </a:t>
            </a:r>
            <a:br>
              <a:rPr lang="ru-RU" sz="2000" b="1" dirty="0" smtClean="0"/>
            </a:br>
            <a:r>
              <a:rPr lang="ru-RU" sz="2000" b="1" dirty="0" smtClean="0"/>
              <a:t>по решению врачебной комиссии</a:t>
            </a:r>
            <a:endParaRPr lang="ru-RU" sz="2000" b="1" dirty="0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330337" y="3792128"/>
            <a:ext cx="832046" cy="70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24" name="Подзаголовок 9"/>
          <p:cNvSpPr txBox="1">
            <a:spLocks/>
          </p:cNvSpPr>
          <p:nvPr/>
        </p:nvSpPr>
        <p:spPr>
          <a:xfrm>
            <a:off x="6276927" y="4699836"/>
            <a:ext cx="3040001" cy="1883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с</a:t>
            </a:r>
            <a:r>
              <a:rPr lang="ru-RU" sz="2000" dirty="0" smtClean="0"/>
              <a:t>рок рассмотрения контрольным органом обращения </a:t>
            </a:r>
            <a:br>
              <a:rPr lang="ru-RU" sz="2000" dirty="0" smtClean="0"/>
            </a:br>
            <a:r>
              <a:rPr lang="ru-RU" sz="2000" dirty="0" smtClean="0"/>
              <a:t>о согласовании контракта </a:t>
            </a:r>
            <a:br>
              <a:rPr lang="ru-RU" sz="2000" dirty="0" smtClean="0"/>
            </a:br>
            <a:r>
              <a:rPr lang="ru-RU" sz="2000" dirty="0" smtClean="0"/>
              <a:t>с ед. поставщиком</a:t>
            </a:r>
          </a:p>
          <a:p>
            <a:r>
              <a:rPr lang="ru-RU" sz="2000" b="1" dirty="0" smtClean="0"/>
              <a:t>8 рабочих дней</a:t>
            </a:r>
            <a:endParaRPr lang="ru-RU" sz="2000" b="1" dirty="0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8951909" y="3792128"/>
            <a:ext cx="832046" cy="70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6</a:t>
            </a:r>
          </a:p>
        </p:txBody>
      </p:sp>
      <p:sp>
        <p:nvSpPr>
          <p:cNvPr id="26" name="Подзаголовок 9"/>
          <p:cNvSpPr txBox="1">
            <a:spLocks/>
          </p:cNvSpPr>
          <p:nvPr/>
        </p:nvSpPr>
        <p:spPr>
          <a:xfrm>
            <a:off x="7874623" y="958038"/>
            <a:ext cx="3040001" cy="1883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Продлена возможность осуществления закупки </a:t>
            </a:r>
            <a:r>
              <a:rPr lang="ru-RU" sz="2000" b="1" dirty="0" smtClean="0"/>
              <a:t>одновременно </a:t>
            </a:r>
            <a:r>
              <a:rPr lang="ru-RU" sz="2000" dirty="0" smtClean="0"/>
              <a:t>подготовки проектной документации </a:t>
            </a:r>
            <a:br>
              <a:rPr lang="ru-RU" sz="2000" dirty="0" smtClean="0"/>
            </a:br>
            <a:r>
              <a:rPr lang="ru-RU" sz="2000" dirty="0" smtClean="0"/>
              <a:t>и выполнения работ, поставки оборудования (контракты «под ключ»)</a:t>
            </a:r>
          </a:p>
          <a:p>
            <a:r>
              <a:rPr lang="ru-RU" sz="2000" b="1" dirty="0" smtClean="0"/>
              <a:t>до 01.01.2025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10573481" y="3777978"/>
            <a:ext cx="832046" cy="70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28" name="Подзаголовок 9"/>
          <p:cNvSpPr txBox="1">
            <a:spLocks/>
          </p:cNvSpPr>
          <p:nvPr/>
        </p:nvSpPr>
        <p:spPr>
          <a:xfrm>
            <a:off x="9151999" y="4756568"/>
            <a:ext cx="3040001" cy="1883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Определены возможные </a:t>
            </a:r>
            <a:r>
              <a:rPr lang="ru-RU" sz="2000" b="1" dirty="0" smtClean="0"/>
              <a:t>размеры авансов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отношении отдельных этапов при заключении строительных контрактов «под ключ»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914" y="17387"/>
            <a:ext cx="617179" cy="6171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дзаголовок 9"/>
          <p:cNvSpPr txBox="1">
            <a:spLocks/>
          </p:cNvSpPr>
          <p:nvPr/>
        </p:nvSpPr>
        <p:spPr>
          <a:xfrm>
            <a:off x="226334" y="3769984"/>
            <a:ext cx="3730723" cy="25804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b="1" dirty="0" smtClean="0"/>
          </a:p>
          <a:p>
            <a:r>
              <a:rPr lang="ru-RU" sz="3200" b="1" dirty="0" smtClean="0"/>
              <a:t>с 1 июня 2023 года</a:t>
            </a:r>
          </a:p>
          <a:p>
            <a:r>
              <a:rPr lang="ru-RU" sz="3200" dirty="0" smtClean="0"/>
              <a:t>освобождение </a:t>
            </a:r>
            <a:r>
              <a:rPr lang="ru-RU" sz="3200" dirty="0"/>
              <a:t>от обязанности </a:t>
            </a:r>
            <a:r>
              <a:rPr lang="ru-RU" sz="3200" dirty="0" smtClean="0"/>
              <a:t>передачи при исполнении контракта документов, 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/>
              <a:t>основании которых продукцию включили в </a:t>
            </a:r>
            <a:r>
              <a:rPr lang="ru-RU" sz="3200" dirty="0" smtClean="0"/>
              <a:t>реестр российской </a:t>
            </a:r>
            <a:r>
              <a:rPr lang="ru-RU" sz="3200" dirty="0"/>
              <a:t>промышленной продукции или евразийский реестр </a:t>
            </a:r>
            <a:r>
              <a:rPr lang="ru-RU" sz="3200" dirty="0" smtClean="0"/>
              <a:t>промтоваров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761" y="124688"/>
            <a:ext cx="971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Перечень изменений в части национального режима и преимуществ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3" name="Подзаголовок 9"/>
          <p:cNvSpPr txBox="1">
            <a:spLocks/>
          </p:cNvSpPr>
          <p:nvPr/>
        </p:nvSpPr>
        <p:spPr>
          <a:xfrm>
            <a:off x="226335" y="1469894"/>
            <a:ext cx="3730723" cy="1697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Расширение перечня товаров, работ, услуг, при закупке которых предоставляются преимущества организациям инвалидов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336" y="870707"/>
            <a:ext cx="3730723" cy="61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Распоряжение Правительства РФ </a:t>
            </a:r>
            <a:br>
              <a:rPr lang="ru-RU" dirty="0" smtClean="0"/>
            </a:br>
            <a:r>
              <a:rPr lang="ru-RU" dirty="0" smtClean="0"/>
              <a:t>от 12.05.2023 № 1217-р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30638" y="870707"/>
            <a:ext cx="3730723" cy="61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Правительства РФ от 27.03.2023 № 486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34940" y="870707"/>
            <a:ext cx="3730723" cy="61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Правительства РФ </a:t>
            </a:r>
            <a:br>
              <a:rPr lang="ru-RU" dirty="0" smtClean="0"/>
            </a:br>
            <a:r>
              <a:rPr lang="ru-RU" dirty="0" smtClean="0"/>
              <a:t>от 28.02.2023 № 318</a:t>
            </a:r>
            <a:endParaRPr lang="ru-RU" dirty="0"/>
          </a:p>
        </p:txBody>
      </p:sp>
      <p:sp>
        <p:nvSpPr>
          <p:cNvPr id="18" name="Подзаголовок 9"/>
          <p:cNvSpPr txBox="1">
            <a:spLocks/>
          </p:cNvSpPr>
          <p:nvPr/>
        </p:nvSpPr>
        <p:spPr>
          <a:xfrm>
            <a:off x="4230638" y="1481172"/>
            <a:ext cx="3730723" cy="52623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</a:t>
            </a:r>
            <a:r>
              <a:rPr lang="ru-RU" sz="2000" b="1" dirty="0" smtClean="0"/>
              <a:t> 20 апреля 2023 года</a:t>
            </a:r>
          </a:p>
          <a:p>
            <a:r>
              <a:rPr lang="ru-RU" sz="2000" dirty="0" smtClean="0"/>
              <a:t>Наивысший приоритет - российская </a:t>
            </a:r>
            <a:r>
              <a:rPr lang="ru-RU" sz="2000" dirty="0"/>
              <a:t>радиоэлектронная продукция, работающая на российских процессорах </a:t>
            </a:r>
            <a:endParaRPr lang="ru-RU" sz="2000" dirty="0" smtClean="0"/>
          </a:p>
          <a:p>
            <a:r>
              <a:rPr lang="ru-RU" sz="2000" dirty="0"/>
              <a:t>Второй уровень -российская техника, в которой установлены компоненты иностранного </a:t>
            </a:r>
            <a:r>
              <a:rPr lang="ru-RU" sz="2000" dirty="0" smtClean="0"/>
              <a:t>производства</a:t>
            </a:r>
          </a:p>
          <a:p>
            <a:r>
              <a:rPr lang="ru-RU" sz="2000" dirty="0" smtClean="0"/>
              <a:t>Подтверждение соответствия:</a:t>
            </a:r>
          </a:p>
          <a:p>
            <a:r>
              <a:rPr lang="ru-RU" sz="2000" dirty="0" smtClean="0"/>
              <a:t>1 </a:t>
            </a:r>
            <a:r>
              <a:rPr lang="ru-RU" sz="2000" dirty="0" err="1" smtClean="0"/>
              <a:t>ур</a:t>
            </a:r>
            <a:r>
              <a:rPr lang="ru-RU" sz="2000" dirty="0" smtClean="0"/>
              <a:t>. - номер реестровой записи из единого реестра российской продукции или евразийского + наличие сведений о 1 уровне</a:t>
            </a:r>
          </a:p>
          <a:p>
            <a:r>
              <a:rPr lang="ru-RU" sz="2000" dirty="0" smtClean="0"/>
              <a:t>2 </a:t>
            </a:r>
            <a:r>
              <a:rPr lang="ru-RU" sz="2000" dirty="0" err="1" smtClean="0"/>
              <a:t>ур</a:t>
            </a:r>
            <a:r>
              <a:rPr lang="ru-RU" sz="2000" dirty="0" smtClean="0"/>
              <a:t>. - Только номер реестровой записи</a:t>
            </a:r>
          </a:p>
        </p:txBody>
      </p:sp>
      <p:sp>
        <p:nvSpPr>
          <p:cNvPr id="20" name="Подзаголовок 9"/>
          <p:cNvSpPr txBox="1">
            <a:spLocks/>
          </p:cNvSpPr>
          <p:nvPr/>
        </p:nvSpPr>
        <p:spPr>
          <a:xfrm>
            <a:off x="8234939" y="1481172"/>
            <a:ext cx="3730723" cy="39891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с </a:t>
            </a:r>
            <a:r>
              <a:rPr lang="ru-RU" sz="2000" b="1" dirty="0"/>
              <a:t>1 марта 2023 года:</a:t>
            </a:r>
          </a:p>
          <a:p>
            <a:r>
              <a:rPr lang="ru-RU" sz="2000" dirty="0"/>
              <a:t>- расширили перечень иностранных </a:t>
            </a:r>
            <a:r>
              <a:rPr lang="ru-RU" sz="2000" dirty="0" smtClean="0"/>
              <a:t>промтоваров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ограничениями </a:t>
            </a:r>
            <a:r>
              <a:rPr lang="ru-RU" sz="2000" dirty="0" smtClean="0"/>
              <a:t>допуска 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правила применения таких ограничений</a:t>
            </a:r>
          </a:p>
          <a:p>
            <a:r>
              <a:rPr lang="ru-RU" sz="2000" dirty="0"/>
              <a:t>- уточнили список импортных товаров с запретом на </a:t>
            </a:r>
            <a:r>
              <a:rPr lang="ru-RU" sz="2000" dirty="0" smtClean="0"/>
              <a:t>допуск 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основания для неприменения запрета</a:t>
            </a:r>
          </a:p>
          <a:p>
            <a:r>
              <a:rPr lang="ru-RU" sz="2000" dirty="0"/>
              <a:t>- изменили перечень квотируемых товаров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6334" y="3264494"/>
            <a:ext cx="3730723" cy="61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Правительства РФ </a:t>
            </a:r>
            <a:br>
              <a:rPr lang="ru-RU" dirty="0" smtClean="0"/>
            </a:br>
            <a:r>
              <a:rPr lang="ru-RU" dirty="0" smtClean="0"/>
              <a:t>от 31.05.2023 № 889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833" y="208795"/>
            <a:ext cx="315829" cy="315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762" y="69226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Перечень изменений в части лекарств, медицинских изделий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76817" y="1075115"/>
            <a:ext cx="26857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Правительства РФ </a:t>
            </a:r>
            <a:br>
              <a:rPr lang="ru-RU" dirty="0" smtClean="0"/>
            </a:br>
            <a:r>
              <a:rPr lang="ru-RU" dirty="0" smtClean="0"/>
              <a:t>от 20.12.2022 № 2359</a:t>
            </a:r>
            <a:endParaRPr lang="ru-RU" dirty="0"/>
          </a:p>
        </p:txBody>
      </p:sp>
      <p:sp>
        <p:nvSpPr>
          <p:cNvPr id="16" name="Подзаголовок 9"/>
          <p:cNvSpPr txBox="1">
            <a:spLocks/>
          </p:cNvSpPr>
          <p:nvPr/>
        </p:nvSpPr>
        <p:spPr>
          <a:xfrm>
            <a:off x="4155304" y="2742293"/>
            <a:ext cx="3635006" cy="38268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r>
              <a:rPr lang="ru-RU" sz="2900" b="1" dirty="0" smtClean="0"/>
              <a:t>с 22 </a:t>
            </a:r>
            <a:r>
              <a:rPr lang="ru-RU" sz="2900" b="1" dirty="0"/>
              <a:t>января 2023 года </a:t>
            </a:r>
            <a:endParaRPr lang="ru-RU" sz="2900" b="1" dirty="0" smtClean="0"/>
          </a:p>
          <a:p>
            <a:r>
              <a:rPr lang="ru-RU" sz="2900" dirty="0" smtClean="0"/>
              <a:t>при </a:t>
            </a:r>
            <a:r>
              <a:rPr lang="ru-RU" sz="2900" dirty="0"/>
              <a:t>закупках тест-полосок для определения содержания </a:t>
            </a:r>
            <a:r>
              <a:rPr lang="ru-RU" sz="2900" dirty="0" smtClean="0"/>
              <a:t>глюкозы в </a:t>
            </a:r>
            <a:r>
              <a:rPr lang="ru-RU" sz="2900" dirty="0"/>
              <a:t>крови нужно применять установленные </a:t>
            </a:r>
            <a:r>
              <a:rPr lang="ru-RU" sz="2900" dirty="0" smtClean="0"/>
              <a:t>Правительством РФ особенности</a:t>
            </a:r>
          </a:p>
          <a:p>
            <a:r>
              <a:rPr lang="ru-RU" sz="2900" dirty="0"/>
              <a:t>Кроме того, тест-полоски включили в перечень </a:t>
            </a:r>
            <a:r>
              <a:rPr lang="ru-RU" sz="2900" dirty="0" smtClean="0"/>
              <a:t>мед. изделий с </a:t>
            </a:r>
            <a:r>
              <a:rPr lang="ru-RU" sz="2900" dirty="0"/>
              <a:t>ограничением допуска иностранной </a:t>
            </a:r>
            <a:r>
              <a:rPr lang="ru-RU" sz="2900" dirty="0" smtClean="0"/>
              <a:t>продукции </a:t>
            </a:r>
            <a:br>
              <a:rPr lang="ru-RU" sz="2900" dirty="0" smtClean="0"/>
            </a:br>
            <a:r>
              <a:rPr lang="ru-RU" sz="2900" dirty="0" smtClean="0"/>
              <a:t>(ПП РФ от 05.02.2015 № 102)</a:t>
            </a:r>
            <a:endParaRPr lang="ru-RU" sz="29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4846" y="1569777"/>
            <a:ext cx="22619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Правительства РФ от 12.01.2023 № 10</a:t>
            </a:r>
            <a:endParaRPr lang="ru-RU" dirty="0"/>
          </a:p>
        </p:txBody>
      </p:sp>
      <p:sp>
        <p:nvSpPr>
          <p:cNvPr id="18" name="Подзаголовок 9"/>
          <p:cNvSpPr txBox="1">
            <a:spLocks/>
          </p:cNvSpPr>
          <p:nvPr/>
        </p:nvSpPr>
        <p:spPr>
          <a:xfrm>
            <a:off x="162674" y="2227547"/>
            <a:ext cx="3754140" cy="41523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с 1 </a:t>
            </a:r>
            <a:r>
              <a:rPr lang="ru-RU" sz="2000" b="1" dirty="0"/>
              <a:t>января 2023 года </a:t>
            </a:r>
            <a:endParaRPr lang="ru-RU" sz="2000" b="1" dirty="0" smtClean="0"/>
          </a:p>
          <a:p>
            <a:r>
              <a:rPr lang="ru-RU" sz="2000" dirty="0" smtClean="0"/>
              <a:t>обновлены </a:t>
            </a:r>
            <a:r>
              <a:rPr lang="ru-RU" sz="2000" b="1" dirty="0"/>
              <a:t>форма </a:t>
            </a:r>
            <a:r>
              <a:rPr lang="ru-RU" sz="2000" b="1" dirty="0" smtClean="0"/>
              <a:t>отчета </a:t>
            </a:r>
            <a:br>
              <a:rPr lang="ru-RU" sz="2000" b="1" dirty="0" smtClean="0"/>
            </a:br>
            <a:r>
              <a:rPr lang="ru-RU" sz="2000" b="1" dirty="0" smtClean="0"/>
              <a:t>о закупках у </a:t>
            </a:r>
            <a:r>
              <a:rPr lang="ru-RU" sz="2000" b="1" dirty="0"/>
              <a:t>СМП </a:t>
            </a:r>
            <a:r>
              <a:rPr lang="ru-RU" sz="2000" dirty="0"/>
              <a:t>и </a:t>
            </a:r>
            <a:r>
              <a:rPr lang="ru-RU" sz="2000" dirty="0" smtClean="0"/>
              <a:t>СОНО 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порядок его заполнения</a:t>
            </a:r>
          </a:p>
          <a:p>
            <a:r>
              <a:rPr lang="ru-RU" sz="2000" dirty="0" smtClean="0"/>
              <a:t>в связи с тем, что при </a:t>
            </a:r>
            <a:r>
              <a:rPr lang="ru-RU" sz="2000" dirty="0"/>
              <a:t>расчете СГОЗ </a:t>
            </a:r>
            <a:r>
              <a:rPr lang="ru-RU" sz="2000" dirty="0" smtClean="0"/>
              <a:t>федеральные 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региональные органы исполнительной власти, подведомственные им учреждения и унитарные предприятия, муниципальные </a:t>
            </a:r>
            <a:r>
              <a:rPr lang="ru-RU" sz="2000" dirty="0" err="1" smtClean="0"/>
              <a:t>медорганизации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учитывают </a:t>
            </a:r>
            <a:r>
              <a:rPr lang="ru-RU" sz="2000" dirty="0" smtClean="0"/>
              <a:t>контракты </a:t>
            </a:r>
            <a:br>
              <a:rPr lang="ru-RU" sz="2000" dirty="0" smtClean="0"/>
            </a:br>
            <a:r>
              <a:rPr lang="ru-RU" sz="2000" dirty="0" smtClean="0"/>
              <a:t>на лекарства и </a:t>
            </a:r>
            <a:r>
              <a:rPr lang="ru-RU" sz="2000" dirty="0" err="1" smtClean="0"/>
              <a:t>медизделия</a:t>
            </a:r>
            <a:endParaRPr lang="ru-RU" sz="2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09810" y="1078117"/>
            <a:ext cx="24223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Правительства РФ </a:t>
            </a:r>
            <a:br>
              <a:rPr lang="ru-RU" dirty="0" smtClean="0"/>
            </a:br>
            <a:r>
              <a:rPr lang="ru-RU" dirty="0" smtClean="0"/>
              <a:t>от 16.05.2023 № 753</a:t>
            </a:r>
            <a:endParaRPr lang="ru-RU" dirty="0"/>
          </a:p>
        </p:txBody>
      </p:sp>
      <p:sp>
        <p:nvSpPr>
          <p:cNvPr id="21" name="Подзаголовок 9"/>
          <p:cNvSpPr txBox="1">
            <a:spLocks/>
          </p:cNvSpPr>
          <p:nvPr/>
        </p:nvSpPr>
        <p:spPr>
          <a:xfrm>
            <a:off x="8063425" y="2287086"/>
            <a:ext cx="3893780" cy="38089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 1 января 2024 года </a:t>
            </a:r>
          </a:p>
          <a:p>
            <a:r>
              <a:rPr lang="ru-RU" sz="2000" dirty="0"/>
              <a:t>утвержден перечень критериев, предъявляемых </a:t>
            </a:r>
            <a:br>
              <a:rPr lang="ru-RU" sz="2000" dirty="0"/>
            </a:br>
            <a:r>
              <a:rPr lang="ru-RU" sz="2000" dirty="0"/>
              <a:t>к </a:t>
            </a:r>
            <a:r>
              <a:rPr lang="ru-RU" sz="2000" dirty="0" smtClean="0"/>
              <a:t>поставщикам и </a:t>
            </a:r>
            <a:r>
              <a:rPr lang="ru-RU" sz="2000" b="1" dirty="0"/>
              <a:t>критерии </a:t>
            </a:r>
            <a:r>
              <a:rPr lang="ru-RU" sz="2000" dirty="0"/>
              <a:t>отбора лекарственных препаратов при осуществлении закупок лекарственных препаратов для медицинского применения </a:t>
            </a:r>
            <a:br>
              <a:rPr lang="ru-RU" sz="2000" dirty="0"/>
            </a:br>
            <a:r>
              <a:rPr lang="ru-RU" sz="2000" dirty="0"/>
              <a:t>у единственных поставщиков </a:t>
            </a:r>
            <a:br>
              <a:rPr lang="ru-RU" sz="2000" dirty="0"/>
            </a:br>
            <a:r>
              <a:rPr lang="ru-RU" sz="2000" dirty="0"/>
              <a:t>по пункту 2 части 1 статьи 93 Закона № 44-ФЗ</a:t>
            </a:r>
          </a:p>
          <a:p>
            <a:endParaRPr lang="ru-RU" sz="26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611" y="24139"/>
            <a:ext cx="828789" cy="6215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6951" y="89387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Перечень изменений в части строительных контрактов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4" name="Подзаголовок 9"/>
          <p:cNvSpPr txBox="1">
            <a:spLocks/>
          </p:cNvSpPr>
          <p:nvPr/>
        </p:nvSpPr>
        <p:spPr>
          <a:xfrm>
            <a:off x="7065614" y="3366642"/>
            <a:ext cx="3730723" cy="25804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r>
              <a:rPr lang="ru-RU" sz="2000" dirty="0" smtClean="0"/>
              <a:t>Утверждены типовые условия </a:t>
            </a:r>
            <a:r>
              <a:rPr lang="ru-RU" sz="2000" dirty="0"/>
              <a:t>контрактов на выполнение </a:t>
            </a:r>
            <a:r>
              <a:rPr lang="ru-RU" sz="2000" dirty="0" smtClean="0"/>
              <a:t>работ по </a:t>
            </a:r>
            <a:r>
              <a:rPr lang="ru-RU" sz="2000" dirty="0"/>
              <a:t>строительству, реконструкции, капитальному ремонту, сносу объекта капитального строительства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921" y="37247"/>
            <a:ext cx="551447" cy="551447"/>
          </a:xfrm>
          <a:prstGeom prst="rect">
            <a:avLst/>
          </a:prstGeom>
        </p:spPr>
      </p:pic>
      <p:sp>
        <p:nvSpPr>
          <p:cNvPr id="16" name="Половина рамки 15"/>
          <p:cNvSpPr/>
          <p:nvPr/>
        </p:nvSpPr>
        <p:spPr>
          <a:xfrm>
            <a:off x="802105" y="1571869"/>
            <a:ext cx="1189657" cy="874641"/>
          </a:xfrm>
          <a:prstGeom prst="halfFrame">
            <a:avLst>
              <a:gd name="adj1" fmla="val 31499"/>
              <a:gd name="adj2" fmla="val 35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6809874" y="1571868"/>
            <a:ext cx="1189657" cy="874641"/>
          </a:xfrm>
          <a:prstGeom prst="halfFrame">
            <a:avLst>
              <a:gd name="adj1" fmla="val 31499"/>
              <a:gd name="adj2" fmla="val 35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6675" y="1920348"/>
            <a:ext cx="395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Постановление Правительства РФ </a:t>
            </a:r>
          </a:p>
          <a:p>
            <a:r>
              <a:rPr lang="ru-RU" sz="2000" dirty="0" smtClean="0"/>
              <a:t>от 13.01.2023 № 14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280485" y="1920348"/>
            <a:ext cx="395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Постановление Правительства РФ 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т 29.06.2023 № 1066</a:t>
            </a:r>
            <a:endParaRPr lang="ru-RU" sz="2000" dirty="0"/>
          </a:p>
        </p:txBody>
      </p:sp>
      <p:sp>
        <p:nvSpPr>
          <p:cNvPr id="21" name="Подзаголовок 9"/>
          <p:cNvSpPr txBox="1">
            <a:spLocks/>
          </p:cNvSpPr>
          <p:nvPr/>
        </p:nvSpPr>
        <p:spPr>
          <a:xfrm>
            <a:off x="1109049" y="3369704"/>
            <a:ext cx="3831919" cy="257740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900" dirty="0" smtClean="0"/>
          </a:p>
          <a:p>
            <a:r>
              <a:rPr lang="ru-RU" sz="3600" b="1" dirty="0" smtClean="0"/>
              <a:t>с 13 </a:t>
            </a:r>
            <a:r>
              <a:rPr lang="ru-RU" sz="3600" b="1" dirty="0"/>
              <a:t>января 2023 года </a:t>
            </a:r>
            <a:endParaRPr lang="ru-RU" sz="3600" b="1" dirty="0" smtClean="0"/>
          </a:p>
          <a:p>
            <a:r>
              <a:rPr lang="ru-RU" sz="3600" dirty="0" smtClean="0"/>
              <a:t>при </a:t>
            </a:r>
            <a:r>
              <a:rPr lang="ru-RU" sz="3600" dirty="0"/>
              <a:t>форс-мажоре</a:t>
            </a:r>
          </a:p>
          <a:p>
            <a:r>
              <a:rPr lang="ru-RU" sz="3600" dirty="0"/>
              <a:t>Можно изменить условие о </a:t>
            </a:r>
            <a:r>
              <a:rPr lang="ru-RU" sz="3600" dirty="0" smtClean="0"/>
              <a:t>том, </a:t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каком порядке перечисляются </a:t>
            </a:r>
            <a:r>
              <a:rPr lang="ru-RU" sz="3600" dirty="0" smtClean="0"/>
              <a:t>средства с </a:t>
            </a:r>
            <a:r>
              <a:rPr lang="ru-RU" sz="3600" dirty="0"/>
              <a:t>лицевых счетов, открытых подрядчикам в </a:t>
            </a:r>
            <a:r>
              <a:rPr lang="ru-RU" sz="3600" dirty="0" smtClean="0"/>
              <a:t>ТОФК, </a:t>
            </a:r>
            <a:br>
              <a:rPr lang="ru-RU" sz="3600" dirty="0" smtClean="0"/>
            </a:br>
            <a:r>
              <a:rPr lang="ru-RU" sz="3600" dirty="0" smtClean="0"/>
              <a:t>на </a:t>
            </a:r>
            <a:r>
              <a:rPr lang="ru-RU" sz="3600" dirty="0"/>
              <a:t>расчетные счета </a:t>
            </a:r>
            <a:r>
              <a:rPr lang="ru-RU" sz="3600" dirty="0" smtClean="0"/>
              <a:t>субподрядчиков</a:t>
            </a:r>
            <a:endParaRPr lang="ru-RU" sz="3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26729" y="141678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Перечень изменений в части установления авансов 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75873" y="961478"/>
            <a:ext cx="2598821" cy="10427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716378" y="961477"/>
            <a:ext cx="2598821" cy="10427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956884" y="961478"/>
            <a:ext cx="2598821" cy="10427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612230" y="1068745"/>
            <a:ext cx="2326106" cy="82820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Постановление Правительства РФ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от 27.02.2023 № 314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52735" y="1068745"/>
            <a:ext cx="2326106" cy="82820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Постановление Правительства РФ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от 28.02.2023 № 321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8093241" y="1068745"/>
            <a:ext cx="2326106" cy="82820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Постановление Правительства РФ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от 06.03.2023 № 348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39538" y="2179741"/>
            <a:ext cx="952500" cy="952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762" y="3501180"/>
            <a:ext cx="465689" cy="465689"/>
          </a:xfrm>
          <a:prstGeom prst="rect">
            <a:avLst/>
          </a:prstGeom>
        </p:spPr>
      </p:pic>
      <p:sp>
        <p:nvSpPr>
          <p:cNvPr id="27" name="Подзаголовок 9"/>
          <p:cNvSpPr txBox="1">
            <a:spLocks/>
          </p:cNvSpPr>
          <p:nvPr/>
        </p:nvSpPr>
        <p:spPr>
          <a:xfrm>
            <a:off x="2061696" y="4271833"/>
            <a:ext cx="9028164" cy="13023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Аванс в размере от 30 до 90 процентов, но не более ЛБО</a:t>
            </a:r>
            <a:br>
              <a:rPr lang="ru-RU" sz="2000" b="1" dirty="0" smtClean="0"/>
            </a:br>
            <a:r>
              <a:rPr lang="ru-RU" sz="2000" dirty="0" smtClean="0"/>
              <a:t>суммы государственного контракта (капитальные вложения в объекты капитального строительства государственной собственности РФ на территориях ДНР, ЛНР, Запорожской и Херсонской областей)</a:t>
            </a:r>
            <a:endParaRPr lang="ru-RU" sz="20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762" y="4271833"/>
            <a:ext cx="465689" cy="4656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069818" y="3039515"/>
            <a:ext cx="701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ПРИ УСЛОВИИ КАЗНАЧЕЙСКОГО </a:t>
            </a:r>
            <a:r>
              <a:rPr lang="ru-RU" sz="2400" b="1" dirty="0" smtClean="0"/>
              <a:t>СОПРОВОЖДЕНИЯ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93135" y="3459655"/>
            <a:ext cx="7365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Аванс в размере от 30 до 50 </a:t>
            </a:r>
            <a:r>
              <a:rPr lang="ru-RU" sz="2000" b="1" dirty="0" smtClean="0"/>
              <a:t>процентов, но не более ЛБО</a:t>
            </a:r>
            <a:br>
              <a:rPr lang="ru-RU" sz="2000" b="1" dirty="0" smtClean="0"/>
            </a:br>
            <a:r>
              <a:rPr lang="ru-RU" sz="2000" dirty="0" smtClean="0"/>
              <a:t>суммы </a:t>
            </a:r>
            <a:r>
              <a:rPr lang="ru-RU" sz="2000" dirty="0"/>
              <a:t>договора (государственного контракта)</a:t>
            </a:r>
          </a:p>
        </p:txBody>
      </p:sp>
      <p:sp>
        <p:nvSpPr>
          <p:cNvPr id="31" name="Подзаголовок 9"/>
          <p:cNvSpPr txBox="1">
            <a:spLocks/>
          </p:cNvSpPr>
          <p:nvPr/>
        </p:nvSpPr>
        <p:spPr>
          <a:xfrm>
            <a:off x="2224606" y="5567615"/>
            <a:ext cx="8548298" cy="1115861"/>
          </a:xfrm>
          <a:prstGeom prst="rect">
            <a:avLst/>
          </a:prstGeom>
          <a:solidFill>
            <a:srgbClr val="EAEFF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Письмо Федерального казначейства  от 04.04.2023 № 07-04-05/14-8956</a:t>
            </a:r>
          </a:p>
          <a:p>
            <a:r>
              <a:rPr lang="ru-RU" sz="2000" dirty="0" smtClean="0"/>
              <a:t>Направлено Минздравом России в подведомственные учреждения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т 10.04.2023 № 22-5/556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756" y="95909"/>
            <a:ext cx="460208" cy="460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24092" y="118198"/>
            <a:ext cx="102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Нормативные документы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722" y="295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01820" y="3327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0437" y="2852951"/>
            <a:ext cx="122341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                  </a:t>
            </a:r>
          </a:p>
          <a:p>
            <a:endParaRPr lang="ru-RU" sz="2000" dirty="0" smtClean="0"/>
          </a:p>
          <a:p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47497" y="6449763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136453" y="1143750"/>
            <a:ext cx="10472608" cy="189481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</a:rPr>
              <a:t>т 10.02.2014 № 89 </a:t>
            </a:r>
            <a:r>
              <a:rPr lang="ru-RU" sz="1600" dirty="0" smtClean="0">
                <a:solidFill>
                  <a:schemeClr val="tx1"/>
                </a:solidFill>
              </a:rPr>
              <a:t>«Об утверждении Правил осуществления ведомственного контроля в сфере закупок для обеспечения федеральных нужд»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</a:rPr>
              <a:t>т 08.11.2018 № 1335 </a:t>
            </a:r>
            <a:r>
              <a:rPr lang="ru-RU" sz="1600" dirty="0" smtClean="0">
                <a:solidFill>
                  <a:schemeClr val="tx1"/>
                </a:solidFill>
              </a:rPr>
              <a:t>«Об утверждении Правил осуществления федеральными органами исполнительной власти, осуществляющими функции и полномочия учредителя в отношении федеральных государственных учреждений, права собственника имущества федеральных государственных унитарных предприятий, ведомственного контроля за соблюдением требований Федерального закона «О закупках товаров, работ, услуг отдельными видами юридических лиц» и иных принятых в соответствии с ним нормативных правовых актов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6520" y="791048"/>
            <a:ext cx="571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Постановления Правительства Российской Федерации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9069" y="3511802"/>
            <a:ext cx="7397331" cy="323518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 19.06.2014 </a:t>
            </a:r>
            <a:r>
              <a:rPr lang="ru-RU" sz="1600" b="1" dirty="0">
                <a:solidFill>
                  <a:schemeClr val="tx1"/>
                </a:solidFill>
              </a:rPr>
              <a:t>№ 293н </a:t>
            </a:r>
            <a:r>
              <a:rPr lang="ru-RU" sz="1600" dirty="0" smtClean="0">
                <a:solidFill>
                  <a:schemeClr val="tx1"/>
                </a:solidFill>
              </a:rPr>
              <a:t>«Об </a:t>
            </a:r>
            <a:r>
              <a:rPr lang="ru-RU" sz="1600" dirty="0">
                <a:solidFill>
                  <a:schemeClr val="tx1"/>
                </a:solidFill>
              </a:rPr>
              <a:t>утверждении Регламента проведения Министерством здравоохранения Российской Федерации ведомственного контроля в сфере закупок для обеспечения федеральных </a:t>
            </a:r>
            <a:r>
              <a:rPr lang="ru-RU" sz="1600" dirty="0" smtClean="0">
                <a:solidFill>
                  <a:schemeClr val="tx1"/>
                </a:solidFill>
              </a:rPr>
              <a:t>нужд»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 30.04.2019 </a:t>
            </a:r>
            <a:r>
              <a:rPr lang="ru-RU" sz="1600" b="1" dirty="0">
                <a:solidFill>
                  <a:schemeClr val="tx1"/>
                </a:solidFill>
              </a:rPr>
              <a:t>№ 267н </a:t>
            </a:r>
            <a:r>
              <a:rPr lang="ru-RU" sz="1600" dirty="0">
                <a:solidFill>
                  <a:schemeClr val="tx1"/>
                </a:solidFill>
              </a:rPr>
              <a:t>«Об утверждении Регламента осуществления Министерством здравоохранения Российской Федерации ведомственного контроля за соблюдением требований Федерального </a:t>
            </a:r>
            <a:r>
              <a:rPr lang="ru-RU" sz="1600" dirty="0" smtClean="0">
                <a:solidFill>
                  <a:schemeClr val="tx1"/>
                </a:solidFill>
              </a:rPr>
              <a:t>закона «О </a:t>
            </a:r>
            <a:r>
              <a:rPr lang="ru-RU" sz="1600" dirty="0">
                <a:solidFill>
                  <a:schemeClr val="tx1"/>
                </a:solidFill>
              </a:rPr>
              <a:t>закупках товаров, работ, услуг отдельными видами юридических </a:t>
            </a:r>
            <a:r>
              <a:rPr lang="ru-RU" sz="1600" dirty="0" smtClean="0">
                <a:solidFill>
                  <a:schemeClr val="tx1"/>
                </a:solidFill>
              </a:rPr>
              <a:t>лиц» </a:t>
            </a:r>
            <a:r>
              <a:rPr lang="ru-RU" sz="1600" dirty="0">
                <a:solidFill>
                  <a:schemeClr val="tx1"/>
                </a:solidFill>
              </a:rPr>
              <a:t>и иных принятых в соответствии с ним нормативных правовых актов Российской </a:t>
            </a:r>
            <a:r>
              <a:rPr lang="ru-RU" sz="1600" dirty="0" smtClean="0">
                <a:solidFill>
                  <a:schemeClr val="tx1"/>
                </a:solidFill>
              </a:rPr>
              <a:t>Федерации»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от 05.09.2013 № 626н </a:t>
            </a:r>
            <a:r>
              <a:rPr lang="ru-RU" sz="1600" dirty="0">
                <a:solidFill>
                  <a:schemeClr val="tx1"/>
                </a:solidFill>
              </a:rPr>
              <a:t>«Об осуществлении Министерством здравоохранения Российской Федерации финансового контроля деятельности подведомственных Министерству здравоохранения Российской Федерации организаций»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0683" y="3111515"/>
            <a:ext cx="678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Приказы Министерства здравоохранения Российской Федерации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30406" y="3539113"/>
            <a:ext cx="3860800" cy="316016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 28.12.2022 № 812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«Об утверждении Плана мероприятий по осуществлению Министерством здравоохранения Российской Федерации ведомственного контроля в 2023 году»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 28.12.2022 № 813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«Об утверждении Плана контрольной деятельности Министерства здравоохранения Российской Федерации на 2023 год»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762" y="118470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Общие изменения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770637" y="195343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770637" y="485936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9"/>
          <p:cNvSpPr txBox="1">
            <a:spLocks/>
          </p:cNvSpPr>
          <p:nvPr/>
        </p:nvSpPr>
        <p:spPr>
          <a:xfrm>
            <a:off x="2264081" y="4129907"/>
            <a:ext cx="8548298" cy="2186243"/>
          </a:xfrm>
          <a:prstGeom prst="rect">
            <a:avLst/>
          </a:prstGeom>
          <a:solidFill>
            <a:srgbClr val="EAEFF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с 01.07.2023</a:t>
            </a:r>
          </a:p>
          <a:p>
            <a:r>
              <a:rPr lang="ru-RU" sz="2000" dirty="0" smtClean="0"/>
              <a:t>Новая редакция п. 6 ч. 1 ст. 93 Федерального закона № 44-ФЗ</a:t>
            </a:r>
          </a:p>
          <a:p>
            <a:r>
              <a:rPr lang="ru-RU" sz="2000" dirty="0" smtClean="0"/>
              <a:t>Исключительные </a:t>
            </a:r>
            <a:r>
              <a:rPr lang="ru-RU" sz="2000" dirty="0"/>
              <a:t>полномочия на выполнение определенных работ, оказание определенных услуг больше </a:t>
            </a:r>
            <a:r>
              <a:rPr lang="ru-RU" sz="2000" b="1" dirty="0"/>
              <a:t>не могут устанавливаться </a:t>
            </a:r>
            <a:r>
              <a:rPr lang="ru-RU" sz="2000" dirty="0"/>
              <a:t>законодательными актами </a:t>
            </a:r>
            <a:r>
              <a:rPr lang="ru-RU" sz="2000" b="1" dirty="0"/>
              <a:t>субъекта РФ</a:t>
            </a:r>
          </a:p>
        </p:txBody>
      </p:sp>
      <p:sp>
        <p:nvSpPr>
          <p:cNvPr id="16" name="Подзаголовок 9"/>
          <p:cNvSpPr txBox="1">
            <a:spLocks/>
          </p:cNvSpPr>
          <p:nvPr/>
        </p:nvSpPr>
        <p:spPr>
          <a:xfrm>
            <a:off x="2264081" y="978569"/>
            <a:ext cx="8548298" cy="2775284"/>
          </a:xfrm>
          <a:prstGeom prst="rect">
            <a:avLst/>
          </a:prstGeom>
          <a:solidFill>
            <a:srgbClr val="EAEFF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с 01.07.2023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Новый функционал ГИС ЕИС</a:t>
            </a:r>
          </a:p>
          <a:p>
            <a:r>
              <a:rPr lang="ru-RU" sz="2000" dirty="0" smtClean="0"/>
              <a:t>единовременные </a:t>
            </a:r>
            <a:r>
              <a:rPr lang="ru-RU" sz="2000" dirty="0"/>
              <a:t>проверки территориальными органами Федерального казначейства сведений о принимаемых и принятых бюджетных </a:t>
            </a:r>
            <a:r>
              <a:rPr lang="ru-RU" sz="2000" dirty="0" smtClean="0"/>
              <a:t>и </a:t>
            </a:r>
            <a:r>
              <a:rPr lang="ru-RU" sz="2000" dirty="0"/>
              <a:t>сведений по соответствующим </a:t>
            </a:r>
            <a:r>
              <a:rPr lang="ru-RU" sz="2000" dirty="0" smtClean="0"/>
              <a:t>документам-основаниям</a:t>
            </a:r>
          </a:p>
          <a:p>
            <a:r>
              <a:rPr lang="ru-RU" sz="2000" dirty="0" smtClean="0"/>
              <a:t>автоматизированный </a:t>
            </a:r>
            <a:r>
              <a:rPr lang="ru-RU" sz="2000" dirty="0"/>
              <a:t>контроль преобладающей части реквизитов р</a:t>
            </a:r>
            <a:r>
              <a:rPr lang="ru-RU" sz="2000" dirty="0" smtClean="0"/>
              <a:t>аспоряжений о совершении казначейского платежа, </a:t>
            </a:r>
            <a:r>
              <a:rPr lang="ru-RU" sz="2000" dirty="0"/>
              <a:t>сформированных федеральными автономными и бюджетными учреждениями</a:t>
            </a:r>
          </a:p>
          <a:p>
            <a:endParaRPr lang="ru-RU" sz="2000" b="1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973" y="280059"/>
            <a:ext cx="228600" cy="228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9"/>
          <p:cNvSpPr txBox="1">
            <a:spLocks/>
          </p:cNvSpPr>
          <p:nvPr/>
        </p:nvSpPr>
        <p:spPr>
          <a:xfrm>
            <a:off x="5764264" y="1368392"/>
            <a:ext cx="6063137" cy="525489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Добавление пункта 6.1 </a:t>
            </a:r>
          </a:p>
          <a:p>
            <a:r>
              <a:rPr lang="ru-RU" sz="2200" b="1" dirty="0" smtClean="0"/>
              <a:t>в часть 1 статьи 93 Федерального закона № 44-ФЗ</a:t>
            </a:r>
            <a:endParaRPr lang="ru-RU" sz="2200" b="1" dirty="0"/>
          </a:p>
          <a:p>
            <a:r>
              <a:rPr lang="ru-RU" sz="2200" dirty="0" smtClean="0"/>
              <a:t>Возможность закупки лекарственных средств, специализированных продуктов лечебного питания, медицинских изделий, расходных материалов, средств для дезинфекции, а также услуг по их хранению и доставке, работ по ремонту </a:t>
            </a:r>
            <a:br>
              <a:rPr lang="ru-RU" sz="2200" dirty="0" smtClean="0"/>
            </a:br>
            <a:r>
              <a:rPr lang="ru-RU" sz="2200" dirty="0" smtClean="0"/>
              <a:t>и тех. обслуживанию мед. изделий </a:t>
            </a:r>
            <a:br>
              <a:rPr lang="ru-RU" sz="2200" dirty="0" smtClean="0"/>
            </a:br>
            <a:r>
              <a:rPr lang="ru-RU" sz="2200" b="1" dirty="0" smtClean="0"/>
              <a:t>у ГУП субъекта РФ и АО, </a:t>
            </a:r>
            <a:r>
              <a:rPr lang="ru-RU" sz="2200" dirty="0" smtClean="0"/>
              <a:t>сто процентов акций которого принадлежит соответствующему </a:t>
            </a:r>
            <a:r>
              <a:rPr lang="ru-RU" sz="2200" b="1" dirty="0" smtClean="0"/>
              <a:t>субъекту РФ</a:t>
            </a:r>
          </a:p>
          <a:p>
            <a:endParaRPr lang="ru-RU" sz="2200" dirty="0" smtClean="0"/>
          </a:p>
          <a:p>
            <a:r>
              <a:rPr lang="ru-RU" sz="2000" dirty="0" smtClean="0"/>
              <a:t>По состоянию на 04.07.2023 законопроект подготавливается к рассмотрению </a:t>
            </a:r>
            <a:br>
              <a:rPr lang="ru-RU" sz="2000" dirty="0" smtClean="0"/>
            </a:br>
            <a:r>
              <a:rPr lang="ru-RU" sz="2000" dirty="0" smtClean="0"/>
              <a:t>во втором чтении Государственной Думой </a:t>
            </a:r>
            <a:br>
              <a:rPr lang="ru-RU" sz="2000" dirty="0" smtClean="0"/>
            </a:br>
            <a:r>
              <a:rPr lang="ru-RU" sz="2000" dirty="0" smtClean="0"/>
              <a:t>ФС РФ</a:t>
            </a:r>
            <a:endParaRPr lang="ru-RU" sz="2000" dirty="0"/>
          </a:p>
        </p:txBody>
      </p:sp>
      <p:sp>
        <p:nvSpPr>
          <p:cNvPr id="14" name="Подзаголовок 9"/>
          <p:cNvSpPr txBox="1">
            <a:spLocks/>
          </p:cNvSpPr>
          <p:nvPr/>
        </p:nvSpPr>
        <p:spPr>
          <a:xfrm>
            <a:off x="772261" y="1623988"/>
            <a:ext cx="4700556" cy="48950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Изменения в применение национального режима по 44-ФЗ и 223-ФЗ</a:t>
            </a:r>
          </a:p>
          <a:p>
            <a:r>
              <a:rPr lang="ru-RU" sz="2000" b="1" dirty="0" smtClean="0"/>
              <a:t>(инициатива Минфина России)</a:t>
            </a:r>
          </a:p>
          <a:p>
            <a:endParaRPr lang="ru-RU" sz="2000" dirty="0"/>
          </a:p>
          <a:p>
            <a:r>
              <a:rPr lang="ru-RU" sz="2000" dirty="0" smtClean="0"/>
              <a:t>Предложение о введении единообразных правил применения национального режима</a:t>
            </a:r>
          </a:p>
          <a:p>
            <a:r>
              <a:rPr lang="ru-RU" sz="2000" dirty="0" smtClean="0"/>
              <a:t>Отчет об объеме закупок российских товаров до 1 февраля</a:t>
            </a:r>
          </a:p>
          <a:p>
            <a:r>
              <a:rPr lang="ru-RU" sz="2000" dirty="0" smtClean="0"/>
              <a:t>Положение о закупках привести </a:t>
            </a:r>
            <a:br>
              <a:rPr lang="ru-RU" sz="2000" dirty="0" smtClean="0"/>
            </a:br>
            <a:r>
              <a:rPr lang="ru-RU" sz="2000" dirty="0" smtClean="0"/>
              <a:t>в соответствие до 1 января 2024 года </a:t>
            </a:r>
          </a:p>
          <a:p>
            <a:endParaRPr lang="ru-RU" sz="2000" dirty="0" smtClean="0"/>
          </a:p>
          <a:p>
            <a:r>
              <a:rPr lang="ru-RU" sz="2000" dirty="0" smtClean="0"/>
              <a:t>Законопроект прошел антикоррупционную экспертизу (05.05.2023) и общественное обсуждение (13.05.2023)</a:t>
            </a:r>
          </a:p>
          <a:p>
            <a:r>
              <a:rPr lang="ru-RU" sz="2000" dirty="0" smtClean="0"/>
              <a:t>на сайте </a:t>
            </a:r>
            <a:r>
              <a:rPr lang="en-US" sz="2000" dirty="0" smtClean="0"/>
              <a:t>regulation.gov.ru</a:t>
            </a:r>
            <a:r>
              <a:rPr lang="ru-RU" sz="2000" dirty="0" smtClean="0"/>
              <a:t>  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762" y="69226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ЗАКОНОПРОЕКТЫ НА ЭТАПЕ СОГЛАСОВАНИЯ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851350"/>
            <a:ext cx="3224464" cy="811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315" y="886125"/>
            <a:ext cx="1917090" cy="9645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287" y="2341514"/>
            <a:ext cx="5517334" cy="1146804"/>
          </a:xfrm>
        </p:spPr>
        <p:txBody>
          <a:bodyPr/>
          <a:lstStyle/>
          <a:p>
            <a:r>
              <a:rPr lang="ru-RU" b="1" dirty="0" smtClean="0">
                <a:solidFill>
                  <a:srgbClr val="114187"/>
                </a:solidFill>
              </a:rPr>
              <a:t>Спасибо за внимание!</a:t>
            </a:r>
            <a:endParaRPr lang="ru-RU" b="1" dirty="0">
              <a:solidFill>
                <a:srgbClr val="11418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108" y="5184268"/>
            <a:ext cx="10515600" cy="1581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Министерство здравоохранения Российской Федерации</a:t>
            </a:r>
          </a:p>
          <a:p>
            <a:pPr marL="0" indent="0" algn="ctr">
              <a:buNone/>
            </a:pPr>
            <a:r>
              <a:rPr lang="ru-RU" sz="1800" dirty="0"/>
              <a:t> </a:t>
            </a:r>
            <a:r>
              <a:rPr lang="ru-RU" sz="1800" dirty="0" smtClean="0"/>
              <a:t>Адрес: 127994</a:t>
            </a:r>
            <a:r>
              <a:rPr lang="ru-RU" sz="1800" dirty="0"/>
              <a:t>, ГСП-4, г. Москва, Рахмановский пер, д. </a:t>
            </a:r>
            <a:r>
              <a:rPr lang="ru-RU" sz="1800" dirty="0" smtClean="0"/>
              <a:t>3</a:t>
            </a:r>
          </a:p>
          <a:p>
            <a:pPr marL="0" indent="0" algn="ctr">
              <a:buNone/>
            </a:pPr>
            <a:r>
              <a:rPr lang="ru-RU" sz="1800" dirty="0" smtClean="0"/>
              <a:t>Официальный сайт: </a:t>
            </a:r>
            <a:r>
              <a:rPr lang="en-US" sz="1800" dirty="0" smtClean="0">
                <a:hlinkClick r:id="rId2"/>
              </a:rPr>
              <a:t>https://minzdrav.gov.ru/</a:t>
            </a: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3639191"/>
            <a:ext cx="1098550" cy="121726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9657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546334" y="5119489"/>
            <a:ext cx="9144000" cy="46522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 результатам проверок по решению Контрольного совета</a:t>
            </a:r>
            <a:br>
              <a:rPr lang="ru-RU" sz="2000" b="1" dirty="0" smtClean="0"/>
            </a:br>
            <a:r>
              <a:rPr lang="ru-RU" sz="2000" b="1" dirty="0" smtClean="0"/>
              <a:t> материалы направлены: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1762" y="124688"/>
            <a:ext cx="909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Обзор контрольных мероприятий Минздрава России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019652" y="3508082"/>
            <a:ext cx="490713" cy="547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59295" y="913658"/>
          <a:ext cx="10330600" cy="251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5042"/>
                <a:gridCol w="5165558"/>
              </a:tblGrid>
              <a:tr h="471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плановые проверки ФХД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внеплановые проверки ФХД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плановые </a:t>
                      </a:r>
                      <a:r>
                        <a:rPr lang="ru-RU" sz="2000" dirty="0" smtClean="0">
                          <a:effectLst/>
                        </a:rPr>
                        <a:t>проверки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в </a:t>
                      </a:r>
                      <a:r>
                        <a:rPr lang="ru-RU" sz="2000" dirty="0">
                          <a:effectLst/>
                        </a:rPr>
                        <a:t>сфере закупок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внеплановые </a:t>
                      </a:r>
                      <a:r>
                        <a:rPr lang="ru-RU" sz="2000" dirty="0" smtClean="0">
                          <a:effectLst/>
                        </a:rPr>
                        <a:t>проверки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br>
                        <a:rPr lang="ru-RU" sz="2000" baseline="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в </a:t>
                      </a:r>
                      <a:r>
                        <a:rPr lang="ru-RU" sz="2000" dirty="0">
                          <a:effectLst/>
                        </a:rPr>
                        <a:t>сфере закупок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59295" y="5754769"/>
            <a:ext cx="3575246" cy="830997"/>
          </a:xfrm>
          <a:prstGeom prst="rect">
            <a:avLst/>
          </a:prstGeom>
          <a:gradFill flip="none" rotWithShape="1">
            <a:gsLst>
              <a:gs pos="0">
                <a:srgbClr val="EE787B">
                  <a:tint val="66000"/>
                  <a:satMod val="160000"/>
                </a:srgbClr>
              </a:gs>
              <a:gs pos="50000">
                <a:srgbClr val="EE787B">
                  <a:tint val="44500"/>
                  <a:satMod val="160000"/>
                </a:srgbClr>
              </a:gs>
              <a:gs pos="100000">
                <a:srgbClr val="EE787B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Федеральное казначейство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32467" y="5732326"/>
            <a:ext cx="3869402" cy="830997"/>
          </a:xfrm>
          <a:prstGeom prst="rect">
            <a:avLst/>
          </a:prstGeom>
          <a:gradFill flip="none" rotWithShape="1">
            <a:gsLst>
              <a:gs pos="0">
                <a:srgbClr val="EE787B">
                  <a:tint val="66000"/>
                  <a:satMod val="160000"/>
                </a:srgbClr>
              </a:gs>
              <a:gs pos="50000">
                <a:srgbClr val="EE787B">
                  <a:tint val="44500"/>
                  <a:satMod val="160000"/>
                </a:srgbClr>
              </a:gs>
              <a:gs pos="100000">
                <a:srgbClr val="EE787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Федеральная антимонопольная служба</a:t>
            </a:r>
            <a:endParaRPr lang="ru-RU" sz="2400" dirty="0"/>
          </a:p>
        </p:txBody>
      </p:sp>
      <p:sp>
        <p:nvSpPr>
          <p:cNvPr id="15" name="Подзаголовок 9"/>
          <p:cNvSpPr txBox="1">
            <a:spLocks/>
          </p:cNvSpPr>
          <p:nvPr/>
        </p:nvSpPr>
        <p:spPr>
          <a:xfrm>
            <a:off x="1819121" y="4037902"/>
            <a:ext cx="9144000" cy="46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Выявлено: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47946" y="4386613"/>
            <a:ext cx="43248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от 7 до 15 </a:t>
            </a:r>
            <a:r>
              <a:rPr lang="ru-RU" b="1" dirty="0" smtClean="0"/>
              <a:t>нарушений </a:t>
            </a:r>
          </a:p>
          <a:p>
            <a:pPr algn="ctr"/>
            <a:r>
              <a:rPr lang="ru-RU" b="1" dirty="0" smtClean="0"/>
              <a:t>законодательства о контрактной системе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75378" y="5488910"/>
            <a:ext cx="1267326" cy="2026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921534" y="5462247"/>
            <a:ext cx="1470541" cy="20108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9" y="4460385"/>
            <a:ext cx="1969464" cy="11024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t="6294" r="147" b="27719"/>
          <a:stretch/>
        </p:blipFill>
        <p:spPr>
          <a:xfrm>
            <a:off x="9794494" y="4180125"/>
            <a:ext cx="1980197" cy="13085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7623" y="-44015"/>
            <a:ext cx="1020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Обзор контрольных мероприятий </a:t>
            </a:r>
            <a:br>
              <a:rPr lang="ru-RU" sz="2400" b="1" dirty="0" smtClean="0">
                <a:solidFill>
                  <a:srgbClr val="114187"/>
                </a:solidFill>
              </a:rPr>
            </a:br>
            <a:r>
              <a:rPr lang="ru-RU" sz="2400" b="1" dirty="0" smtClean="0">
                <a:solidFill>
                  <a:srgbClr val="114187"/>
                </a:solidFill>
              </a:rPr>
              <a:t>Федерального казначейство и Счетной Палаты</a:t>
            </a:r>
          </a:p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за 1 полугодие 2023 года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722" y="295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23" y="809622"/>
            <a:ext cx="2420239" cy="1354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547" y="1639092"/>
            <a:ext cx="3991314" cy="13129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1820" y="3327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0437" y="2852951"/>
            <a:ext cx="122341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                  </a:t>
            </a:r>
          </a:p>
          <a:p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15" y="2064174"/>
            <a:ext cx="743718" cy="7437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888" y="2884399"/>
            <a:ext cx="725811" cy="7258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072" y="3698353"/>
            <a:ext cx="694730" cy="6947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437" y="4505136"/>
            <a:ext cx="700183" cy="7001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327" y="5317372"/>
            <a:ext cx="708985" cy="7089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887694" y="2208418"/>
            <a:ext cx="306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ФГБОУ ВО «Кировский ГМУ»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12758" y="2730952"/>
            <a:ext cx="30662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ФГБУ «</a:t>
            </a:r>
            <a:r>
              <a:rPr lang="ru-RU" b="1" dirty="0" smtClean="0"/>
              <a:t>Новосибирский НИИ </a:t>
            </a:r>
          </a:p>
          <a:p>
            <a:pPr algn="ctr"/>
            <a:r>
              <a:rPr lang="ru-RU" b="1" dirty="0" smtClean="0"/>
              <a:t>травматологии и ортопедии </a:t>
            </a:r>
          </a:p>
          <a:p>
            <a:pPr algn="ctr"/>
            <a:r>
              <a:rPr lang="ru-RU" b="1" dirty="0" smtClean="0"/>
              <a:t>имени Я.Л</a:t>
            </a:r>
            <a:r>
              <a:rPr lang="ru-RU" b="1" dirty="0"/>
              <a:t>. </a:t>
            </a:r>
            <a:r>
              <a:rPr lang="ru-RU" b="1" dirty="0" err="1"/>
              <a:t>Цивьяна</a:t>
            </a:r>
            <a:r>
              <a:rPr lang="ru-RU" b="1" dirty="0"/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91915" y="3836889"/>
            <a:ext cx="4629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ФГБУ «</a:t>
            </a:r>
            <a:r>
              <a:rPr lang="ru-RU" b="1" dirty="0" smtClean="0"/>
              <a:t>Федеральный центр нейрохирургии»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г. Тюмень)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551" y="4670561"/>
            <a:ext cx="328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ФГБОУ ВО «</a:t>
            </a:r>
            <a:r>
              <a:rPr lang="ru-RU" b="1" dirty="0" smtClean="0"/>
              <a:t>Башкирский ГМУ</a:t>
            </a:r>
            <a:r>
              <a:rPr lang="ru-RU" b="1" dirty="0"/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45423" y="5406992"/>
            <a:ext cx="312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ФГБОУ ВО «</a:t>
            </a:r>
            <a:r>
              <a:rPr lang="ru-RU" b="1" dirty="0" smtClean="0"/>
              <a:t>Сибирский ГМУ</a:t>
            </a:r>
            <a:r>
              <a:rPr lang="ru-RU" b="1" dirty="0"/>
              <a:t>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2454" y="3673830"/>
            <a:ext cx="743776" cy="74377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733528" y="3746274"/>
            <a:ext cx="2976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ФГБУ «НМИЦ онкологии </a:t>
            </a:r>
          </a:p>
          <a:p>
            <a:pPr algn="ctr"/>
            <a:r>
              <a:rPr lang="ru-RU" sz="2000" b="1" dirty="0"/>
              <a:t>и</a:t>
            </a:r>
            <a:r>
              <a:rPr lang="ru-RU" sz="2000" b="1" dirty="0" smtClean="0"/>
              <a:t>мени Н.Н. Блохина»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9765" y="6086019"/>
            <a:ext cx="675174" cy="67517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845870" y="6011691"/>
            <a:ext cx="30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/>
              <a:t>ФГБУ «Российский научный </a:t>
            </a:r>
          </a:p>
          <a:p>
            <a:pPr algn="ctr"/>
            <a:r>
              <a:rPr lang="ru-RU" b="1" dirty="0" smtClean="0"/>
              <a:t>центр </a:t>
            </a:r>
            <a:r>
              <a:rPr lang="ru-RU" b="1" dirty="0" err="1" smtClean="0"/>
              <a:t>рентгенорадиологии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20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16278" y="1017710"/>
            <a:ext cx="4726983" cy="498450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79031" y="-87709"/>
            <a:ext cx="8390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Основные нарушения в сфере закупок </a:t>
            </a:r>
            <a:br>
              <a:rPr lang="ru-RU" sz="2400" b="1" dirty="0" smtClean="0">
                <a:solidFill>
                  <a:srgbClr val="114187"/>
                </a:solidFill>
              </a:rPr>
            </a:br>
            <a:r>
              <a:rPr lang="ru-RU" sz="2400" b="1" dirty="0" smtClean="0">
                <a:solidFill>
                  <a:srgbClr val="114187"/>
                </a:solidFill>
              </a:rPr>
              <a:t>(Казначейство России, Счетная палата)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16278" y="1637830"/>
            <a:ext cx="4525505" cy="415354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9673" y="2022352"/>
            <a:ext cx="3801845" cy="364193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6" y="2659172"/>
            <a:ext cx="1969464" cy="11024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t="-1" r="8443" b="-27"/>
          <a:stretch/>
        </p:blipFill>
        <p:spPr>
          <a:xfrm>
            <a:off x="1088826" y="3942570"/>
            <a:ext cx="2883045" cy="103610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238539" y="1529636"/>
            <a:ext cx="325712" cy="279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9"/>
          <p:cNvSpPr txBox="1">
            <a:spLocks/>
          </p:cNvSpPr>
          <p:nvPr/>
        </p:nvSpPr>
        <p:spPr>
          <a:xfrm>
            <a:off x="3943459" y="175662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29" name="Подзаголовок 9"/>
          <p:cNvSpPr txBox="1">
            <a:spLocks/>
          </p:cNvSpPr>
          <p:nvPr/>
        </p:nvSpPr>
        <p:spPr>
          <a:xfrm>
            <a:off x="4492333" y="1718000"/>
            <a:ext cx="7932548" cy="52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7" name="Подзаголовок 9"/>
          <p:cNvSpPr txBox="1">
            <a:spLocks/>
          </p:cNvSpPr>
          <p:nvPr/>
        </p:nvSpPr>
        <p:spPr>
          <a:xfrm>
            <a:off x="4636169" y="1859871"/>
            <a:ext cx="646395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определения начальной (максимальной) </a:t>
            </a:r>
            <a:br>
              <a:rPr lang="ru-RU" sz="2000" dirty="0" smtClean="0"/>
            </a:br>
            <a:r>
              <a:rPr lang="ru-RU" sz="2000" dirty="0" smtClean="0"/>
              <a:t>цены контракта</a:t>
            </a:r>
            <a:endParaRPr lang="ru-RU" sz="2000" dirty="0"/>
          </a:p>
        </p:txBody>
      </p:sp>
      <p:sp>
        <p:nvSpPr>
          <p:cNvPr id="40" name="Подзаголовок 9"/>
          <p:cNvSpPr txBox="1">
            <a:spLocks/>
          </p:cNvSpPr>
          <p:nvPr/>
        </p:nvSpPr>
        <p:spPr>
          <a:xfrm>
            <a:off x="4636169" y="1421726"/>
            <a:ext cx="4351345" cy="45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н</a:t>
            </a:r>
            <a:r>
              <a:rPr lang="ru-RU" sz="2000" dirty="0" smtClean="0"/>
              <a:t>ормирования в сфере закупок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4" name="Подзаголовок 9"/>
          <p:cNvSpPr txBox="1">
            <a:spLocks/>
          </p:cNvSpPr>
          <p:nvPr/>
        </p:nvSpPr>
        <p:spPr>
          <a:xfrm>
            <a:off x="5352405" y="869177"/>
            <a:ext cx="563621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В  </a:t>
            </a:r>
            <a:r>
              <a:rPr lang="ru-RU" sz="2000" b="1" dirty="0"/>
              <a:t>ч</a:t>
            </a:r>
            <a:r>
              <a:rPr lang="ru-RU" sz="2000" b="1" dirty="0" smtClean="0"/>
              <a:t>асти:</a:t>
            </a:r>
            <a:endParaRPr lang="ru-RU" sz="2000" b="1" dirty="0"/>
          </a:p>
        </p:txBody>
      </p:sp>
      <p:sp>
        <p:nvSpPr>
          <p:cNvPr id="25" name="Подзаголовок 9"/>
          <p:cNvSpPr txBox="1">
            <a:spLocks/>
          </p:cNvSpPr>
          <p:nvPr/>
        </p:nvSpPr>
        <p:spPr>
          <a:xfrm>
            <a:off x="5481234" y="3882441"/>
            <a:ext cx="5636217" cy="8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ведения реестра контрактов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4921386" y="2633719"/>
            <a:ext cx="325712" cy="279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40969" y="3996149"/>
            <a:ext cx="325712" cy="279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9"/>
          <p:cNvSpPr txBox="1">
            <a:spLocks/>
          </p:cNvSpPr>
          <p:nvPr/>
        </p:nvSpPr>
        <p:spPr>
          <a:xfrm>
            <a:off x="5308381" y="4558514"/>
            <a:ext cx="6152147" cy="45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/>
              <a:t>ненаправления</a:t>
            </a:r>
            <a:r>
              <a:rPr lang="ru-RU" sz="2000" dirty="0" smtClean="0"/>
              <a:t> требований об уплате неустойки</a:t>
            </a:r>
            <a:endParaRPr lang="ru-RU" sz="2000" dirty="0"/>
          </a:p>
        </p:txBody>
      </p:sp>
      <p:sp>
        <p:nvSpPr>
          <p:cNvPr id="33" name="Подзаголовок 9"/>
          <p:cNvSpPr txBox="1">
            <a:spLocks/>
          </p:cNvSpPr>
          <p:nvPr/>
        </p:nvSpPr>
        <p:spPr>
          <a:xfrm>
            <a:off x="5308382" y="3244316"/>
            <a:ext cx="6152147" cy="45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с</a:t>
            </a:r>
            <a:r>
              <a:rPr lang="ru-RU" sz="2000" dirty="0" smtClean="0"/>
              <a:t>роков оплаты по контракту</a:t>
            </a:r>
            <a:endParaRPr lang="ru-RU" sz="2000" dirty="0"/>
          </a:p>
        </p:txBody>
      </p:sp>
      <p:sp>
        <p:nvSpPr>
          <p:cNvPr id="34" name="Овал 33"/>
          <p:cNvSpPr/>
          <p:nvPr/>
        </p:nvSpPr>
        <p:spPr>
          <a:xfrm>
            <a:off x="4624680" y="2004054"/>
            <a:ext cx="325712" cy="279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дзаголовок 9"/>
          <p:cNvSpPr txBox="1">
            <a:spLocks/>
          </p:cNvSpPr>
          <p:nvPr/>
        </p:nvSpPr>
        <p:spPr>
          <a:xfrm>
            <a:off x="5045620" y="2583394"/>
            <a:ext cx="6152147" cy="45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/>
              <a:t>н</a:t>
            </a:r>
            <a:r>
              <a:rPr lang="ru-RU" sz="2000" dirty="0" err="1" smtClean="0"/>
              <a:t>епроведения</a:t>
            </a:r>
            <a:r>
              <a:rPr lang="ru-RU" sz="2000" dirty="0" smtClean="0"/>
              <a:t> экспертизы</a:t>
            </a:r>
            <a:endParaRPr lang="ru-RU" sz="2000" dirty="0"/>
          </a:p>
        </p:txBody>
      </p:sp>
      <p:sp>
        <p:nvSpPr>
          <p:cNvPr id="36" name="Овал 35"/>
          <p:cNvSpPr/>
          <p:nvPr/>
        </p:nvSpPr>
        <p:spPr>
          <a:xfrm>
            <a:off x="5000944" y="3282970"/>
            <a:ext cx="325712" cy="279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739491" y="4533771"/>
            <a:ext cx="325712" cy="279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287349" y="5222312"/>
            <a:ext cx="325712" cy="279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дзаголовок 9"/>
          <p:cNvSpPr txBox="1">
            <a:spLocks/>
          </p:cNvSpPr>
          <p:nvPr/>
        </p:nvSpPr>
        <p:spPr>
          <a:xfrm>
            <a:off x="4584913" y="5183808"/>
            <a:ext cx="6152147" cy="45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и</a:t>
            </a:r>
            <a:r>
              <a:rPr lang="ru-RU" sz="2000" dirty="0" smtClean="0"/>
              <a:t>зменения существенных условий контракта</a:t>
            </a:r>
            <a:endParaRPr lang="ru-RU" sz="20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51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ятиугольник 1"/>
          <p:cNvSpPr/>
          <p:nvPr/>
        </p:nvSpPr>
        <p:spPr>
          <a:xfrm>
            <a:off x="130641" y="3829615"/>
            <a:ext cx="7175506" cy="2570466"/>
          </a:xfrm>
          <a:prstGeom prst="homePlat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87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23034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68753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14472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5118" y="3326171"/>
            <a:ext cx="5920967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14187"/>
                </a:solidFill>
              </a:rPr>
              <a:t>МОНИТОРИНГ АКТУАЛИЗАЦИИ КОНТРАКТОВ</a:t>
            </a:r>
            <a:endParaRPr lang="ru-RU" sz="3600" b="1" dirty="0">
              <a:solidFill>
                <a:srgbClr val="11418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56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91351" y="-64850"/>
            <a:ext cx="90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Динамика количества </a:t>
            </a:r>
            <a:r>
              <a:rPr lang="ru-RU" sz="2400" b="1" dirty="0" err="1" smtClean="0">
                <a:solidFill>
                  <a:srgbClr val="114187"/>
                </a:solidFill>
              </a:rPr>
              <a:t>неактуализированных</a:t>
            </a:r>
            <a:r>
              <a:rPr lang="ru-RU" sz="2400" b="1" dirty="0" smtClean="0">
                <a:solidFill>
                  <a:srgbClr val="114187"/>
                </a:solidFill>
              </a:rPr>
              <a:t> контрактов </a:t>
            </a:r>
            <a:br>
              <a:rPr lang="ru-RU" sz="2400" b="1" dirty="0" smtClean="0">
                <a:solidFill>
                  <a:srgbClr val="114187"/>
                </a:solidFill>
              </a:rPr>
            </a:br>
            <a:r>
              <a:rPr lang="ru-RU" sz="2400" b="1" dirty="0" smtClean="0">
                <a:solidFill>
                  <a:srgbClr val="114187"/>
                </a:solidFill>
              </a:rPr>
              <a:t>со сроками исполнения до 31.12.2022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934300" y="3561747"/>
            <a:ext cx="3219698" cy="2492339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Учреждениями, подведомственными Минздраву России, </a:t>
            </a:r>
            <a:br>
              <a:rPr lang="ru-RU" sz="1800" dirty="0" smtClean="0"/>
            </a:br>
            <a:r>
              <a:rPr lang="ru-RU" sz="1800" dirty="0" smtClean="0"/>
              <a:t>с начала 2023 года </a:t>
            </a:r>
            <a:r>
              <a:rPr lang="ru-RU" sz="1800" b="1" dirty="0" smtClean="0"/>
              <a:t>актуализировано </a:t>
            </a:r>
            <a:br>
              <a:rPr lang="ru-RU" sz="1800" b="1" dirty="0" smtClean="0"/>
            </a:br>
            <a:r>
              <a:rPr lang="ru-RU" sz="1800" b="1" dirty="0" smtClean="0"/>
              <a:t>90,7% контрактов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114187"/>
                </a:solidFill>
              </a:rPr>
              <a:t>(4899 контрактов)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(по состоянию на 01.07.2023)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91670"/>
              </p:ext>
            </p:extLst>
          </p:nvPr>
        </p:nvGraphicFramePr>
        <p:xfrm>
          <a:off x="9042762" y="1185503"/>
          <a:ext cx="2876024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012"/>
                <a:gridCol w="14380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Количество контрактов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01.01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5 400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01.03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1 724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01.04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935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04.06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540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01.07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501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828034"/>
              </p:ext>
            </p:extLst>
          </p:nvPr>
        </p:nvGraphicFramePr>
        <p:xfrm>
          <a:off x="476799" y="1273784"/>
          <a:ext cx="8031933" cy="478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91762" y="124688"/>
            <a:ext cx="1042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Удельный вес учреждений, имеющих </a:t>
            </a:r>
            <a:r>
              <a:rPr lang="ru-RU" sz="2400" b="1" dirty="0" err="1" smtClean="0">
                <a:solidFill>
                  <a:srgbClr val="114187"/>
                </a:solidFill>
              </a:rPr>
              <a:t>неактуализированные</a:t>
            </a:r>
            <a:r>
              <a:rPr lang="ru-RU" sz="2400" b="1" dirty="0" smtClean="0">
                <a:solidFill>
                  <a:srgbClr val="114187"/>
                </a:solidFill>
              </a:rPr>
              <a:t> контракты</a:t>
            </a:r>
            <a:endParaRPr lang="ru-RU" sz="2400" b="1" dirty="0">
              <a:solidFill>
                <a:srgbClr val="114187"/>
              </a:solidFill>
            </a:endParaRP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xmlns="" id="{ACB0F97B-2D16-0510-AFFE-DF04F5551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19180"/>
              </p:ext>
            </p:extLst>
          </p:nvPr>
        </p:nvGraphicFramePr>
        <p:xfrm>
          <a:off x="6326274" y="1570716"/>
          <a:ext cx="5657179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3">
            <a:extLst>
              <a:ext uri="{FF2B5EF4-FFF2-40B4-BE49-F238E27FC236}">
                <a16:creationId xmlns:a16="http://schemas.microsoft.com/office/drawing/2014/main" xmlns="" id="{ACB0F97B-2D16-0510-AFFE-DF04F5551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034137"/>
              </p:ext>
            </p:extLst>
          </p:nvPr>
        </p:nvGraphicFramePr>
        <p:xfrm>
          <a:off x="-345639" y="1580771"/>
          <a:ext cx="650580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1850"/>
            <a:ext cx="1219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7569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3288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762" y="-64850"/>
            <a:ext cx="90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Более 30 </a:t>
            </a:r>
            <a:r>
              <a:rPr lang="ru-RU" sz="2400" b="1" dirty="0" err="1" smtClean="0">
                <a:solidFill>
                  <a:srgbClr val="114187"/>
                </a:solidFill>
              </a:rPr>
              <a:t>неактуализированных</a:t>
            </a:r>
            <a:r>
              <a:rPr lang="ru-RU" sz="2400" b="1" dirty="0">
                <a:solidFill>
                  <a:srgbClr val="114187"/>
                </a:solidFill>
              </a:rPr>
              <a:t> </a:t>
            </a:r>
            <a:r>
              <a:rPr lang="ru-RU" sz="2400" b="1" dirty="0" smtClean="0">
                <a:solidFill>
                  <a:srgbClr val="114187"/>
                </a:solidFill>
              </a:rPr>
              <a:t>контрактов со сроками исполнения до 31.12.2022 на 01.07.2023</a:t>
            </a:r>
            <a:endParaRPr lang="ru-RU" sz="2400" b="1" dirty="0">
              <a:solidFill>
                <a:srgbClr val="114187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85322"/>
              </p:ext>
            </p:extLst>
          </p:nvPr>
        </p:nvGraphicFramePr>
        <p:xfrm>
          <a:off x="1127155" y="1129663"/>
          <a:ext cx="10311897" cy="2720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276"/>
                <a:gridCol w="624689"/>
                <a:gridCol w="724277"/>
                <a:gridCol w="733331"/>
                <a:gridCol w="724277"/>
                <a:gridCol w="760491"/>
                <a:gridCol w="760491"/>
                <a:gridCol w="724277"/>
                <a:gridCol w="733331"/>
                <a:gridCol w="751438"/>
                <a:gridCol w="1358019"/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учреждения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итог</a:t>
                      </a:r>
                    </a:p>
                  </a:txBody>
                  <a:tcPr marL="9525" marR="9525" marT="9525" marB="0" anchor="ctr"/>
                </a:tc>
              </a:tr>
              <a:tr h="248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ФГАУ НМИЦ МНТК «Микрохирургия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глаза» имени академика С.Н. Федорова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rgbClr val="EE787B"/>
                    </a:solidFill>
                  </a:tcPr>
                </a:tc>
              </a:tr>
              <a:tr h="248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НМИЦ ТО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академика </a:t>
                      </a:r>
                      <a:b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Г.А.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Илизарова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E787B"/>
                    </a:solidFill>
                  </a:tcPr>
                </a:tc>
              </a:tr>
              <a:tr h="248640">
                <a:tc>
                  <a:txBody>
                    <a:bodyPr/>
                    <a:lstStyle/>
                    <a:p>
                      <a:pPr algn="ctr" fontAlgn="t"/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Башкирский ГМУ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E787B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585299" y="4593710"/>
            <a:ext cx="4132907" cy="16436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Усилить </a:t>
            </a:r>
            <a:r>
              <a:rPr lang="ru-RU" b="1" dirty="0" smtClean="0"/>
              <a:t>контроль </a:t>
            </a:r>
            <a:br>
              <a:rPr lang="ru-RU" b="1" dirty="0" smtClean="0"/>
            </a:br>
            <a:r>
              <a:rPr lang="ru-RU" b="1" dirty="0" smtClean="0"/>
              <a:t>за </a:t>
            </a:r>
            <a:r>
              <a:rPr lang="ru-RU" b="1" dirty="0"/>
              <a:t>своевременностью исполнения контрактов в 2023 году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78" y="4489322"/>
            <a:ext cx="797649" cy="79764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6748604" y="4593710"/>
            <a:ext cx="4132907" cy="16436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Усилить контроль </a:t>
            </a:r>
          </a:p>
          <a:p>
            <a:pPr algn="ctr"/>
            <a:r>
              <a:rPr lang="ru-RU" b="1" dirty="0" smtClean="0"/>
              <a:t>за соблюдением требований ст. 103 Федерального закона № 44-ФЗ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67" y="4502273"/>
            <a:ext cx="784698" cy="78469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54661" y="39679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РУКОВОДИТЕЛЯМ ВСЕХ УЧРЕЖДЕНИЙ, ПОДВЕДОМСТВЕННЫХ МИНЗДРАВУ РОССИИ: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336" y="6427976"/>
            <a:ext cx="418686" cy="315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8" y="63982"/>
            <a:ext cx="1926997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1330</Words>
  <Application>Microsoft Office PowerPoint</Application>
  <PresentationFormat>Широкоэкранный</PresentationFormat>
  <Paragraphs>304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 Результаты  ведомственного контроля  за 1 полугодие 2023 года. Изменения  в законодательство  в сфере 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АКТУАЛИЗАЦИИ КОНТРАКТОВ</vt:lpstr>
      <vt:lpstr>Презентация PowerPoint</vt:lpstr>
      <vt:lpstr>Презентация PowerPoint</vt:lpstr>
      <vt:lpstr>Презентация PowerPoint</vt:lpstr>
      <vt:lpstr>ОСНОВНЫЕ НАРУШЕНИЯ  ПО РЕЗУЛЬТАТАМ ВЕДОМСТВЕННОГО КОНТРОЛЯ МИНЗДРАВА РОССИИ</vt:lpstr>
      <vt:lpstr>Презентация PowerPoint</vt:lpstr>
      <vt:lpstr>Презентация PowerPoint</vt:lpstr>
      <vt:lpstr>Презентация PowerPoint</vt:lpstr>
      <vt:lpstr>ИЗМЕНЕНИЯ  В ЗАКОНОДАТЕЛЬСТВО  В СФЕРЕ 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совещания</dc:title>
  <dc:creator>Иванова Екатерина Константиновна</dc:creator>
  <cp:lastModifiedBy>Иванова Екатерина Константиновна</cp:lastModifiedBy>
  <cp:revision>178</cp:revision>
  <cp:lastPrinted>2023-07-04T13:51:15Z</cp:lastPrinted>
  <dcterms:created xsi:type="dcterms:W3CDTF">2023-06-27T14:20:59Z</dcterms:created>
  <dcterms:modified xsi:type="dcterms:W3CDTF">2023-07-10T12:14:35Z</dcterms:modified>
</cp:coreProperties>
</file>