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7" r:id="rId2"/>
    <p:sldId id="389" r:id="rId3"/>
    <p:sldId id="398" r:id="rId4"/>
    <p:sldId id="391" r:id="rId5"/>
    <p:sldId id="392" r:id="rId6"/>
    <p:sldId id="394" r:id="rId7"/>
    <p:sldId id="395" r:id="rId8"/>
    <p:sldId id="402" r:id="rId9"/>
    <p:sldId id="399" r:id="rId10"/>
    <p:sldId id="390" r:id="rId11"/>
  </p:sldIdLst>
  <p:sldSz cx="12192000" cy="6858000"/>
  <p:notesSz cx="9918700" cy="6819900"/>
  <p:defaultTextStyle>
    <a:defPPr>
      <a:defRPr lang="ru-RU"/>
    </a:defPPr>
    <a:lvl1pPr marL="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70396AC-2346-4851-B661-5CB4FAAF7D6D}">
          <p14:sldIdLst>
            <p14:sldId id="387"/>
            <p14:sldId id="389"/>
            <p14:sldId id="398"/>
            <p14:sldId id="391"/>
            <p14:sldId id="392"/>
            <p14:sldId id="394"/>
            <p14:sldId id="395"/>
            <p14:sldId id="402"/>
            <p14:sldId id="399"/>
          </p14:sldIdLst>
        </p14:section>
        <p14:section name="Раздел без заголовка" id="{217C4D4B-24C0-4D2A-98F2-138AEB7459F3}">
          <p14:sldIdLst>
            <p14:sldId id="3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3" orient="horz" pos="6087" userDrawn="1">
          <p15:clr>
            <a:srgbClr val="A4A3A4"/>
          </p15:clr>
        </p15:guide>
        <p15:guide id="4" pos="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/>
  <p:cmAuthor id="2" name="Черемнов Павел Валерьевич" initials="ЧПВ" lastIdx="1" clrIdx="1">
    <p:extLst>
      <p:ext uri="{19B8F6BF-5375-455C-9EA6-DF929625EA0E}">
        <p15:presenceInfo xmlns:p15="http://schemas.microsoft.com/office/powerpoint/2012/main" userId="S-1-5-21-333555047-3642469804-896065558-566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FFFFFF"/>
    <a:srgbClr val="136320"/>
    <a:srgbClr val="404040"/>
    <a:srgbClr val="005493"/>
    <a:srgbClr val="A9D18E"/>
    <a:srgbClr val="9EE3F3"/>
    <a:srgbClr val="424242"/>
    <a:srgbClr val="929292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9" autoAdjust="0"/>
    <p:restoredTop sz="96210" autoAdjust="0"/>
  </p:normalViewPr>
  <p:slideViewPr>
    <p:cSldViewPr>
      <p:cViewPr varScale="1">
        <p:scale>
          <a:sx n="63" d="100"/>
          <a:sy n="63" d="100"/>
        </p:scale>
        <p:origin x="84" y="1062"/>
      </p:cViewPr>
      <p:guideLst>
        <p:guide orient="horz" pos="4565"/>
        <p:guide orient="horz" pos="6087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20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E30B252F-8492-4B2F-BA77-150FFEA84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3"/>
            <a:ext cx="4298468" cy="340328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33C85C5-53C6-4F20-A46C-AE2DEDE04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17503" y="3"/>
            <a:ext cx="4298468" cy="340328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B319EF66-CBD7-4FA5-874F-C15789B8559E}" type="datetimeFigureOut">
              <a:rPr lang="ru-RU" smtClean="0"/>
              <a:pPr/>
              <a:t>06.07.2023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CB46D85-D407-4DF4-945D-6827D592EB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79573"/>
            <a:ext cx="4298468" cy="340328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525DC81-42C0-4D20-A881-B2050CF560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17503" y="6479573"/>
            <a:ext cx="4298468" cy="340328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7FB3B98C-91AF-4E43-94DE-89EACF5A2C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44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298468" cy="340328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17503" y="3"/>
            <a:ext cx="4298468" cy="340328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8F7CBA3A-4016-4326-8AC3-4CA1C77DF708}" type="datetimeFigureOut">
              <a:rPr lang="ru-RU" smtClean="0"/>
              <a:pPr/>
              <a:t>06.07.2023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4075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9713" tIns="84856" rIns="169713" bIns="8485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1325" y="3283161"/>
            <a:ext cx="7936053" cy="2685921"/>
          </a:xfrm>
          <a:prstGeom prst="rect">
            <a:avLst/>
          </a:prstGeom>
        </p:spPr>
        <p:txBody>
          <a:bodyPr vert="horz" lIns="169713" tIns="84856" rIns="169713" bIns="848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79573"/>
            <a:ext cx="4298468" cy="340328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17503" y="6479573"/>
            <a:ext cx="4298468" cy="340328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1D3B102A-EDC8-431F-B475-B3229B34E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4075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897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5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4075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906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4075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9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01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43157" y="1818515"/>
            <a:ext cx="8534401" cy="201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7"/>
            </a:lvl1pPr>
          </a:lstStyle>
          <a:p>
            <a:endParaRPr/>
          </a:p>
        </p:txBody>
      </p:sp>
      <p:sp>
        <p:nvSpPr>
          <p:cNvPr id="7" name="Holder 2">
            <a:extLst>
              <a:ext uri="{FF2B5EF4-FFF2-40B4-BE49-F238E27FC236}">
                <a16:creationId xmlns="" xmlns:a16="http://schemas.microsoft.com/office/drawing/2014/main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4" y="46977"/>
            <a:ext cx="5789968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10" name="Дата 9">
            <a:extLst>
              <a:ext uri="{FF2B5EF4-FFF2-40B4-BE49-F238E27FC236}">
                <a16:creationId xmlns="" xmlns:a16="http://schemas.microsoft.com/office/drawing/2014/main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="" xmlns:a16="http://schemas.microsoft.com/office/drawing/2014/main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="" xmlns:a16="http://schemas.microsoft.com/office/drawing/2014/main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545A-7CB3-4638-8526-C2A293956A7E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Holder 2">
            <a:extLst>
              <a:ext uri="{FF2B5EF4-FFF2-40B4-BE49-F238E27FC236}">
                <a16:creationId xmlns="" xmlns:a16="http://schemas.microsoft.com/office/drawing/2014/main" id="{91CAA645-04DF-4798-A13E-280570AB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4" y="46977"/>
            <a:ext cx="5789968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Holder 2">
            <a:extLst>
              <a:ext uri="{FF2B5EF4-FFF2-40B4-BE49-F238E27FC236}">
                <a16:creationId xmlns="" xmlns:a16="http://schemas.microsoft.com/office/drawing/2014/main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4" y="46977"/>
            <a:ext cx="5789968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14" name="Holder 6">
            <a:extLst>
              <a:ext uri="{FF2B5EF4-FFF2-40B4-BE49-F238E27FC236}">
                <a16:creationId xmlns="" xmlns:a16="http://schemas.microsoft.com/office/drawing/2014/main" id="{72B907B9-426E-4B38-8F01-4BD15A5C52D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253572" y="6555595"/>
            <a:ext cx="2804161" cy="201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31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6985" y="3233855"/>
            <a:ext cx="80163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2" y="4912542"/>
            <a:ext cx="56474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8"/>
            <a:ext cx="3901440" cy="439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5" y="6377946"/>
            <a:ext cx="2804161" cy="439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53572" y="6555595"/>
            <a:ext cx="2804161" cy="201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31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object 2">
            <a:extLst>
              <a:ext uri="{FF2B5EF4-FFF2-40B4-BE49-F238E27FC236}">
                <a16:creationId xmlns="" xmlns:a16="http://schemas.microsoft.com/office/drawing/2014/main" id="{250F777F-F515-4D06-8533-650D147B7E4D}"/>
              </a:ext>
            </a:extLst>
          </p:cNvPr>
          <p:cNvSpPr/>
          <p:nvPr userDrawn="1"/>
        </p:nvSpPr>
        <p:spPr>
          <a:xfrm flipV="1">
            <a:off x="-1" y="430249"/>
            <a:ext cx="12180841" cy="280972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142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E07E7B4-4E17-4405-93E2-17D14195C1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7" y="68537"/>
            <a:ext cx="1869921" cy="548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hf hdr="0" ftr="0" dt="0"/>
  <p:txStyles>
    <p:titleStyle>
      <a:lvl1pPr>
        <a:defRPr sz="2378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859">
        <a:defRPr>
          <a:latin typeface="+mn-lt"/>
          <a:ea typeface="+mn-ea"/>
          <a:cs typeface="+mn-cs"/>
        </a:defRPr>
      </a:lvl2pPr>
      <a:lvl3pPr marL="1087718">
        <a:defRPr>
          <a:latin typeface="+mn-lt"/>
          <a:ea typeface="+mn-ea"/>
          <a:cs typeface="+mn-cs"/>
        </a:defRPr>
      </a:lvl3pPr>
      <a:lvl4pPr marL="1631576">
        <a:defRPr>
          <a:latin typeface="+mn-lt"/>
          <a:ea typeface="+mn-ea"/>
          <a:cs typeface="+mn-cs"/>
        </a:defRPr>
      </a:lvl4pPr>
      <a:lvl5pPr marL="2175435">
        <a:defRPr>
          <a:latin typeface="+mn-lt"/>
          <a:ea typeface="+mn-ea"/>
          <a:cs typeface="+mn-cs"/>
        </a:defRPr>
      </a:lvl5pPr>
      <a:lvl6pPr marL="2719295">
        <a:defRPr>
          <a:latin typeface="+mn-lt"/>
          <a:ea typeface="+mn-ea"/>
          <a:cs typeface="+mn-cs"/>
        </a:defRPr>
      </a:lvl6pPr>
      <a:lvl7pPr marL="3263153">
        <a:defRPr>
          <a:latin typeface="+mn-lt"/>
          <a:ea typeface="+mn-ea"/>
          <a:cs typeface="+mn-cs"/>
        </a:defRPr>
      </a:lvl7pPr>
      <a:lvl8pPr marL="3807012">
        <a:defRPr>
          <a:latin typeface="+mn-lt"/>
          <a:ea typeface="+mn-ea"/>
          <a:cs typeface="+mn-cs"/>
        </a:defRPr>
      </a:lvl8pPr>
      <a:lvl9pPr marL="43508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859">
        <a:defRPr>
          <a:latin typeface="+mn-lt"/>
          <a:ea typeface="+mn-ea"/>
          <a:cs typeface="+mn-cs"/>
        </a:defRPr>
      </a:lvl2pPr>
      <a:lvl3pPr marL="1087718">
        <a:defRPr>
          <a:latin typeface="+mn-lt"/>
          <a:ea typeface="+mn-ea"/>
          <a:cs typeface="+mn-cs"/>
        </a:defRPr>
      </a:lvl3pPr>
      <a:lvl4pPr marL="1631576">
        <a:defRPr>
          <a:latin typeface="+mn-lt"/>
          <a:ea typeface="+mn-ea"/>
          <a:cs typeface="+mn-cs"/>
        </a:defRPr>
      </a:lvl4pPr>
      <a:lvl5pPr marL="2175435">
        <a:defRPr>
          <a:latin typeface="+mn-lt"/>
          <a:ea typeface="+mn-ea"/>
          <a:cs typeface="+mn-cs"/>
        </a:defRPr>
      </a:lvl5pPr>
      <a:lvl6pPr marL="2719295">
        <a:defRPr>
          <a:latin typeface="+mn-lt"/>
          <a:ea typeface="+mn-ea"/>
          <a:cs typeface="+mn-cs"/>
        </a:defRPr>
      </a:lvl6pPr>
      <a:lvl7pPr marL="3263153">
        <a:defRPr>
          <a:latin typeface="+mn-lt"/>
          <a:ea typeface="+mn-ea"/>
          <a:cs typeface="+mn-cs"/>
        </a:defRPr>
      </a:lvl7pPr>
      <a:lvl8pPr marL="3807012">
        <a:defRPr>
          <a:latin typeface="+mn-lt"/>
          <a:ea typeface="+mn-ea"/>
          <a:cs typeface="+mn-cs"/>
        </a:defRPr>
      </a:lvl8pPr>
      <a:lvl9pPr marL="43508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7039" y="6437725"/>
            <a:ext cx="12163804" cy="0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3808" dirty="0"/>
          </a:p>
        </p:txBody>
      </p:sp>
      <p:sp>
        <p:nvSpPr>
          <p:cNvPr id="9" name="object 9"/>
          <p:cNvSpPr/>
          <p:nvPr/>
        </p:nvSpPr>
        <p:spPr>
          <a:xfrm>
            <a:off x="9568869" y="482604"/>
            <a:ext cx="2623132" cy="58204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8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057400"/>
            <a:ext cx="8776551" cy="181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67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Helvetica"/>
              </a:rPr>
              <a:t>ТИПИЧНЫЕ ОШИБКИ И НАРУШЕНИЯ ЗАКАЗЧИКОВ ПРИ ОСУЩЕСТВЛЕНИИ ЗАКУПОК МЕДИЦИНСКИХ ИЗДЕЛИЙ:                            ОБЗОР ПО РЕЗУЛЬТАТАМ ПРОВЕРОК ФЕДЕРАЛЬНЫМ КАЗНАЧЕЙСТВОМ </a:t>
            </a:r>
            <a:r>
              <a:rPr lang="ru-RU" sz="1867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ПОДВЕДОМСТВЕННЫХ УЧРЕЖДЕНИЙ МИНИСТЕРСТВА </a:t>
            </a:r>
            <a:r>
              <a:rPr lang="ru-RU" sz="1867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ЗДРАВООХРАНЕНИЯ РОССИЙСКОЙ </a:t>
            </a:r>
            <a:r>
              <a:rPr lang="ru-RU" sz="1867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ФЕДЕРАЦИИ</a:t>
            </a:r>
            <a:r>
              <a:rPr lang="ru-RU" sz="1867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ru-RU" sz="1867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ru-RU" sz="1867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 ПЕРИОД </a:t>
            </a:r>
            <a:r>
              <a:rPr lang="ru-RU" sz="1867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2019 </a:t>
            </a:r>
            <a:r>
              <a:rPr lang="ru-RU" sz="1867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– 2021 ГГ. </a:t>
            </a:r>
            <a:endParaRPr lang="ru-RU" sz="1867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05" y="6437729"/>
            <a:ext cx="4850865" cy="352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91" dirty="0">
                <a:solidFill>
                  <a:schemeClr val="bg1">
                    <a:lumMod val="65000"/>
                  </a:schemeClr>
                </a:solidFill>
              </a:rPr>
              <a:t>www.roskazna.ru</a:t>
            </a:r>
            <a:endParaRPr lang="ru-RU" sz="169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58165" y="6437728"/>
            <a:ext cx="4833835" cy="352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91" dirty="0">
                <a:solidFill>
                  <a:schemeClr val="bg1">
                    <a:lumMod val="65000"/>
                  </a:schemeClr>
                </a:solidFill>
              </a:rPr>
              <a:t> г. Москва, </a:t>
            </a:r>
            <a:r>
              <a:rPr lang="ru-RU" sz="1691" dirty="0" smtClean="0">
                <a:solidFill>
                  <a:schemeClr val="bg1">
                    <a:lumMod val="65000"/>
                  </a:schemeClr>
                </a:solidFill>
              </a:rPr>
              <a:t>2023 </a:t>
            </a:r>
            <a:r>
              <a:rPr lang="ru-RU" sz="1691" dirty="0">
                <a:solidFill>
                  <a:schemeClr val="bg1">
                    <a:lumMod val="65000"/>
                  </a:schemeClr>
                </a:solidFill>
              </a:rPr>
              <a:t>год</a:t>
            </a:r>
          </a:p>
        </p:txBody>
      </p:sp>
      <p:sp>
        <p:nvSpPr>
          <p:cNvPr id="16" name="object 2"/>
          <p:cNvSpPr/>
          <p:nvPr/>
        </p:nvSpPr>
        <p:spPr>
          <a:xfrm>
            <a:off x="-1" y="5603843"/>
            <a:ext cx="5612616" cy="33098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3808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0380" y="5559022"/>
            <a:ext cx="7420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  <a:latin typeface="Lato Light"/>
                <a:ea typeface="Calibri" panose="020F0502020204030204" pitchFamily="34" charset="0"/>
                <a:cs typeface="Calibri" panose="020F0502020204030204" pitchFamily="34" charset="0"/>
              </a:rPr>
              <a:t>Беликова Елена Александровна</a:t>
            </a:r>
          </a:p>
          <a:p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Lato Light"/>
                <a:ea typeface="Calibri" panose="020F0502020204030204" pitchFamily="34" charset="0"/>
                <a:cs typeface="Calibri" panose="020F0502020204030204" pitchFamily="34" charset="0"/>
              </a:rPr>
              <a:t>Начальник Управления </a:t>
            </a:r>
            <a:b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Lato Ligh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Lato Light"/>
                <a:ea typeface="Calibri" panose="020F0502020204030204" pitchFamily="34" charset="0"/>
                <a:cs typeface="Calibri" panose="020F0502020204030204" pitchFamily="34" charset="0"/>
              </a:rPr>
              <a:t>по контролю в сфере контрактных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Lato Light"/>
                <a:ea typeface="Calibri" panose="020F0502020204030204" pitchFamily="34" charset="0"/>
                <a:cs typeface="Calibri" panose="020F0502020204030204" pitchFamily="34" charset="0"/>
              </a:rPr>
              <a:t>отношений Федерального казначейства</a:t>
            </a:r>
            <a:endParaRPr lang="ru-RU" altLang="ru-RU" sz="1600" dirty="0">
              <a:solidFill>
                <a:schemeClr val="tx2">
                  <a:lumMod val="75000"/>
                </a:schemeClr>
              </a:solidFill>
              <a:latin typeface="Lato Ligh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10064400" y="6646057"/>
            <a:ext cx="2103121" cy="205121"/>
          </a:xfrm>
        </p:spPr>
        <p:txBody>
          <a:bodyPr/>
          <a:lstStyle/>
          <a:p>
            <a:r>
              <a:rPr lang="ru-RU" sz="1333" dirty="0"/>
              <a:t>8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695734" y="260648"/>
            <a:ext cx="8361572" cy="2873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310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1219170"/>
            <a:r>
              <a:rPr lang="ru-RU" sz="1867" kern="0" dirty="0">
                <a:solidFill>
                  <a:schemeClr val="tx2">
                    <a:lumMod val="75000"/>
                  </a:schemeClr>
                </a:solidFill>
              </a:rPr>
              <a:t>ОБЯЗАТЕЛЬНЫЕ ТРЕБОВАНИЯ ПО ЗАКУПКЕ МЕДИЗДЕЛИЙ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6669" y="1022741"/>
            <a:ext cx="3103624" cy="9008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051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Минздрав России </a:t>
            </a:r>
            <a:r>
              <a:rPr lang="ru-RU" sz="105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устанавливает </a:t>
            </a:r>
            <a:br>
              <a:rPr lang="ru-RU" sz="105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05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Порядок определения НМЦК при осуществлении закупок</a:t>
            </a:r>
            <a:r>
              <a:rPr lang="ru-RU" sz="1051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051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медизделий</a:t>
            </a:r>
            <a:endParaRPr lang="ru-RU" sz="1051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ru-RU" sz="1051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05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(ППРФ от 02.07.2019 г. № 847)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4179" y="1063206"/>
            <a:ext cx="3200440" cy="7491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 defTabSz="1219170" fontAlgn="t">
              <a:tabLst>
                <a:tab pos="719649" algn="l"/>
              </a:tabLst>
              <a:defRPr/>
            </a:pPr>
            <a:r>
              <a:rPr lang="ru-RU" sz="1067" b="1" dirty="0">
                <a:solidFill>
                  <a:schemeClr val="accent1">
                    <a:lumMod val="50000"/>
                  </a:schemeClr>
                </a:solidFill>
              </a:rPr>
              <a:t>Порядок определения НМЦК на поставку </a:t>
            </a:r>
            <a:r>
              <a:rPr lang="ru-RU" sz="1067" b="1" dirty="0" err="1">
                <a:solidFill>
                  <a:schemeClr val="accent1">
                    <a:lumMod val="50000"/>
                  </a:schemeClr>
                </a:solidFill>
              </a:rPr>
              <a:t>медизделий</a:t>
            </a:r>
            <a:endParaRPr lang="ru-RU" sz="1067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defTabSz="1219170" fontAlgn="t">
              <a:tabLst>
                <a:tab pos="719649" algn="l"/>
              </a:tabLst>
              <a:defRPr/>
            </a:pPr>
            <a:endParaRPr lang="ru-RU" sz="1067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defTabSz="1219170" fontAlgn="t">
              <a:tabLst>
                <a:tab pos="719649" algn="l"/>
              </a:tabLst>
              <a:defRPr/>
            </a:pPr>
            <a:r>
              <a:rPr lang="ru-RU" sz="1067" dirty="0">
                <a:solidFill>
                  <a:schemeClr val="accent1">
                    <a:lumMod val="50000"/>
                  </a:schemeClr>
                </a:solidFill>
              </a:rPr>
              <a:t>(приказ Минздрава от 15.05.2020 № 450н)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735562"/>
              </p:ext>
            </p:extLst>
          </p:nvPr>
        </p:nvGraphicFramePr>
        <p:xfrm>
          <a:off x="228600" y="2057400"/>
          <a:ext cx="11695859" cy="4695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822"/>
                <a:gridCol w="1886427"/>
                <a:gridCol w="5282002"/>
                <a:gridCol w="3112608"/>
              </a:tblGrid>
              <a:tr h="401544">
                <a:tc gridSpan="4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 соответствии с приказом Минздрава России № 450н </a:t>
                      </a:r>
                      <a:r>
                        <a:rPr lang="ru-RU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НМЦК</a:t>
                      </a:r>
                      <a:r>
                        <a:rPr lang="ru-RU" sz="11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по закупкам</a:t>
                      </a:r>
                      <a:r>
                        <a:rPr lang="ru-RU" sz="11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медизделий</a:t>
                      </a:r>
                      <a:r>
                        <a:rPr lang="ru-RU" sz="11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обосновывается </a:t>
                      </a:r>
                      <a:br>
                        <a:rPr lang="ru-RU" sz="11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1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1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зависимости </a:t>
                      </a:r>
                      <a:r>
                        <a:rPr lang="ru-RU" sz="1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групп </a:t>
                      </a:r>
                      <a:r>
                        <a:rPr lang="ru-RU" sz="11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медизделия</a:t>
                      </a:r>
                      <a:r>
                        <a:rPr lang="ru-RU" sz="11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следующими способами: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7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Медизделия</a:t>
                      </a: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, </a:t>
                      </a:r>
                      <a:b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</a:b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имплантируемые </a:t>
                      </a:r>
                      <a:b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</a:b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в организм</a:t>
                      </a:r>
                      <a:r>
                        <a:rPr lang="ru-RU" sz="11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человека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Тарифный метод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Перечень</a:t>
                      </a:r>
                      <a:r>
                        <a:rPr lang="ru-RU" sz="11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м</a:t>
                      </a:r>
                      <a:r>
                        <a:rPr lang="ru-RU" sz="11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едизделий</a:t>
                      </a:r>
                      <a:r>
                        <a:rPr lang="ru-RU" sz="11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и</a:t>
                      </a: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ПОЦ устанавливается </a:t>
                      </a:r>
                      <a:b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</a:b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Государственным реестром предельных отпускных цен для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медизделий</a:t>
                      </a:r>
                      <a:endParaRPr lang="ru-RU" sz="11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НЦЕ</a:t>
                      </a:r>
                      <a:r>
                        <a:rPr lang="en-US" sz="11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i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=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ПОЦ + оптовая надбавка по субъектам </a:t>
                      </a:r>
                      <a:b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</a:b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(утв. Минздравом субъекта РФ)</a:t>
                      </a:r>
                      <a:endParaRPr lang="en-US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660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Тех.средства</a:t>
                      </a:r>
                      <a:r>
                        <a:rPr lang="ru-RU" sz="11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реабилитации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Анализ рынка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Источники ценовой информации</a:t>
                      </a:r>
                      <a:r>
                        <a:rPr lang="ru-RU" sz="1100" b="0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br>
                        <a:rPr lang="ru-RU" sz="1100" b="0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КТРУ, РК с учетом субъекта РФ, запрос цен в ЕИС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НЦЕ</a:t>
                      </a:r>
                      <a:r>
                        <a:rPr lang="en-US" sz="11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i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=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(ист.1+ист.2…</a:t>
                      </a:r>
                      <a:r>
                        <a:rPr lang="en-US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n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)</a:t>
                      </a:r>
                      <a:r>
                        <a:rPr lang="en-US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/n</a:t>
                      </a:r>
                      <a:endParaRPr lang="ru-RU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47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Иные </a:t>
                      </a:r>
                      <a:r>
                        <a:rPr lang="ru-RU" sz="11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медизделия</a:t>
                      </a:r>
                      <a:endParaRPr lang="ru-RU" sz="11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Средневзвешенное значение </a:t>
                      </a:r>
                      <a:endParaRPr lang="ru-RU" sz="11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У</a:t>
                      </a: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станавливается посредством</a:t>
                      </a:r>
                      <a:r>
                        <a:rPr lang="ru-RU" sz="11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анализа рынка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(часть 2-6 </a:t>
                      </a:r>
                      <a:r>
                        <a:rPr lang="ru-RU" sz="11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ст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22 Закона № 44-ФЗ)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/>
                      </a:r>
                      <a:b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</a:b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с учетом след. особенностей: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информации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из РК</a:t>
                      </a: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(не менее 3 ГК с учетом субъекта РФ</a:t>
                      </a: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без неустоек</a:t>
                      </a:r>
                      <a:r>
                        <a:rPr lang="ru-RU" sz="11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1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года</a:t>
                      </a: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НЦЕ</a:t>
                      </a:r>
                      <a:r>
                        <a:rPr lang="en-US" sz="11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i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=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(ист.1+ист.2…</a:t>
                      </a:r>
                      <a:r>
                        <a:rPr lang="en-US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n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)</a:t>
                      </a:r>
                      <a:r>
                        <a:rPr lang="en-US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/n</a:t>
                      </a:r>
                      <a:endParaRPr lang="ru-RU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без учета НДС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32543">
                <a:tc gridSpan="4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НЦЕ</a:t>
                      </a:r>
                      <a:r>
                        <a:rPr lang="en-US" sz="11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ЦЕ</a:t>
                      </a:r>
                      <a:r>
                        <a:rPr lang="en-US" sz="11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РМ</a:t>
                      </a:r>
                      <a:r>
                        <a:rPr lang="en-US" sz="11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+ ТО</a:t>
                      </a:r>
                      <a:r>
                        <a:rPr lang="en-US" sz="1100" b="1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ru-RU" sz="11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РМ</a:t>
                      </a:r>
                      <a:r>
                        <a:rPr lang="en-US" sz="11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1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– стоимость всех расходных материалов, необходимых для эксплуатации </a:t>
                      </a:r>
                      <a:br>
                        <a:rPr lang="ru-RU" sz="11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ТО</a:t>
                      </a:r>
                      <a:r>
                        <a:rPr lang="en-US" sz="11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1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– стоимость всех услуг по техобслуживанию </a:t>
                      </a:r>
                      <a:r>
                        <a:rPr lang="ru-RU" sz="11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медизделия</a:t>
                      </a:r>
                      <a:endParaRPr lang="ru-RU" sz="1100" b="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1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НМЦК обосновывается</a:t>
                      </a:r>
                      <a:r>
                        <a:rPr lang="ru-RU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по формуле: 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НМЦК =∑ (НЦЕ</a:t>
                      </a:r>
                      <a:r>
                        <a:rPr lang="en-US" sz="11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+ НДС)*</a:t>
                      </a:r>
                      <a:r>
                        <a:rPr lang="ru-RU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количество товара </a:t>
                      </a:r>
                      <a:endParaRPr lang="en-US" sz="11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5522">
                <a:tc gridSpan="3">
                  <a:txBody>
                    <a:bodyPr/>
                    <a:lstStyle/>
                    <a:p>
                      <a:pPr marL="361950" indent="0" algn="l" fontAlgn="t">
                        <a:buFont typeface="Arial" panose="020B0604020202020204" pitchFamily="34" charset="0"/>
                        <a:buNone/>
                      </a:pP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Прямая со стрелкой 24"/>
          <p:cNvCxnSpPr/>
          <p:nvPr/>
        </p:nvCxnSpPr>
        <p:spPr>
          <a:xfrm flipV="1">
            <a:off x="7764205" y="1474356"/>
            <a:ext cx="540041" cy="1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1"/>
          </p:cNvCxnSpPr>
          <p:nvPr/>
        </p:nvCxnSpPr>
        <p:spPr>
          <a:xfrm>
            <a:off x="3945347" y="1468967"/>
            <a:ext cx="591322" cy="421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58835" y="987350"/>
            <a:ext cx="2725859" cy="9008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05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Правительство РФ вправе </a:t>
            </a:r>
            <a:r>
              <a:rPr lang="ru-RU" sz="1051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определить сферы деятельности </a:t>
            </a:r>
            <a:r>
              <a:rPr lang="ru-RU" sz="105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 особым порядком определения НМЦК</a:t>
            </a:r>
          </a:p>
          <a:p>
            <a:pPr algn="ctr"/>
            <a:endParaRPr lang="ru-RU" sz="105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05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(ч. 22 ст. 22 № 44-ФЗ)</a:t>
            </a:r>
          </a:p>
        </p:txBody>
      </p:sp>
    </p:spTree>
    <p:extLst>
      <p:ext uri="{BB962C8B-B14F-4D97-AF65-F5344CB8AC3E}">
        <p14:creationId xmlns:p14="http://schemas.microsoft.com/office/powerpoint/2010/main" val="6216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4165600" y="152210"/>
            <a:ext cx="7842251" cy="574644"/>
          </a:xfrm>
        </p:spPr>
        <p:txBody>
          <a:bodyPr/>
          <a:lstStyle/>
          <a:p>
            <a:r>
              <a:rPr lang="ru-RU" sz="1867" spc="-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НАРУШЕНИЯ И НЕДОСТАТКИ, ВЫЯВЛЕННЫЕ ПРИ ПРОВЕРКЕ ПОДВЕДОМСТВЕННЫХ УЧРЕЖДЕНИЙ МИНЗДРАВА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58271"/>
            <a:ext cx="529483" cy="49120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38800" y="2195296"/>
            <a:ext cx="281940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ВЫЯВЛЕНО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2853598"/>
            <a:ext cx="6705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344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закупки с нарушениями и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недостатками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~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43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%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от количества проверенных закупок</a:t>
            </a:r>
          </a:p>
          <a:p>
            <a:pPr marL="0" lvl="1"/>
            <a:endParaRPr lang="ru-RU" sz="1400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 сумму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16,1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млрд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руб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.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~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50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%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от объема проверенных закупок</a:t>
            </a:r>
            <a:endParaRPr lang="ru-RU" sz="14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1" y="4393583"/>
            <a:ext cx="8458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из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них: </a:t>
            </a:r>
          </a:p>
          <a:p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161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закупка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~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20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от количества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и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6,9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млрд руб.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~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объема проверенных закупок - с нарушениями и недостатками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при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обосновании и определении НМЦК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234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закупки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~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30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количества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12,3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млрд руб.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~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35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от объема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проверенных закупок - с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нарушениями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при исполнении контрактов</a:t>
            </a:r>
          </a:p>
        </p:txBody>
      </p:sp>
      <p:sp>
        <p:nvSpPr>
          <p:cNvPr id="16" name="Номер слайда 2"/>
          <p:cNvSpPr txBox="1">
            <a:spLocks/>
          </p:cNvSpPr>
          <p:nvPr/>
        </p:nvSpPr>
        <p:spPr>
          <a:xfrm>
            <a:off x="9906000" y="6544388"/>
            <a:ext cx="219841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defTabSz="1932384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26984" y="937179"/>
            <a:ext cx="4986939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ПРОВЕРЕНО</a:t>
            </a:r>
            <a:r>
              <a:rPr lang="ru-RU" sz="1467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1467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1461794"/>
            <a:ext cx="4724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800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закупок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31,4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млрд руб.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~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30 %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от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всех закупок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мед. изделий, осуществлённых  в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подвед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.  сети Минздрава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оссии </a:t>
            </a:r>
          </a:p>
          <a:p>
            <a:pPr marL="0" lvl="1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41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заказчик из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9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1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~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50%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заказчиков,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осущ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. закупки мед. изделий в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подвед.сети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1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Минздрава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России 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987835"/>
            <a:ext cx="431224" cy="38487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937" y="4393583"/>
            <a:ext cx="398264" cy="355460"/>
          </a:xfrm>
          <a:prstGeom prst="rect">
            <a:avLst/>
          </a:prstGeom>
        </p:spPr>
      </p:pic>
      <p:sp>
        <p:nvSpPr>
          <p:cNvPr id="30" name="Овал 29"/>
          <p:cNvSpPr/>
          <p:nvPr/>
        </p:nvSpPr>
        <p:spPr>
          <a:xfrm>
            <a:off x="321467" y="825496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779232" y="1991320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2" name="Овал 31"/>
          <p:cNvSpPr/>
          <p:nvPr/>
        </p:nvSpPr>
        <p:spPr>
          <a:xfrm>
            <a:off x="2897027" y="4141530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5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3189" y="5678600"/>
            <a:ext cx="10795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Длительное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неиспользование дорогостоящего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оборудования. 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C288223-4E53-D047-99DF-F38A8EF7896E}"/>
              </a:ext>
            </a:extLst>
          </p:cNvPr>
          <p:cNvSpPr txBox="1"/>
          <p:nvPr/>
        </p:nvSpPr>
        <p:spPr>
          <a:xfrm>
            <a:off x="6696065" y="152400"/>
            <a:ext cx="5449131" cy="379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1867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КЛЮЧЕВАЯ ПРОБЛЕМАТИКА </a:t>
            </a:r>
            <a:endParaRPr lang="ru-RU" sz="1867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9906000" y="6544388"/>
            <a:ext cx="219841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defTabSz="1932384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52500" y="997952"/>
            <a:ext cx="10871200" cy="1169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Существенный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объем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нарушений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связан с :</a:t>
            </a:r>
          </a:p>
          <a:p>
            <a:pPr indent="2667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   нарушениями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при обосновании НМЦК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(превышение ПОЦ на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медизделия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, учет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НДС, 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использование информации о ценах товаров с несопоставимыми коммерческими или финансовыми условиями поставок товаров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),</a:t>
            </a:r>
          </a:p>
          <a:p>
            <a:pPr indent="2667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авышением НМЦК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относительно рыночных цен в связи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с формальным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подходом заказчиков к определению НМЦК 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304792" indent="-304792" algn="just">
              <a:buAutoNum type="arabicPeriod"/>
            </a:pP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600" y="2709263"/>
            <a:ext cx="10871200" cy="132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Значительный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объем нарушений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совершается при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приемке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ТРУ: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приемка и оплата товаров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с характеристиками, несоответствующими условиям заключенных контрактов,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приемка и оплата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</a:rPr>
              <a:t>неоказанных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услуг по монтажу оборудования,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нарушение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сроков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оплаты ТРУ.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304792" indent="-304792" algn="just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0600" y="4378739"/>
            <a:ext cx="10871200" cy="539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Низкая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дисциплина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при проведении претензионной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работы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95690" y="997952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95690" y="2819400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2" name="Овал 11"/>
          <p:cNvSpPr/>
          <p:nvPr/>
        </p:nvSpPr>
        <p:spPr>
          <a:xfrm>
            <a:off x="495690" y="4488692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95690" y="5678600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9065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>
            <a:spLocks noGrp="1"/>
          </p:cNvSpPr>
          <p:nvPr>
            <p:ph type="title"/>
          </p:nvPr>
        </p:nvSpPr>
        <p:spPr>
          <a:xfrm>
            <a:off x="4644368" y="76200"/>
            <a:ext cx="7500307" cy="574644"/>
          </a:xfrm>
        </p:spPr>
        <p:txBody>
          <a:bodyPr/>
          <a:lstStyle/>
          <a:p>
            <a:r>
              <a:rPr lang="ru-RU" sz="1867" dirty="0">
                <a:solidFill>
                  <a:schemeClr val="accent1">
                    <a:lumMod val="50000"/>
                  </a:schemeClr>
                </a:solidFill>
              </a:rPr>
              <a:t>ПРИМЕРЫ ОСНОВНЫХ НАРУШЕНИЙ И НЕДОСТАТКОВ</a:t>
            </a:r>
            <a:br>
              <a:rPr lang="ru-RU" sz="1867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67" dirty="0">
                <a:solidFill>
                  <a:schemeClr val="accent1">
                    <a:lumMod val="50000"/>
                  </a:schemeClr>
                </a:solidFill>
              </a:rPr>
              <a:t>ПРИ ОБОСНОВАНИИ И ОПРЕДЕЛЕНИИ НМЦК</a:t>
            </a:r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9946261" y="6611779"/>
            <a:ext cx="2198415" cy="246221"/>
          </a:xfrm>
        </p:spPr>
        <p:txBody>
          <a:bodyPr/>
          <a:lstStyle/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63442"/>
              </p:ext>
            </p:extLst>
          </p:nvPr>
        </p:nvGraphicFramePr>
        <p:xfrm>
          <a:off x="148701" y="1143000"/>
          <a:ext cx="11992275" cy="4990324"/>
        </p:xfrm>
        <a:graphic>
          <a:graphicData uri="http://schemas.openxmlformats.org/drawingml/2006/table">
            <a:tbl>
              <a:tblPr/>
              <a:tblGrid>
                <a:gridCol w="252576"/>
                <a:gridCol w="3105264"/>
                <a:gridCol w="1055320"/>
                <a:gridCol w="911329"/>
                <a:gridCol w="4365272"/>
                <a:gridCol w="1055320"/>
                <a:gridCol w="1247194"/>
              </a:tblGrid>
              <a:tr h="270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 контракта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НМЦК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Сумма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завышения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Нарушение*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Нарушенные НПА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НФП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8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НАРУШЕНИЯ СТАТЬИ 22 ЗАКОНА № 44-ФЗ, КОТОРЫЕ ПРИВОДЯТ К ЗАВЫШЕНИЮ НМЦК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42">
                <a:tc rowSpan="2">
                  <a:txBody>
                    <a:bodyPr/>
                    <a:lstStyle/>
                    <a:p>
                      <a:pPr marL="0" algn="ctr" rtl="0" fontAlgn="ctr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Поставка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эндопротезов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суставов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31,6 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млн руб.</a:t>
                      </a:r>
                      <a:endParaRPr lang="ru-RU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1,5 млн руб.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(7,5%)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8890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216400" algn="l"/>
                        </a:tabLst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 обосновании НМЦК не применен тарифный метод при определении цены единицы медицинского изделия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для которого установлено государственное регулирование цен (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эндопротез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локтевого сустава/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стент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для подвздошно-бедренного венозного сегмента)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ч. 22 ст. 22 Закона  </a:t>
                      </a:r>
                      <a:b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44-ФЗ, </a:t>
                      </a:r>
                      <a:b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п. 5 Порядка </a:t>
                      </a:r>
                      <a:b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450н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НПИБ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(к устранению)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НИБС</a:t>
                      </a:r>
                      <a:endParaRPr lang="ru-RU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604">
                <a:tc vMerge="1">
                  <a:txBody>
                    <a:bodyPr/>
                    <a:lstStyle/>
                    <a:p>
                      <a:pPr marL="0" algn="ctr" rtl="0" fontAlgn="ctr"/>
                      <a:endParaRPr lang="ru-RU" sz="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Поставка расходных материалов для выполнения высокотехнологичной медицинской помощи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45,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9 млн руб.</a:t>
                      </a:r>
                      <a:endParaRPr lang="ru-RU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0,2 млн руб.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(0,5%)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116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Поставка товаров для выполнения электрофизиологических процедур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92,3 млн руб.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0,8 млн руб.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(1%)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890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 обосновании НМЦК использована информация о рыночных ценах товара,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 соответствующая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информации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коммерческих предложениях</a:t>
                      </a:r>
                    </a:p>
                    <a:p>
                      <a:pPr marL="8890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ч. 2 ст. 22 Закона  </a:t>
                      </a:r>
                      <a:b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44-ФЗ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75983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Поставка расходного материала для службы крови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18,1 млн руб.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млн руб.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(10%)</a:t>
                      </a:r>
                      <a:endParaRPr lang="ru-RU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 обосновании НМЦК на товар, 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освобожденный от налогообложения</a:t>
                      </a:r>
                      <a:r>
                        <a:rPr lang="en-US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использованы коммерческие предложения о цене товара с учетом НДС,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что повлекло 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дополнительное расходование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средств федерального бюджета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ч. 2, 3  ст. 22 Закона </a:t>
                      </a:r>
                      <a:b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44-ФЗ 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НПИБ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(к устранению)</a:t>
                      </a:r>
                      <a:endParaRPr lang="ru-RU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276" y="6355234"/>
            <a:ext cx="12289365" cy="256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67" dirty="0" smtClean="0">
                <a:solidFill>
                  <a:schemeClr val="tx2">
                    <a:lumMod val="75000"/>
                  </a:schemeClr>
                </a:solidFill>
              </a:rPr>
              <a:t>*примеры нарушений, которые допускаются более, чем  50% заказчиков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>
            <a:spLocks noGrp="1"/>
          </p:cNvSpPr>
          <p:nvPr>
            <p:ph type="title"/>
          </p:nvPr>
        </p:nvSpPr>
        <p:spPr>
          <a:xfrm>
            <a:off x="3695734" y="76200"/>
            <a:ext cx="8376573" cy="574644"/>
          </a:xfrm>
        </p:spPr>
        <p:txBody>
          <a:bodyPr/>
          <a:lstStyle/>
          <a:p>
            <a:r>
              <a:rPr lang="ru-RU" sz="1867" dirty="0">
                <a:solidFill>
                  <a:schemeClr val="tx2">
                    <a:lumMod val="75000"/>
                  </a:schemeClr>
                </a:solidFill>
              </a:rPr>
              <a:t>ПРИМЕРЫ ОСНОВНЫХ НАРУШЕНИЙ И НЕДОСТАТКОВ</a:t>
            </a:r>
            <a:br>
              <a:rPr lang="ru-RU" sz="1867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67" dirty="0">
                <a:solidFill>
                  <a:schemeClr val="tx2">
                    <a:lumMod val="75000"/>
                  </a:schemeClr>
                </a:solidFill>
              </a:rPr>
              <a:t>ПРИ ОБОСНОВАНИИ И ОПРЕДЕЛЕНИИ НМЦК (ПРОДОЛЖЕНИЕ)</a:t>
            </a:r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9946261" y="6611779"/>
            <a:ext cx="2198415" cy="246221"/>
          </a:xfrm>
        </p:spPr>
        <p:txBody>
          <a:bodyPr/>
          <a:lstStyle/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42268"/>
              </p:ext>
            </p:extLst>
          </p:nvPr>
        </p:nvGraphicFramePr>
        <p:xfrm>
          <a:off x="158797" y="910575"/>
          <a:ext cx="11985879" cy="5441418"/>
        </p:xfrm>
        <a:graphic>
          <a:graphicData uri="http://schemas.openxmlformats.org/drawingml/2006/table">
            <a:tbl>
              <a:tblPr/>
              <a:tblGrid>
                <a:gridCol w="237313"/>
                <a:gridCol w="3107609"/>
                <a:gridCol w="1056117"/>
                <a:gridCol w="912017"/>
                <a:gridCol w="4368570"/>
                <a:gridCol w="1056117"/>
                <a:gridCol w="1248136"/>
              </a:tblGrid>
              <a:tr h="4954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 контракта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НМЦК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Сумма </a:t>
                      </a: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нарушения/</a:t>
                      </a:r>
                      <a:b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недостатка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Нарушение / недостаток*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Нарушенные НПА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НФП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74">
                <a:tc grid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НАРУШЕНИЯ СТАТЬИ 22 ЗАКОНА № 44-ФЗ,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КОТОРЫЕ МОГУТ  ПРИВЕСТИ К ЗАВЫШЕНИЮ НМЦК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Поставка товаров мед назначения и расходных материалов </a:t>
                      </a:r>
                      <a:b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(23 контракта) 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813, 7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млн руб.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813, 7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млн руб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(100%)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82550" marR="0" indent="635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05300" algn="l"/>
                        </a:tabLst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Использованы КП,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содержащие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информацию: </a:t>
                      </a:r>
                      <a:b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несопоставимыми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коммерческими условиями: </a:t>
                      </a:r>
                    </a:p>
                    <a:p>
                      <a:pPr marL="82550" marR="0" indent="635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05300" algn="l"/>
                        </a:tabLst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части срока и места поставки, отсутствия информации о цене за единицу, использование недействующих КП;</a:t>
                      </a:r>
                    </a:p>
                    <a:p>
                      <a:pPr marL="82550" marR="0" indent="635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305300" algn="l"/>
                        </a:tabLst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части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количества товаров, условия о безвозмездном предоставлении запасных частей;</a:t>
                      </a:r>
                    </a:p>
                    <a:p>
                      <a:pPr marL="82550" marR="0" indent="635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305300" algn="l"/>
                        </a:tabLst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части сроков гарантийного обслуживания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ч. 2,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ст. 22 Закона </a:t>
                      </a:r>
                      <a:b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44-ФЗ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НИБС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Поставка медоборудования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 </a:t>
                      </a:r>
                      <a:b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</a:b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и комплектующих</a:t>
                      </a:r>
                    </a:p>
                    <a:p>
                      <a:pPr algn="ctr" rtl="0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</a:rPr>
                        <a:t>(5 контрактов) 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230,9 млн руб.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230,9 млн руб</a:t>
                      </a:r>
                      <a:b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(100%)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Поставка и ввод в эксплуатацию медоборудования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и комплектующих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(4 контракта)</a:t>
                      </a:r>
                      <a:endParaRPr lang="ru-RU" sz="1200" b="0" i="0" u="none" strike="noStrike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486,5 млн руб.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486,5 млн руб. (100%)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9">
                <a:tc gridSpan="7">
                  <a:txBody>
                    <a:bodyPr/>
                    <a:lstStyle/>
                    <a:p>
                      <a:pPr marL="0" algn="ctr" rtl="0" fontAlgn="ctr"/>
                      <a:r>
                        <a:rPr lang="ru-RU" sz="12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rtl="0" fontAlgn="ctr"/>
                      <a:r>
                        <a:rPr lang="ru-RU" sz="12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ЗАВЫШЕНИЕ</a:t>
                      </a:r>
                      <a:r>
                        <a:rPr lang="ru-RU" sz="1200" b="1" u="none" strike="noStrik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НМЦК ПО РЕЗУЛЬТАТАМ АНАЛИЗА РЫНКА БЕЗ НАРУШЕНИЯ 22 СТАТЬИ ЗАКОНА № 44-ФЗ</a:t>
                      </a:r>
                    </a:p>
                    <a:p>
                      <a:pPr marL="0" algn="ctr" rtl="0" fontAlgn="ctr"/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3170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Поставка </a:t>
                      </a:r>
                      <a:r>
                        <a:rPr lang="ru-RU" sz="12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эндопротезов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суставов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31,6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млн руб.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2,8 млн руб.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(7,5%)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88900" marR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Проверкой установлено </a:t>
                      </a: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завышение НМЦК относительно </a:t>
                      </a:r>
                      <a:b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цен других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контрактов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идентичный товар,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что привело 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 завышению цены контракта (</a:t>
                      </a:r>
                      <a:r>
                        <a:rPr lang="ru-RU" sz="1200" b="0" i="0" u="none" strike="noStrike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медизделие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«Винт»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 реабилитационный комплекс для функциональной терапии верхних конечностей)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НИБС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63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Поставка реабилитационного комплекса для терапии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7,9 млн руб.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1,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 млн руб.</a:t>
                      </a:r>
                      <a:b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(22,15%)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200" y="6483506"/>
            <a:ext cx="12289365" cy="256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67" dirty="0" smtClean="0">
                <a:solidFill>
                  <a:schemeClr val="tx2">
                    <a:lumMod val="75000"/>
                  </a:schemeClr>
                </a:solidFill>
              </a:rPr>
              <a:t>*примеры нарушений, которые допускаются более, чем  50% заказчиков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82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572000" y="76200"/>
            <a:ext cx="7500307" cy="574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1219170"/>
            <a:r>
              <a:rPr lang="ru-RU" sz="1867" kern="0" dirty="0">
                <a:solidFill>
                  <a:schemeClr val="tx2">
                    <a:lumMod val="75000"/>
                  </a:schemeClr>
                </a:solidFill>
              </a:rPr>
              <a:t>ПРИМЕРЫ ОСНОВНЫХ НАРУШЕНИЙ</a:t>
            </a:r>
            <a:br>
              <a:rPr lang="ru-RU" sz="1867" kern="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67" kern="0" dirty="0">
                <a:solidFill>
                  <a:schemeClr val="tx2">
                    <a:lumMod val="75000"/>
                  </a:schemeClr>
                </a:solidFill>
              </a:rPr>
              <a:t>ПРИ ИСПОЛНЕНИИ КОНТРАКТОВ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024675"/>
              </p:ext>
            </p:extLst>
          </p:nvPr>
        </p:nvGraphicFramePr>
        <p:xfrm>
          <a:off x="78378" y="914400"/>
          <a:ext cx="11993929" cy="5083016"/>
        </p:xfrm>
        <a:graphic>
          <a:graphicData uri="http://schemas.openxmlformats.org/drawingml/2006/table">
            <a:tbl>
              <a:tblPr/>
              <a:tblGrid>
                <a:gridCol w="237473"/>
                <a:gridCol w="2927060"/>
                <a:gridCol w="1059326"/>
                <a:gridCol w="1092766"/>
                <a:gridCol w="4177349"/>
                <a:gridCol w="949398"/>
                <a:gridCol w="1550557"/>
              </a:tblGrid>
              <a:tr h="336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 контракта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Цена контракта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Сумма </a:t>
                      </a: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нарушения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Нарушение*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Нарушенные НПА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НФП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55">
                <a:tc grid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ПРИЕМКА ТРУ, НЕ СООТВЕСТВУЮЩИХ УСЛОВИЯМ КОНТРАКТОВ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5490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rtl="0" fontAlgn="ctr"/>
                      <a:endParaRPr lang="ru-RU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Поставка электрокардиостимуляторов, аппаратов искусственного кровообращения,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вентиляции легких </a:t>
                      </a:r>
                      <a:b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(4 контракта)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132,9  млн руб.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132, 9 млн руб.</a:t>
                      </a:r>
                    </a:p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(100%)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just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Принято оборудование с техническими характеристиками, </a:t>
                      </a: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 соответствующими условиям контракта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в части параметров электрического нагрева, диапазона температур, потребляемой мощности, размера приборов,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года производства </a:t>
                      </a:r>
                      <a:endParaRPr lang="ru-RU" sz="1200" b="0" i="0" u="none" strike="noStrike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п. 1, 2 ч. 1 ст. 94, ч. 1 ст. 101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Закона </a:t>
                      </a:r>
                      <a:b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44-ФЗ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НПИБ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(к устранению)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НЕИСПОЛЬЗОВАНИЕ ПОСТАВЛЕННЫХ ТРУ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900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Закупка медицинского оборудования 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(2 контракта)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266 млн руб.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266 млн руб.</a:t>
                      </a:r>
                      <a:endParaRPr lang="en-US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(100%)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Оборудование в течение длительного времени (порядка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года)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 смонтировано и не используется, находится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разобранном состоянии</a:t>
                      </a:r>
                      <a:endParaRPr lang="ru-RU" sz="1200" b="0" i="0" u="none" strike="noStrike" baseline="0" dirty="0" smtClean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п. 1 ст. 12 Закона </a:t>
                      </a:r>
                      <a:b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44-ФЗ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НИБС</a:t>
                      </a:r>
                      <a:endParaRPr lang="ru-RU" sz="12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НПИБ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 устранению)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Поставка и ввод в эксплуатацию системы линейного ускорителя с принадлежностями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189,5 млн руб.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189,5 млн. руб</a:t>
                      </a:r>
                      <a:endParaRPr lang="en-US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(100%)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п. 1 ст. 12 Закона </a:t>
                      </a:r>
                      <a:b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44-ФЗ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омер слайда 2"/>
          <p:cNvSpPr txBox="1">
            <a:spLocks/>
          </p:cNvSpPr>
          <p:nvPr/>
        </p:nvSpPr>
        <p:spPr>
          <a:xfrm>
            <a:off x="9946261" y="6611779"/>
            <a:ext cx="219841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r" defTabSz="1449324" rtl="0" eaLnBrk="1" latinLnBrk="0" hangingPunct="1">
              <a:defRPr sz="1747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4662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9324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3986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8648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3310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47972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72634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97296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3" y="6248400"/>
            <a:ext cx="11938247" cy="256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67" dirty="0" smtClean="0">
                <a:solidFill>
                  <a:schemeClr val="tx2">
                    <a:lumMod val="75000"/>
                  </a:schemeClr>
                </a:solidFill>
              </a:rPr>
              <a:t>*примеры нарушений, которые допускаются более, чем  50% заказчиков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644368" y="34956"/>
            <a:ext cx="7500307" cy="574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1219170"/>
            <a:r>
              <a:rPr lang="ru-RU" sz="1867" kern="0" dirty="0">
                <a:solidFill>
                  <a:schemeClr val="tx2">
                    <a:lumMod val="75000"/>
                  </a:schemeClr>
                </a:solidFill>
              </a:rPr>
              <a:t>ПРИМЕРЫ ОСНОВНЫХ НАРУШЕНИЙ</a:t>
            </a:r>
            <a:br>
              <a:rPr lang="ru-RU" sz="1867" kern="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67" kern="0" dirty="0">
                <a:solidFill>
                  <a:schemeClr val="tx2">
                    <a:lumMod val="75000"/>
                  </a:schemeClr>
                </a:solidFill>
              </a:rPr>
              <a:t>ПРИ ИСПОЛНЕНИИ КОНТРАКТОВ (ПРОДОЛЖЕНИЕ)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15937"/>
              </p:ext>
            </p:extLst>
          </p:nvPr>
        </p:nvGraphicFramePr>
        <p:xfrm>
          <a:off x="62782" y="990600"/>
          <a:ext cx="12081895" cy="5192995"/>
        </p:xfrm>
        <a:graphic>
          <a:graphicData uri="http://schemas.openxmlformats.org/drawingml/2006/table">
            <a:tbl>
              <a:tblPr/>
              <a:tblGrid>
                <a:gridCol w="240152"/>
                <a:gridCol w="2960078"/>
                <a:gridCol w="1071275"/>
                <a:gridCol w="1105093"/>
                <a:gridCol w="4224470"/>
                <a:gridCol w="960107"/>
                <a:gridCol w="1520720"/>
              </a:tblGrid>
              <a:tr h="336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 контракта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Цена контракта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Сумма </a:t>
                      </a: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нарушения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Нарушение 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Нарушенные НПА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НФП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 grid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НАРУШЕНИЯ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 ЧАСТИ ИЗМЕНЕНИЯ СУЩЕСТВЕННЫХ УСЛОВИЙ КОНТРАКТОВ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305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Закупка медицинского оборудования и инструментария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24,3 млн руб.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млн руб.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(2,4%)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Изменена структура цены контракта в части исключения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ставки НДС 20% из цены товара, при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этом цена Контракта не уменьшена, что привело к неправомерному расходованию средств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ч. 2 ст. 34, ч.1 ст. 95 Закона </a:t>
                      </a:r>
                      <a:b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44-ФЗ  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НПИБ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(к устранению)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 gridSpan="7">
                  <a:txBody>
                    <a:bodyPr/>
                    <a:lstStyle/>
                    <a:p>
                      <a:pPr marL="0" algn="ctr" rtl="0" fontAlgn="ctr"/>
                      <a:endParaRPr lang="ru-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font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ИНЫЕ НАРУШЕНИЯ*</a:t>
                      </a:r>
                    </a:p>
                    <a:p>
                      <a:pPr marL="0" algn="ctr" rtl="0" fontAlgn="ctr"/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195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Поставка речевых процессоров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320 млн руб.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Допущено 7 фактов несвоевременной оплаты товаров, количество дней просрочки до 397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ч. 13.1 ст. 34, п. 2 ч. 1 ст. 94 Закона № 44- ФЗ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3180"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Поставка дезинфекционно-моечного оборудования и оказание услуг по сборке, установке, монтажу, вводу в эксплуатацию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59,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6 млн руб.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 млн руб.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(13,5%)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адрес Исполнителя не направлено требование об уплате неустойки за просрочку исполнения обязательств по оказанию услуг (количество дней просрочки составило 541 день)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п.3 ч. 1 ст. 94,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чч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6, 7 ст.34 Закона № 44- ФЗ 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странению</a:t>
                      </a:r>
                    </a:p>
                  </a:txBody>
                  <a:tcPr marL="11395" marR="11395" marT="1139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омер слайда 2"/>
          <p:cNvSpPr txBox="1">
            <a:spLocks/>
          </p:cNvSpPr>
          <p:nvPr/>
        </p:nvSpPr>
        <p:spPr>
          <a:xfrm>
            <a:off x="9946261" y="6611779"/>
            <a:ext cx="219841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r" defTabSz="1449324" rtl="0" eaLnBrk="1" latinLnBrk="0" hangingPunct="1">
              <a:defRPr sz="1747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4662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9324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3986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8648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3310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47972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72634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97296" algn="l" defTabSz="1449324" rtl="0" eaLnBrk="1" latinLnBrk="0" hangingPunct="1">
              <a:defRPr sz="28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248400"/>
            <a:ext cx="11938247" cy="256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67" dirty="0" smtClean="0">
                <a:solidFill>
                  <a:schemeClr val="tx2">
                    <a:lumMod val="75000"/>
                  </a:schemeClr>
                </a:solidFill>
              </a:rPr>
              <a:t>*примеры нарушений, которые допускаются более, чем  50% заказчиков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5611383"/>
            <a:ext cx="10795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НЕ КОПИТЕ НА СКЛАДАХ «ЗАПАСЫ» -  У ТОВАРОВ УМЕНЬШАЕТСЯ СРОК ПОЛЕЗНОГО ИСПОЛЬЗОВАНИЯ И ГАРАНТИИ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C288223-4E53-D047-99DF-F38A8EF7896E}"/>
              </a:ext>
            </a:extLst>
          </p:cNvPr>
          <p:cNvSpPr txBox="1"/>
          <p:nvPr/>
        </p:nvSpPr>
        <p:spPr>
          <a:xfrm>
            <a:off x="6696065" y="152400"/>
            <a:ext cx="5449131" cy="379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1867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ЭТИХ ОШИБОК ИЗБЕЖАТЬ</a:t>
            </a:r>
            <a:endParaRPr lang="ru-RU" sz="1867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9906000" y="6544388"/>
            <a:ext cx="219841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defTabSz="1932384"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0600" y="1212843"/>
            <a:ext cx="11113815" cy="526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НЕ ОТНОСИТЕСЬ ФОРМАЛЬНО К ОПРЕДЕЛЕНИЮ НМЦК 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ВСЕГДА ИСПОЛЬЗУЙТЕ МИНИМУМ 2 ИСТОЧНИКА ИНФОРМАЦИИ О ЦЕНАХ ТРУ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600" y="2369838"/>
            <a:ext cx="10871200" cy="132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ВНИМАТЕЛЬНО СМОТРИТЕ, ЧТО ВЫ ПРИНИМАЕТЕ 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НИКОГДА НЕ ПРИНИМАЙТЕ ТРУ, ЕСЛИ ОН НЕ СООТВЕТСТВУЕТ КОНТРАКТУ 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НИКОГДА НЕ ОПЛАЧИВАЙТЕ МОНТАЖ И НАЛАДКУ, ЕСЛИ ТРУ НА СКЛАДЕ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0600" y="4323762"/>
            <a:ext cx="10871200" cy="539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НАПРАВЛЯЙТЕ ПРЕТЕНЗИЮ ПОСТАВЩИКУ СРАЗУ, КАК ВАМ СТАЛО ИЗВЕСТНО О ПРОСРОЧКЕ ИЛИ ИНОМ НАРУШЕНИИ НЕ НАДО ЖДАТЬ ИСТЕЧЕНИЯ ТЕХЛЕТНЕГО СРОКА ИСКОВОЙ ДАВНОСТИ</a:t>
            </a:r>
          </a:p>
        </p:txBody>
      </p:sp>
      <p:sp>
        <p:nvSpPr>
          <p:cNvPr id="10" name="Овал 9"/>
          <p:cNvSpPr/>
          <p:nvPr/>
        </p:nvSpPr>
        <p:spPr>
          <a:xfrm>
            <a:off x="495690" y="1212843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95690" y="2819400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2" name="Овал 11"/>
          <p:cNvSpPr/>
          <p:nvPr/>
        </p:nvSpPr>
        <p:spPr>
          <a:xfrm>
            <a:off x="495690" y="4378739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95690" y="5638800"/>
            <a:ext cx="419820" cy="4297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145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46402" y="3265475"/>
            <a:ext cx="450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Спасибо за внимание!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object 9"/>
          <p:cNvSpPr/>
          <p:nvPr/>
        </p:nvSpPr>
        <p:spPr>
          <a:xfrm>
            <a:off x="9568869" y="601497"/>
            <a:ext cx="2623132" cy="5820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8" dirty="0"/>
          </a:p>
        </p:txBody>
      </p:sp>
    </p:spTree>
    <p:extLst>
      <p:ext uri="{BB962C8B-B14F-4D97-AF65-F5344CB8AC3E}">
        <p14:creationId xmlns:p14="http://schemas.microsoft.com/office/powerpoint/2010/main" val="8293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83904</TotalTime>
  <Words>1323</Words>
  <Application>Microsoft Office PowerPoint</Application>
  <PresentationFormat>Широкоэкранный</PresentationFormat>
  <Paragraphs>264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Lato Light</vt:lpstr>
      <vt:lpstr>Times New Roman</vt:lpstr>
      <vt:lpstr>Office Theme</vt:lpstr>
      <vt:lpstr>Презентация PowerPoint</vt:lpstr>
      <vt:lpstr>НАРУШЕНИЯ И НЕДОСТАТКИ, ВЫЯВЛЕННЫЕ ПРИ ПРОВЕРКЕ ПОДВЕДОМСТВЕННЫХ УЧРЕЖДЕНИЙ МИНЗДРАВА РОССИИ</vt:lpstr>
      <vt:lpstr>Презентация PowerPoint</vt:lpstr>
      <vt:lpstr>ПРИМЕРЫ ОСНОВНЫХ НАРУШЕНИЙ И НЕДОСТАТКОВ ПРИ ОБОСНОВАНИИ И ОПРЕДЕЛЕНИИ НМЦК</vt:lpstr>
      <vt:lpstr>ПРИМЕРЫ ОСНОВНЫХ НАРУШЕНИЙ И НЕДОСТАТКОВ ПРИ ОБОСНОВАНИИ И ОПРЕДЕЛЕНИИ НМЦК (ПРОДОЛЖЕНИЕ)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Елизавета Арбатова</dc:creator>
  <cp:lastModifiedBy>Иванова Екатерина Константиновна</cp:lastModifiedBy>
  <cp:revision>3449</cp:revision>
  <cp:lastPrinted>2022-12-15T07:43:27Z</cp:lastPrinted>
  <dcterms:created xsi:type="dcterms:W3CDTF">2019-07-31T16:47:50Z</dcterms:created>
  <dcterms:modified xsi:type="dcterms:W3CDTF">2023-07-06T13:12:50Z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