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35" r:id="rId2"/>
    <p:sldId id="473" r:id="rId3"/>
    <p:sldId id="470" r:id="rId4"/>
    <p:sldId id="471" r:id="rId5"/>
    <p:sldId id="472" r:id="rId6"/>
    <p:sldId id="468" r:id="rId7"/>
    <p:sldId id="327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23B"/>
    <a:srgbClr val="2B65E7"/>
    <a:srgbClr val="003217"/>
    <a:srgbClr val="ADD52B"/>
    <a:srgbClr val="0000FF"/>
    <a:srgbClr val="F6A6AC"/>
    <a:srgbClr val="F2F2F2"/>
    <a:srgbClr val="FF5050"/>
    <a:srgbClr val="3DD59B"/>
    <a:srgbClr val="00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954" autoAdjust="0"/>
  </p:normalViewPr>
  <p:slideViewPr>
    <p:cSldViewPr>
      <p:cViewPr varScale="1">
        <p:scale>
          <a:sx n="108" d="100"/>
          <a:sy n="108" d="100"/>
        </p:scale>
        <p:origin x="-16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360" y="-96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1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1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CB1F6258-46AB-49E8-8A79-CE3B91B8535E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1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1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A2011D6C-ED48-43EF-9560-5A8155E63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2020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1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1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3097904F-C0E1-4391-973E-11010576A5C3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1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1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25410C0D-910F-4025-B3E5-D097E8ABE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9909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10C0D-910F-4025-B3E5-D097E8ABE79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096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2069-FED7-476D-8DF0-E3664D2CE3D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A3D7-922D-4B62-B03D-99582D7069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262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2069-FED7-476D-8DF0-E3664D2CE3D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A3D7-922D-4B62-B03D-99582D7069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965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2069-FED7-476D-8DF0-E3664D2CE3D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A3D7-922D-4B62-B03D-99582D7069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192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2069-FED7-476D-8DF0-E3664D2CE3D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A3D7-922D-4B62-B03D-99582D7069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81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2069-FED7-476D-8DF0-E3664D2CE3D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A3D7-922D-4B62-B03D-99582D7069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680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2069-FED7-476D-8DF0-E3664D2CE3D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A3D7-922D-4B62-B03D-99582D7069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824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2069-FED7-476D-8DF0-E3664D2CE3D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A3D7-922D-4B62-B03D-99582D7069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7055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2069-FED7-476D-8DF0-E3664D2CE3D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A3D7-922D-4B62-B03D-99582D7069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25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2069-FED7-476D-8DF0-E3664D2CE3D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A3D7-922D-4B62-B03D-99582D7069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129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2069-FED7-476D-8DF0-E3664D2CE3D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A3D7-922D-4B62-B03D-99582D7069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243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2069-FED7-476D-8DF0-E3664D2CE3D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A3D7-922D-4B62-B03D-99582D7069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700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02069-FED7-476D-8DF0-E3664D2CE3DC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1A3D7-922D-4B62-B03D-99582D7069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842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1147" y="210667"/>
            <a:ext cx="1387046" cy="1647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899592" y="1857987"/>
            <a:ext cx="7272077" cy="2511425"/>
          </a:xfrm>
        </p:spPr>
        <p:txBody>
          <a:bodyPr anchor="t">
            <a:normAutofit fontScale="90000"/>
          </a:bodyPr>
          <a:lstStyle/>
          <a:p>
            <a:pPr algn="l"/>
            <a:r>
              <a:rPr lang="ru-RU" sz="3100" b="1" dirty="0" smtClean="0">
                <a:ln w="11430"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</a:rPr>
              <a:t>Реализация регионального проекта </a:t>
            </a:r>
            <a:r>
              <a:rPr lang="ru-RU" sz="3100" b="1" dirty="0">
                <a:ln w="11430"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</a:rPr>
              <a:t/>
            </a:r>
            <a:br>
              <a:rPr lang="ru-RU" sz="3100" b="1" dirty="0">
                <a:ln w="11430"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</a:rPr>
            </a:br>
            <a:r>
              <a:rPr lang="ru-RU" sz="3100" b="1" dirty="0">
                <a:ln w="11430"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</a:rPr>
              <a:t>«Экспорт медицинских услуг </a:t>
            </a:r>
            <a:r>
              <a:rPr lang="ru-RU" sz="3100" b="1" dirty="0" smtClean="0">
                <a:ln w="11430"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</a:rPr>
              <a:t/>
            </a:r>
            <a:br>
              <a:rPr lang="ru-RU" sz="3100" b="1" dirty="0" smtClean="0">
                <a:ln w="11430"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</a:rPr>
            </a:br>
            <a:r>
              <a:rPr lang="ru-RU" sz="3100" b="1" dirty="0" smtClean="0">
                <a:ln w="11430"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</a:rPr>
              <a:t>(</a:t>
            </a:r>
            <a:r>
              <a:rPr lang="ru-RU" sz="3100" b="1" dirty="0">
                <a:ln w="11430"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</a:rPr>
              <a:t>Амурская область)»</a:t>
            </a:r>
            <a:br>
              <a:rPr lang="ru-RU" sz="3100" b="1" dirty="0">
                <a:ln w="11430"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</a:rPr>
            </a:br>
            <a:r>
              <a:rPr lang="ru-RU" altLang="ru-RU" sz="3100" b="1" dirty="0">
                <a:latin typeface="TT Norms ExtraBold" panose="02000503040000020004" pitchFamily="50" charset="-52"/>
              </a:rPr>
              <a:t>национального проекта  </a:t>
            </a:r>
            <a:br>
              <a:rPr lang="ru-RU" altLang="ru-RU" sz="3100" b="1" dirty="0">
                <a:latin typeface="TT Norms ExtraBold" panose="02000503040000020004" pitchFamily="50" charset="-52"/>
              </a:rPr>
            </a:br>
            <a:r>
              <a:rPr lang="ru-RU" altLang="ru-RU" sz="3100" b="1" dirty="0">
                <a:solidFill>
                  <a:srgbClr val="1962E9"/>
                </a:solidFill>
                <a:latin typeface="TT Norms ExtraBold" panose="02000503040000020004" pitchFamily="50" charset="-52"/>
              </a:rPr>
              <a:t>«Здравоохранение» </a:t>
            </a:r>
            <a:r>
              <a:rPr lang="ru-RU" altLang="ru-RU" sz="3100" b="1" dirty="0" smtClean="0">
                <a:latin typeface="TT Norms Regular" panose="02000503030000020003"/>
              </a:rPr>
              <a:t>в 2021 году</a:t>
            </a:r>
            <a:br>
              <a:rPr lang="ru-RU" altLang="ru-RU" sz="3100" b="1" dirty="0" smtClean="0">
                <a:latin typeface="TT Norms Regular" panose="02000503030000020003"/>
              </a:rPr>
            </a:br>
            <a:r>
              <a:rPr lang="ru-RU" altLang="ru-RU" sz="4800" b="1" dirty="0" smtClean="0">
                <a:latin typeface="TT Norms Regular" panose="02000503030000020003"/>
              </a:rPr>
              <a:t/>
            </a:r>
            <a:br>
              <a:rPr lang="ru-RU" altLang="ru-RU" sz="4800" b="1" dirty="0" smtClean="0">
                <a:latin typeface="TT Norms Regular" panose="02000503030000020003"/>
              </a:rPr>
            </a:br>
            <a:r>
              <a:rPr lang="ru-RU" altLang="ru-RU" sz="1700" b="1" dirty="0" smtClean="0">
                <a:latin typeface="TT Norms Regular" panose="02000503030000020003"/>
              </a:rPr>
              <a:t>министерство здравоохранения Амурской области</a:t>
            </a:r>
            <a:br>
              <a:rPr lang="ru-RU" altLang="ru-RU" sz="1700" b="1" dirty="0" smtClean="0">
                <a:latin typeface="TT Norms Regular" panose="02000503030000020003"/>
              </a:rPr>
            </a:br>
            <a:endParaRPr lang="ru-RU" altLang="ru-RU" sz="1700" dirty="0" smtClean="0">
              <a:latin typeface="TT Norms Regular" panose="02000503030000020003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182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6029325"/>
            <a:ext cx="9144000" cy="9525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103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138" y="6200775"/>
            <a:ext cx="690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26792" y="688165"/>
            <a:ext cx="6520455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  <a:ea typeface="Batang" panose="02030600000101010101" pitchFamily="18" charset="-127"/>
              </a:rPr>
              <a:t>«Экспорт медицинских услуг </a:t>
            </a:r>
          </a:p>
          <a:p>
            <a:pPr algn="ctr"/>
            <a:r>
              <a:rPr lang="ru-RU" sz="2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  <a:ea typeface="Batang" panose="02030600000101010101" pitchFamily="18" charset="-127"/>
              </a:rPr>
              <a:t>(Амурская область)»</a:t>
            </a:r>
            <a:endParaRPr lang="ru-RU" sz="20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TT Norms ExtraBold"/>
              <a:ea typeface="Batang" panose="02030600000101010101" pitchFamily="18" charset="-127"/>
            </a:endParaRPr>
          </a:p>
        </p:txBody>
      </p:sp>
      <p:pic>
        <p:nvPicPr>
          <p:cNvPr id="20" name="Рисунок 19"/>
          <p:cNvPicPr/>
          <p:nvPr/>
        </p:nvPicPr>
        <p:blipFill>
          <a:blip r:embed="rId3"/>
          <a:stretch>
            <a:fillRect/>
          </a:stretch>
        </p:blipFill>
        <p:spPr>
          <a:xfrm>
            <a:off x="-1" y="45944"/>
            <a:ext cx="1482811" cy="1156779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8111628" y="490189"/>
            <a:ext cx="4095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100" b="1" dirty="0" smtClean="0">
                <a:solidFill>
                  <a:srgbClr val="1962E9"/>
                </a:solidFill>
                <a:latin typeface="TT Norms Regular" panose="02000503030000020003" pitchFamily="50" charset="-52"/>
              </a:rPr>
              <a:t>1</a:t>
            </a:r>
            <a:endParaRPr lang="ru-RU" altLang="ru-RU" sz="1100" b="1" dirty="0">
              <a:solidFill>
                <a:srgbClr val="1962E9"/>
              </a:solidFill>
              <a:latin typeface="TT Norms Regular" panose="02000503030000020003" pitchFamily="50" charset="-52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82271" y="490822"/>
            <a:ext cx="268287" cy="216457"/>
          </a:xfrm>
          <a:prstGeom prst="ellipse">
            <a:avLst/>
          </a:prstGeom>
          <a:noFill/>
          <a:ln>
            <a:solidFill>
              <a:srgbClr val="196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79158" y="1937428"/>
            <a:ext cx="6546676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T Norms Regular"/>
              </a:rPr>
              <a:t>На территории Амурской области реализуется региональный проект «Экспорт медицинских услуг (Амурская область)» федерального проекта «Экспорт медицинских услуг» национального проекта «Здравоохранение». 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TT Norms Regular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79158" y="3041094"/>
            <a:ext cx="6546676" cy="4186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T Norms Regular"/>
              </a:rPr>
              <a:t>Сроки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T Norms Regular"/>
              </a:rPr>
              <a:t>реализации проекта 01.01.2019-31.12.2024.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79159" y="3716962"/>
            <a:ext cx="6546676" cy="15842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T Norms Regular"/>
              </a:rPr>
              <a:t>Оказание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T Norms Regular"/>
              </a:rPr>
              <a:t>высококвалифицированной медицинской помощи иностранным гражданам в соответствии с международными стандартами, применение уникального комплексного подхода, современных методов профилактики, диагностики, лечения и реабилитации, применение высокотехнологичного оборудования, слаженная работа специалистов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T Norms Regular"/>
              </a:rPr>
              <a:t>.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T Norms Regular"/>
              </a:rPr>
              <a:t>Медицинская помощь оказывается по договорам с предприятиями и по индивидуальным обращениям иностранных граждан на основе платных услуг.</a:t>
            </a:r>
          </a:p>
        </p:txBody>
      </p:sp>
      <p:pic>
        <p:nvPicPr>
          <p:cNvPr id="19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8451" y="6172200"/>
            <a:ext cx="4111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94838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6029325"/>
            <a:ext cx="9144000" cy="9525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103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138" y="6200775"/>
            <a:ext cx="690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40905" y="613515"/>
            <a:ext cx="5347546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  <a:ea typeface="Batang" panose="02030600000101010101" pitchFamily="18" charset="-127"/>
              </a:rPr>
              <a:t>Участники </a:t>
            </a:r>
            <a:r>
              <a:rPr lang="ru-RU" sz="2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  <a:ea typeface="Batang" panose="02030600000101010101" pitchFamily="18" charset="-127"/>
              </a:rPr>
              <a:t>проекта </a:t>
            </a:r>
            <a:endParaRPr lang="ru-RU" sz="2000" b="1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TT Norms ExtraBold"/>
              <a:ea typeface="Batang" panose="02030600000101010101" pitchFamily="18" charset="-127"/>
            </a:endParaRPr>
          </a:p>
          <a:p>
            <a:pPr algn="ctr"/>
            <a:r>
              <a:rPr lang="ru-RU" sz="2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  <a:ea typeface="Batang" panose="02030600000101010101" pitchFamily="18" charset="-127"/>
              </a:rPr>
              <a:t>«</a:t>
            </a:r>
            <a:r>
              <a:rPr lang="ru-RU" sz="2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  <a:ea typeface="Batang" panose="02030600000101010101" pitchFamily="18" charset="-127"/>
              </a:rPr>
              <a:t>Экспорт медицинских услуг </a:t>
            </a:r>
          </a:p>
          <a:p>
            <a:pPr algn="ctr"/>
            <a:r>
              <a:rPr lang="ru-RU" sz="2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  <a:ea typeface="Batang" panose="02030600000101010101" pitchFamily="18" charset="-127"/>
              </a:rPr>
              <a:t>(Амурская область)»   </a:t>
            </a:r>
          </a:p>
        </p:txBody>
      </p:sp>
      <p:sp>
        <p:nvSpPr>
          <p:cNvPr id="15" name="TextBox 4"/>
          <p:cNvSpPr txBox="1"/>
          <p:nvPr/>
        </p:nvSpPr>
        <p:spPr>
          <a:xfrm>
            <a:off x="1409700" y="1765829"/>
            <a:ext cx="3047999" cy="27084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Государственное бюджетное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учреждение здравоохранения Амурской области «Свободненская городская поликлиника», г. Свободный      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http://www.svbgp.ru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/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6" name="TextBox 4"/>
          <p:cNvSpPr txBox="1"/>
          <p:nvPr/>
        </p:nvSpPr>
        <p:spPr>
          <a:xfrm>
            <a:off x="5198076" y="1765829"/>
            <a:ext cx="3118340" cy="27084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Государственное автономное учреждение здравоохранения Амурской области «Амурская областная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детская клиническая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больница», </a:t>
            </a:r>
          </a:p>
          <a:p>
            <a:pPr indent="26670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г. Благовещенск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indent="266700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http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://aodkb.ru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/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8111628" y="490189"/>
            <a:ext cx="4095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100" b="1" dirty="0">
                <a:solidFill>
                  <a:srgbClr val="1962E9"/>
                </a:solidFill>
                <a:latin typeface="TT Norms Regular" panose="02000503030000020003" pitchFamily="50" charset="-52"/>
              </a:rPr>
              <a:t>2</a:t>
            </a:r>
          </a:p>
        </p:txBody>
      </p:sp>
      <p:sp>
        <p:nvSpPr>
          <p:cNvPr id="11" name="Овал 10"/>
          <p:cNvSpPr/>
          <p:nvPr/>
        </p:nvSpPr>
        <p:spPr>
          <a:xfrm>
            <a:off x="8182271" y="490822"/>
            <a:ext cx="268287" cy="216457"/>
          </a:xfrm>
          <a:prstGeom prst="ellipse">
            <a:avLst/>
          </a:prstGeom>
          <a:noFill/>
          <a:ln>
            <a:solidFill>
              <a:srgbClr val="196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8451" y="6172200"/>
            <a:ext cx="4111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0493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6"/>
          <p:cNvSpPr txBox="1"/>
          <p:nvPr/>
        </p:nvSpPr>
        <p:spPr>
          <a:xfrm>
            <a:off x="1043608" y="438478"/>
            <a:ext cx="7074408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</a:rPr>
              <a:t>Оказание медицинской помощи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</a:rPr>
              <a:t>иностранным гражданам</a:t>
            </a:r>
            <a:endParaRPr lang="en-US" sz="20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TT Norms ExtraBold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6029325"/>
            <a:ext cx="9144000" cy="9525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138" y="6200775"/>
            <a:ext cx="690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844318" y="3255532"/>
            <a:ext cx="7418227" cy="30201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Иностранным гражданам оказывается медицинская помощь по следующим профилям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62878" y="4059690"/>
            <a:ext cx="1419003" cy="290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Онкология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62877" y="4362678"/>
            <a:ext cx="1419003" cy="290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Хирургия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62876" y="4661987"/>
            <a:ext cx="1419003" cy="290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Урология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281878" y="4057726"/>
            <a:ext cx="1484907" cy="290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Отоларингология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62875" y="5270181"/>
            <a:ext cx="1419003" cy="290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Офтальмология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62875" y="5574911"/>
            <a:ext cx="1419004" cy="290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Терапия 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62876" y="4966125"/>
            <a:ext cx="1419004" cy="290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Кардиология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281880" y="4355281"/>
            <a:ext cx="1484907" cy="290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Ревматология 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281880" y="4663951"/>
            <a:ext cx="1484907" cy="290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Пульмонология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281880" y="4953799"/>
            <a:ext cx="1484907" cy="290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Неврология 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281880" y="5267679"/>
            <a:ext cx="1484907" cy="290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Эндокринология 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281880" y="5574189"/>
            <a:ext cx="1484907" cy="290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Гинекология 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766787" y="4071065"/>
            <a:ext cx="2664903" cy="290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Стоматология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440971" y="4415367"/>
            <a:ext cx="1849414" cy="3511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Физиотерапевтическое лечение 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766786" y="4671708"/>
            <a:ext cx="2664904" cy="290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Лабораторная диагностика 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766785" y="4968389"/>
            <a:ext cx="2664905" cy="290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Рентгенологическая диагностика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766783" y="5276809"/>
            <a:ext cx="2664907" cy="290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Ультразвуковая диагностика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766783" y="5581289"/>
            <a:ext cx="2664907" cy="290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Функциональная диагностика 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440971" y="4786187"/>
            <a:ext cx="1849414" cy="4405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Профилактические осмотры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766787" y="4375710"/>
            <a:ext cx="2664903" cy="2794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Вакцинация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442010" y="5231784"/>
            <a:ext cx="1847335" cy="6499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Выдача справок международного образца.</a:t>
            </a:r>
          </a:p>
        </p:txBody>
      </p:sp>
      <p:pic>
        <p:nvPicPr>
          <p:cNvPr id="45" name="Picture 9" descr="C:\Users\Loki\Downloads\vernoe-serdce2-4e67a5190f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8660" y="3714581"/>
            <a:ext cx="318404" cy="31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5" descr="C:\Users\Loki\Downloads\пузо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7991" y="3730290"/>
            <a:ext cx="417960" cy="27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C:\Users\Loki\Downloads\очки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4001" y="3698591"/>
            <a:ext cx="561859" cy="32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5" descr="C:\Users\Loki\Downloads\костыли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8941" y="3745089"/>
            <a:ext cx="403657" cy="26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C:\Users\Loki\Downloads\мозг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8082" y="3729792"/>
            <a:ext cx="489383" cy="29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Скругленный прямоугольник 49"/>
          <p:cNvSpPr/>
          <p:nvPr/>
        </p:nvSpPr>
        <p:spPr>
          <a:xfrm>
            <a:off x="6431690" y="4073147"/>
            <a:ext cx="1849416" cy="3331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Травматология и ортопедия 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" name="Picture 1" descr="C:\Users\Loki\Downloads\нейро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2171" y="3727955"/>
            <a:ext cx="476545" cy="28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" descr="C:\Users\Loki\Downloads\реб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72090" y="3727870"/>
            <a:ext cx="487584" cy="27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" descr="C:\Users\Loki\Downloads\щитовидка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4639" y="3727870"/>
            <a:ext cx="463737" cy="27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C:\Users\Loki\Downloads\фон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4927" y="3716008"/>
            <a:ext cx="492504" cy="29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C:\Users\Loki\Downloads\pic1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1865" y="3697984"/>
            <a:ext cx="550620" cy="330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Овал 55"/>
          <p:cNvSpPr/>
          <p:nvPr/>
        </p:nvSpPr>
        <p:spPr>
          <a:xfrm>
            <a:off x="8195072" y="449666"/>
            <a:ext cx="268287" cy="216457"/>
          </a:xfrm>
          <a:prstGeom prst="ellipse">
            <a:avLst/>
          </a:prstGeom>
          <a:noFill/>
          <a:ln>
            <a:solidFill>
              <a:srgbClr val="196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7" name="Заголовок 1"/>
          <p:cNvSpPr txBox="1">
            <a:spLocks/>
          </p:cNvSpPr>
          <p:nvPr/>
        </p:nvSpPr>
        <p:spPr bwMode="auto">
          <a:xfrm>
            <a:off x="8124427" y="445321"/>
            <a:ext cx="4095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100" b="1" dirty="0" smtClean="0">
                <a:solidFill>
                  <a:srgbClr val="1962E9"/>
                </a:solidFill>
                <a:latin typeface="TT Norms Regular" panose="02000503030000020003" pitchFamily="50" charset="-52"/>
              </a:rPr>
              <a:t>3</a:t>
            </a:r>
            <a:endParaRPr lang="ru-RU" altLang="ru-RU" sz="1100" b="1" dirty="0">
              <a:solidFill>
                <a:srgbClr val="1962E9"/>
              </a:solidFill>
              <a:latin typeface="TT Norms Regular" panose="02000503030000020003" pitchFamily="50" charset="-52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862875" y="1059383"/>
            <a:ext cx="7321451" cy="21081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b="1" dirty="0" smtClean="0">
                <a:ln w="11430"/>
                <a:solidFill>
                  <a:schemeClr val="tx2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</a:rPr>
              <a:t>Ступени получения медицинской помощи в </a:t>
            </a:r>
            <a:r>
              <a:rPr lang="ru-RU" sz="1200" b="1" dirty="0">
                <a:ln w="11430"/>
                <a:solidFill>
                  <a:schemeClr val="tx2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</a:rPr>
              <a:t>Амурской области</a:t>
            </a:r>
            <a:r>
              <a:rPr lang="ru-RU" sz="1200" b="1" dirty="0" smtClean="0">
                <a:solidFill>
                  <a:schemeClr val="tx2"/>
                </a:solidFill>
              </a:rPr>
              <a:t>: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59" name="TextBox 5"/>
          <p:cNvSpPr txBox="1"/>
          <p:nvPr/>
        </p:nvSpPr>
        <p:spPr>
          <a:xfrm>
            <a:off x="880849" y="1318189"/>
            <a:ext cx="1457142" cy="5078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00" b="1" i="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I СТУПЕНЬ:</a:t>
            </a:r>
          </a:p>
          <a:p>
            <a:pPr algn="ctr"/>
            <a:r>
              <a:rPr lang="en-US" sz="1100" b="1" i="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Выбрать</a:t>
            </a:r>
            <a:r>
              <a:rPr lang="en-US" sz="1100" b="1" i="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1100" b="1" i="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медицинскую</a:t>
            </a:r>
            <a:r>
              <a:rPr lang="en-US" sz="1100" b="1" i="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1100" b="1" i="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организацию</a:t>
            </a:r>
            <a:endParaRPr lang="en-US" sz="1100" b="1" i="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0" name="TextBox 6"/>
          <p:cNvSpPr txBox="1"/>
          <p:nvPr/>
        </p:nvSpPr>
        <p:spPr>
          <a:xfrm>
            <a:off x="2042078" y="1657267"/>
            <a:ext cx="2529922" cy="5078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00" b="1" i="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II СТУПЕНЬ:</a:t>
            </a:r>
          </a:p>
          <a:p>
            <a:pPr algn="ctr"/>
            <a:r>
              <a:rPr lang="en-US" sz="1100" b="1" i="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Связаться</a:t>
            </a:r>
            <a:r>
              <a:rPr lang="en-US" sz="1100" b="1" i="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1100" b="1" i="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с </a:t>
            </a:r>
            <a:r>
              <a:rPr lang="en-US" sz="1100" b="1" i="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медицинской</a:t>
            </a:r>
            <a:r>
              <a:rPr lang="en-US" sz="1100" b="1" i="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1100" b="1" i="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организацией</a:t>
            </a:r>
            <a:r>
              <a:rPr lang="en-US" sz="1100" b="1" i="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sz="1100" b="1" i="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для</a:t>
            </a:r>
            <a:r>
              <a:rPr lang="en-US" sz="1100" b="1" i="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1100" b="1" i="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получения</a:t>
            </a:r>
            <a:r>
              <a:rPr lang="en-US" sz="1100" b="1" i="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1100" b="1" i="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подтверждения</a:t>
            </a:r>
            <a:endParaRPr lang="en-US" sz="1100" b="1" i="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1" name="TextBox 7"/>
          <p:cNvSpPr txBox="1"/>
          <p:nvPr/>
        </p:nvSpPr>
        <p:spPr>
          <a:xfrm>
            <a:off x="4264659" y="1989700"/>
            <a:ext cx="1845195" cy="5078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00" b="1" i="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III СТУПЕНЬ:</a:t>
            </a:r>
          </a:p>
          <a:p>
            <a:pPr algn="ctr"/>
            <a:r>
              <a:rPr lang="en-US" sz="1100" b="1" i="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Выбрать</a:t>
            </a:r>
            <a:r>
              <a:rPr lang="en-US" sz="1100" b="1" i="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1100" b="1" i="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тип</a:t>
            </a:r>
            <a:r>
              <a:rPr lang="en-US" sz="1100" b="1" i="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1100" b="1" i="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проживания</a:t>
            </a:r>
            <a:r>
              <a:rPr lang="en-US" sz="1100" b="1" i="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sz="1100" b="1" i="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и </a:t>
            </a:r>
            <a:r>
              <a:rPr lang="en-US" sz="1100" b="1" i="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транспорта</a:t>
            </a:r>
            <a:endParaRPr lang="en-US" sz="1100" b="1" i="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5669690" y="2371499"/>
            <a:ext cx="1524000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00" b="1" i="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IV СТУПЕНЬ:</a:t>
            </a:r>
          </a:p>
          <a:p>
            <a:pPr algn="ctr"/>
            <a:r>
              <a:rPr lang="en-US" sz="1100" b="1" i="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Оформить</a:t>
            </a:r>
            <a:r>
              <a:rPr lang="en-US" sz="1100" b="1" i="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1100" b="1" i="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визу</a:t>
            </a:r>
            <a:endParaRPr lang="en-US" sz="1100" b="1" i="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3" name="TextBox 9"/>
          <p:cNvSpPr txBox="1"/>
          <p:nvPr/>
        </p:nvSpPr>
        <p:spPr>
          <a:xfrm>
            <a:off x="6985809" y="2535633"/>
            <a:ext cx="1245012" cy="6771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00" b="1" i="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V СТУПЕНЬ:</a:t>
            </a:r>
          </a:p>
          <a:p>
            <a:pPr algn="ctr"/>
            <a:r>
              <a:rPr lang="ru-RU" sz="1100" b="1" i="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Добро пожаловать в Амурскую область</a:t>
            </a:r>
            <a:r>
              <a:rPr lang="en-US" sz="1100" b="1" i="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!</a:t>
            </a:r>
            <a:endParaRPr lang="en-US" sz="1100" b="1" i="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64" name="Рисунок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8451" y="6172200"/>
            <a:ext cx="4111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56757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6029325"/>
            <a:ext cx="9144000" cy="9525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103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138" y="6200775"/>
            <a:ext cx="690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6050" y="504111"/>
            <a:ext cx="6959001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  <a:ea typeface="Batang" panose="02030600000101010101" pitchFamily="18" charset="-127"/>
              </a:rPr>
              <a:t>Предоставление медицинских услуг </a:t>
            </a:r>
          </a:p>
          <a:p>
            <a:pPr algn="ctr"/>
            <a:r>
              <a:rPr lang="ru-RU" sz="2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  <a:ea typeface="Batang" panose="02030600000101010101" pitchFamily="18" charset="-127"/>
              </a:rPr>
              <a:t>иностранным гражданам в Амурской области</a:t>
            </a:r>
          </a:p>
          <a:p>
            <a:pPr algn="ctr"/>
            <a:r>
              <a:rPr lang="ru-RU" sz="2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  <a:ea typeface="Batang" panose="02030600000101010101" pitchFamily="18" charset="-127"/>
              </a:rPr>
              <a:t> – это</a:t>
            </a:r>
            <a:endParaRPr lang="ru-RU" sz="20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TT Norms ExtraBold"/>
              <a:ea typeface="Batang" panose="02030600000101010101" pitchFamily="18" charset="-127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66225" y="1301175"/>
            <a:ext cx="2304148" cy="7405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ea typeface="Batang" panose="02030600000101010101" pitchFamily="18" charset="-127"/>
                <a:cs typeface="Arial" panose="020B0604020202020204" pitchFamily="34" charset="0"/>
              </a:rPr>
              <a:t>ВЫСОКОЕ КАЧЕСТВО</a:t>
            </a:r>
          </a:p>
          <a:p>
            <a:pPr algn="ctr"/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ea typeface="Batang" panose="02030600000101010101" pitchFamily="18" charset="-127"/>
                <a:cs typeface="Arial" panose="020B0604020202020204" pitchFamily="34" charset="0"/>
              </a:rPr>
              <a:t>(высококачественная медицинская помощь, отвечающая международным стандартам)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93808" y="3691831"/>
            <a:ext cx="2527986" cy="8207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ea typeface="Batang" panose="02030600000101010101" pitchFamily="18" charset="-127"/>
                <a:cs typeface="Arial" panose="020B0604020202020204" pitchFamily="34" charset="0"/>
              </a:rPr>
              <a:t>КВАЛИФИЦИРОВАННЫЕ ВРАЧИ</a:t>
            </a:r>
          </a:p>
          <a:p>
            <a:pPr algn="ctr"/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ea typeface="Batang" panose="02030600000101010101" pitchFamily="18" charset="-127"/>
                <a:cs typeface="Arial" panose="020B0604020202020204" pitchFamily="34" charset="0"/>
              </a:rPr>
              <a:t>(квалифицированные медицинские специалисты с международной практикой)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406487" y="3691830"/>
            <a:ext cx="2378289" cy="8207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ea typeface="Batang" panose="02030600000101010101" pitchFamily="18" charset="-127"/>
                <a:cs typeface="Arial" panose="020B0604020202020204" pitchFamily="34" charset="0"/>
              </a:rPr>
              <a:t>ДОСТУПНАЯ ЦЕНА</a:t>
            </a:r>
          </a:p>
          <a:p>
            <a:pPr algn="ctr"/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ea typeface="Batang" panose="02030600000101010101" pitchFamily="18" charset="-127"/>
                <a:cs typeface="Arial" panose="020B0604020202020204" pitchFamily="34" charset="0"/>
              </a:rPr>
              <a:t>(конкурентоспособная стоимость медицинских услуг всех профилей)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54130" y="1272975"/>
            <a:ext cx="2309940" cy="7405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ea typeface="Batang" panose="02030600000101010101" pitchFamily="18" charset="-127"/>
                <a:cs typeface="Arial" panose="020B0604020202020204" pitchFamily="34" charset="0"/>
              </a:rPr>
              <a:t>РАЗРАБОТКА ПРОГРАММЫ</a:t>
            </a:r>
          </a:p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ea typeface="Batang" panose="02030600000101010101" pitchFamily="18" charset="-127"/>
                <a:cs typeface="Arial" panose="020B0604020202020204" pitchFamily="34" charset="0"/>
              </a:rPr>
              <a:t>(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на русском и английском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языках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ea typeface="Batang" panose="02030600000101010101" pitchFamily="18" charset="-127"/>
                <a:cs typeface="Arial" panose="020B0604020202020204" pitchFamily="34" charset="0"/>
              </a:rPr>
              <a:t>)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77261" y="4660122"/>
            <a:ext cx="2378289" cy="85884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ea typeface="Batang" panose="02030600000101010101" pitchFamily="18" charset="-127"/>
                <a:cs typeface="Arial" panose="020B0604020202020204" pitchFamily="34" charset="0"/>
              </a:rPr>
              <a:t>ОКАЗАНИЕ МДИЦИНСКОЙ ПОМОЩИ </a:t>
            </a:r>
          </a:p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ea typeface="Batang" panose="02030600000101010101" pitchFamily="18" charset="-127"/>
                <a:cs typeface="Arial" panose="020B0604020202020204" pitchFamily="34" charset="0"/>
              </a:rPr>
              <a:t>АМБУЛАТОРНО и СТАЦИОНАРНО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54130" y="2171851"/>
            <a:ext cx="2867664" cy="13580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ea typeface="Batang" panose="02030600000101010101" pitchFamily="18" charset="-127"/>
                <a:cs typeface="Arial" panose="020B0604020202020204" pitchFamily="34" charset="0"/>
              </a:rPr>
              <a:t>ОСВЕЩАЕМОСТЬ ИНФОРМАЦИИ В СЕТИ ИНТЕРНЕТ</a:t>
            </a:r>
          </a:p>
          <a:p>
            <a:pPr algn="ctr"/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(получение подробной информации через кнопку </a:t>
            </a: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«медицинский туризм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», размещенную  </a:t>
            </a: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официальных сайтах медицинских учреждений области; заключение договора об освещении деятельности в сети Интернет)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360007" y="2207886"/>
            <a:ext cx="2745687" cy="133012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ea typeface="Batang" panose="02030600000101010101" pitchFamily="18" charset="-127"/>
                <a:cs typeface="Arial" panose="020B0604020202020204" pitchFamily="34" charset="0"/>
              </a:rPr>
              <a:t>ЗАКЛЮЧЕНИЕ ДОГОВОРОВ С ПРЕДПРИЯТИЯМИ, РАБОТА ПО ИНДИВИДУАЛЬНЫМ ОБРАЩЕНИЯМ ИНОСТРАННЫХ ГРАЖДАН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932040" y="4655967"/>
            <a:ext cx="2304256" cy="85884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ea typeface="Batang" panose="02030600000101010101" pitchFamily="18" charset="-127"/>
                <a:cs typeface="Arial" panose="020B0604020202020204" pitchFamily="34" charset="0"/>
              </a:rPr>
              <a:t>ВОЗМОЖНОСТЬ ПРЕДВАРИТЕЛЬНОЙ ЗАПИСИ ДИСТАНЦИОННО</a:t>
            </a:r>
          </a:p>
        </p:txBody>
      </p:sp>
      <p:sp>
        <p:nvSpPr>
          <p:cNvPr id="15" name="Овал 14"/>
          <p:cNvSpPr/>
          <p:nvPr/>
        </p:nvSpPr>
        <p:spPr>
          <a:xfrm>
            <a:off x="8176339" y="544053"/>
            <a:ext cx="268287" cy="216457"/>
          </a:xfrm>
          <a:prstGeom prst="ellipse">
            <a:avLst/>
          </a:prstGeom>
          <a:noFill/>
          <a:ln>
            <a:solidFill>
              <a:srgbClr val="196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8105694" y="532626"/>
            <a:ext cx="4095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100" b="1" dirty="0" smtClean="0">
                <a:solidFill>
                  <a:srgbClr val="1962E9"/>
                </a:solidFill>
                <a:latin typeface="TT Norms Regular" panose="02000503030000020003" pitchFamily="50" charset="-52"/>
              </a:rPr>
              <a:t>4</a:t>
            </a:r>
            <a:endParaRPr lang="ru-RU" altLang="ru-RU" sz="1100" b="1" dirty="0">
              <a:solidFill>
                <a:srgbClr val="1962E9"/>
              </a:solidFill>
              <a:latin typeface="TT Norms Regular" panose="02000503030000020003" pitchFamily="50" charset="-52"/>
            </a:endParaRPr>
          </a:p>
        </p:txBody>
      </p:sp>
      <p:pic>
        <p:nvPicPr>
          <p:cNvPr id="2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8451" y="6172200"/>
            <a:ext cx="4111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58010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6029325"/>
            <a:ext cx="9144000" cy="9525"/>
          </a:xfrm>
          <a:prstGeom prst="line">
            <a:avLst/>
          </a:prstGeom>
          <a:ln w="19050">
            <a:solidFill>
              <a:srgbClr val="196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138" y="6200775"/>
            <a:ext cx="690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E977E8FA-B074-4ADA-82DE-16CDB5A62FA0}"/>
              </a:ext>
            </a:extLst>
          </p:cNvPr>
          <p:cNvSpPr/>
          <p:nvPr/>
        </p:nvSpPr>
        <p:spPr>
          <a:xfrm>
            <a:off x="1119199" y="3487070"/>
            <a:ext cx="3380793" cy="454612"/>
          </a:xfrm>
          <a:prstGeom prst="rect">
            <a:avLst/>
          </a:prstGeom>
          <a:ln>
            <a:solidFill>
              <a:srgbClr val="2B65E7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100" b="1" spc="-10" dirty="0">
                <a:solidFill>
                  <a:srgbClr val="000000"/>
                </a:solidFill>
                <a:latin typeface="TT Norms ExtraBold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пролеченных иностранных граждан (тыс. человек)</a:t>
            </a:r>
            <a:endParaRPr lang="ru-RU" sz="1100" b="1" dirty="0">
              <a:latin typeface="TT Norms ExtraBold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E977E8FA-B074-4ADA-82DE-16CDB5A62FA0}"/>
              </a:ext>
            </a:extLst>
          </p:cNvPr>
          <p:cNvSpPr/>
          <p:nvPr/>
        </p:nvSpPr>
        <p:spPr>
          <a:xfrm>
            <a:off x="5292077" y="1717013"/>
            <a:ext cx="779745" cy="384721"/>
          </a:xfrm>
          <a:prstGeom prst="rect">
            <a:avLst/>
          </a:prstGeom>
          <a:ln>
            <a:solidFill>
              <a:srgbClr val="2B65E7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latin typeface="TT Norms Regular" panose="02000503030000020003"/>
                <a:ea typeface="Calibri" panose="020F0502020204030204" pitchFamily="34" charset="0"/>
              </a:rPr>
              <a:t>План </a:t>
            </a:r>
          </a:p>
          <a:p>
            <a:pPr algn="ctr"/>
            <a:r>
              <a:rPr lang="ru-RU" sz="800" dirty="0" smtClean="0">
                <a:latin typeface="TT Norms Regular" panose="02000503030000020003"/>
                <a:ea typeface="Calibri" panose="020F0502020204030204" pitchFamily="34" charset="0"/>
              </a:rPr>
              <a:t>2021</a:t>
            </a:r>
            <a:endParaRPr lang="ru-RU" sz="800" dirty="0">
              <a:latin typeface="TT Norms Regular" panose="02000503030000020003"/>
              <a:ea typeface="Calibri" panose="020F050202020403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E977E8FA-B074-4ADA-82DE-16CDB5A62FA0}"/>
              </a:ext>
            </a:extLst>
          </p:cNvPr>
          <p:cNvSpPr/>
          <p:nvPr/>
        </p:nvSpPr>
        <p:spPr>
          <a:xfrm>
            <a:off x="6614561" y="1717012"/>
            <a:ext cx="757634" cy="384721"/>
          </a:xfrm>
          <a:prstGeom prst="rect">
            <a:avLst/>
          </a:prstGeom>
          <a:ln>
            <a:solidFill>
              <a:srgbClr val="2B65E7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latin typeface="TT Norms Regular" panose="02000503030000020003"/>
                <a:ea typeface="Calibri" panose="020F0502020204030204" pitchFamily="34" charset="0"/>
              </a:rPr>
              <a:t>Факт</a:t>
            </a:r>
          </a:p>
          <a:p>
            <a:pPr algn="ctr"/>
            <a:r>
              <a:rPr lang="ru-RU" sz="800" dirty="0" smtClean="0">
                <a:latin typeface="TT Norms Regular" panose="02000503030000020003"/>
                <a:ea typeface="Calibri" panose="020F0502020204030204" pitchFamily="34" charset="0"/>
              </a:rPr>
              <a:t>2021</a:t>
            </a:r>
            <a:endParaRPr lang="ru-RU" sz="800" dirty="0">
              <a:latin typeface="TT Norms Regular" panose="02000503030000020003"/>
              <a:ea typeface="Calibri" panose="020F050202020403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E977E8FA-B074-4ADA-82DE-16CDB5A62FA0}"/>
              </a:ext>
            </a:extLst>
          </p:cNvPr>
          <p:cNvSpPr/>
          <p:nvPr/>
        </p:nvSpPr>
        <p:spPr>
          <a:xfrm>
            <a:off x="5292077" y="2581183"/>
            <a:ext cx="779745" cy="261610"/>
          </a:xfrm>
          <a:prstGeom prst="rect">
            <a:avLst/>
          </a:prstGeom>
          <a:ln>
            <a:solidFill>
              <a:srgbClr val="2B65E7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latin typeface="TT Norms Regular" panose="02000503030000020003"/>
                <a:ea typeface="Calibri" panose="020F0502020204030204" pitchFamily="34" charset="0"/>
              </a:rPr>
              <a:t>0,15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E977E8FA-B074-4ADA-82DE-16CDB5A62FA0}"/>
              </a:ext>
            </a:extLst>
          </p:cNvPr>
          <p:cNvSpPr/>
          <p:nvPr/>
        </p:nvSpPr>
        <p:spPr>
          <a:xfrm>
            <a:off x="1129869" y="1732848"/>
            <a:ext cx="3330113" cy="261610"/>
          </a:xfrm>
          <a:prstGeom prst="rect">
            <a:avLst/>
          </a:prstGeom>
          <a:solidFill>
            <a:schemeClr val="bg1"/>
          </a:solidFill>
          <a:ln>
            <a:solidFill>
              <a:srgbClr val="00823B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823B"/>
                </a:solidFill>
                <a:latin typeface="TT Norms Regular" panose="02000503030000020003"/>
                <a:ea typeface="Calibri" panose="020F0502020204030204" pitchFamily="34" charset="0"/>
              </a:rPr>
              <a:t>ПОКАЗАТЕЛЬ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E977E8FA-B074-4ADA-82DE-16CDB5A62FA0}"/>
              </a:ext>
            </a:extLst>
          </p:cNvPr>
          <p:cNvSpPr/>
          <p:nvPr/>
        </p:nvSpPr>
        <p:spPr>
          <a:xfrm>
            <a:off x="6614561" y="2572691"/>
            <a:ext cx="757633" cy="261610"/>
          </a:xfrm>
          <a:prstGeom prst="rect">
            <a:avLst/>
          </a:prstGeom>
          <a:solidFill>
            <a:schemeClr val="bg1"/>
          </a:solidFill>
          <a:ln>
            <a:solidFill>
              <a:srgbClr val="00823B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823B"/>
                </a:solidFill>
                <a:latin typeface="TT Norms Regular" panose="02000503030000020003"/>
                <a:ea typeface="Calibri" panose="020F0502020204030204" pitchFamily="34" charset="0"/>
              </a:rPr>
              <a:t>1,4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E977E8FA-B074-4ADA-82DE-16CDB5A62FA0}"/>
              </a:ext>
            </a:extLst>
          </p:cNvPr>
          <p:cNvSpPr/>
          <p:nvPr/>
        </p:nvSpPr>
        <p:spPr>
          <a:xfrm>
            <a:off x="6614561" y="3552908"/>
            <a:ext cx="757633" cy="253916"/>
          </a:xfrm>
          <a:prstGeom prst="rect">
            <a:avLst/>
          </a:prstGeom>
          <a:solidFill>
            <a:schemeClr val="bg1"/>
          </a:solidFill>
          <a:ln>
            <a:solidFill>
              <a:srgbClr val="00823B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50" b="1" dirty="0" smtClean="0">
                <a:solidFill>
                  <a:srgbClr val="00823B"/>
                </a:solidFill>
                <a:latin typeface="TT Norms Regular" panose="02000503030000020003"/>
                <a:ea typeface="Calibri" panose="020F0502020204030204" pitchFamily="34" charset="0"/>
              </a:rPr>
              <a:t>33,3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E977E8FA-B074-4ADA-82DE-16CDB5A62FA0}"/>
              </a:ext>
            </a:extLst>
          </p:cNvPr>
          <p:cNvSpPr/>
          <p:nvPr/>
        </p:nvSpPr>
        <p:spPr>
          <a:xfrm>
            <a:off x="1119199" y="2342689"/>
            <a:ext cx="3380793" cy="816890"/>
          </a:xfrm>
          <a:prstGeom prst="rect">
            <a:avLst/>
          </a:prstGeom>
          <a:ln>
            <a:solidFill>
              <a:srgbClr val="2B65E7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100" b="1" dirty="0">
                <a:latin typeface="TT Norms ExtraBold"/>
                <a:ea typeface="Calibri" panose="020F0502020204030204" pitchFamily="34" charset="0"/>
                <a:cs typeface="Times New Roman" panose="02020603050405020304" pitchFamily="18" charset="0"/>
              </a:rPr>
              <a:t>Увеличение объема экспорта медицинских услуг не менее чем в 4 раза по сравнению с 2017 годом (до 1 </a:t>
            </a:r>
            <a:r>
              <a:rPr lang="ru-RU" sz="1100" b="1" dirty="0" smtClean="0">
                <a:latin typeface="TT Norms ExtraBold"/>
                <a:ea typeface="Calibri" panose="020F0502020204030204" pitchFamily="34" charset="0"/>
                <a:cs typeface="Times New Roman" panose="02020603050405020304" pitchFamily="18" charset="0"/>
              </a:rPr>
              <a:t>млрд. </a:t>
            </a:r>
            <a:r>
              <a:rPr lang="ru-RU" sz="1100" b="1" dirty="0">
                <a:latin typeface="TT Norms ExtraBold"/>
                <a:ea typeface="Calibri" panose="020F0502020204030204" pitchFamily="34" charset="0"/>
                <a:cs typeface="Times New Roman" panose="02020603050405020304" pitchFamily="18" charset="0"/>
              </a:rPr>
              <a:t>долларов США в год), </a:t>
            </a:r>
            <a:r>
              <a:rPr lang="ru-RU" sz="1100" b="1" dirty="0" smtClean="0">
                <a:latin typeface="TT Norms ExtraBold"/>
                <a:ea typeface="Calibri" panose="020F0502020204030204" pitchFamily="34" charset="0"/>
                <a:cs typeface="Times New Roman" panose="02020603050405020304" pitchFamily="18" charset="0"/>
              </a:rPr>
              <a:t>млн. </a:t>
            </a:r>
            <a:r>
              <a:rPr lang="ru-RU" sz="1100" b="1" dirty="0">
                <a:latin typeface="TT Norms ExtraBold"/>
                <a:ea typeface="Calibri" panose="020F0502020204030204" pitchFamily="34" charset="0"/>
                <a:cs typeface="Times New Roman" panose="02020603050405020304" pitchFamily="18" charset="0"/>
              </a:rPr>
              <a:t>долларов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E977E8FA-B074-4ADA-82DE-16CDB5A62FA0}"/>
              </a:ext>
            </a:extLst>
          </p:cNvPr>
          <p:cNvSpPr/>
          <p:nvPr/>
        </p:nvSpPr>
        <p:spPr>
          <a:xfrm>
            <a:off x="5292078" y="3579509"/>
            <a:ext cx="779744" cy="246221"/>
          </a:xfrm>
          <a:prstGeom prst="rect">
            <a:avLst/>
          </a:prstGeom>
          <a:ln>
            <a:solidFill>
              <a:srgbClr val="2B65E7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TT Norms Regular" panose="02000503030000020003"/>
                <a:ea typeface="Calibri" panose="020F0502020204030204" pitchFamily="34" charset="0"/>
              </a:rPr>
              <a:t>0,35</a:t>
            </a:r>
          </a:p>
        </p:txBody>
      </p:sp>
      <p:sp>
        <p:nvSpPr>
          <p:cNvPr id="66" name="Овал 65"/>
          <p:cNvSpPr/>
          <p:nvPr/>
        </p:nvSpPr>
        <p:spPr>
          <a:xfrm>
            <a:off x="8020374" y="864352"/>
            <a:ext cx="268287" cy="216457"/>
          </a:xfrm>
          <a:prstGeom prst="ellipse">
            <a:avLst/>
          </a:prstGeom>
          <a:noFill/>
          <a:ln>
            <a:solidFill>
              <a:srgbClr val="196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Заголовок 1"/>
          <p:cNvSpPr txBox="1">
            <a:spLocks/>
          </p:cNvSpPr>
          <p:nvPr/>
        </p:nvSpPr>
        <p:spPr bwMode="auto">
          <a:xfrm>
            <a:off x="7949729" y="838436"/>
            <a:ext cx="4095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100" b="1" dirty="0">
                <a:solidFill>
                  <a:srgbClr val="1962E9"/>
                </a:solidFill>
                <a:latin typeface="TT Norms Regular" panose="02000503030000020003" pitchFamily="50" charset="-52"/>
              </a:rPr>
              <a:t>5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E977E8FA-B074-4ADA-82DE-16CDB5A62FA0}"/>
              </a:ext>
            </a:extLst>
          </p:cNvPr>
          <p:cNvSpPr/>
          <p:nvPr/>
        </p:nvSpPr>
        <p:spPr>
          <a:xfrm>
            <a:off x="1129870" y="4269174"/>
            <a:ext cx="6367826" cy="1070486"/>
          </a:xfrm>
          <a:prstGeom prst="rect">
            <a:avLst/>
          </a:prstGeom>
          <a:ln>
            <a:solidFill>
              <a:srgbClr val="2B65E7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latin typeface="TT Norms Regular" panose="02000503030000020003"/>
              </a:rPr>
              <a:t>Оказание высококвалифицированной медицинской помощи в соответствии с международными стандартами, слаженная работа специалистов, использование современных методов позволили не только достичь поставленных целей, но и перевыполнить показатели регионального проекта «Экспорт медицинских услуг (Амурская область)».</a:t>
            </a:r>
            <a:endParaRPr lang="ru-RU" sz="1200" b="1" dirty="0">
              <a:latin typeface="TT Norms Regular" panose="02000503030000020003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8451" y="6172200"/>
            <a:ext cx="4111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899592" y="615115"/>
            <a:ext cx="7120782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T Norms ExtraBold"/>
                <a:ea typeface="Batang" panose="02030600000101010101" pitchFamily="18" charset="-127"/>
              </a:rPr>
              <a:t>Информация о достижении показателей регионального проекта «Экспорт медицинских услуг (Амурская область)»</a:t>
            </a:r>
            <a:endParaRPr lang="ru-RU" sz="20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TT Norms ExtraBold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427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ижний колонтитул 4"/>
          <p:cNvSpPr txBox="1">
            <a:spLocks/>
          </p:cNvSpPr>
          <p:nvPr/>
        </p:nvSpPr>
        <p:spPr>
          <a:xfrm>
            <a:off x="323528" y="6453336"/>
            <a:ext cx="158417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T Norms Regular" pitchFamily="50" charset="-52"/>
            </a:endParaRPr>
          </a:p>
        </p:txBody>
      </p:sp>
      <p:sp>
        <p:nvSpPr>
          <p:cNvPr id="13" name="Дата 3"/>
          <p:cNvSpPr txBox="1">
            <a:spLocks/>
          </p:cNvSpPr>
          <p:nvPr/>
        </p:nvSpPr>
        <p:spPr>
          <a:xfrm>
            <a:off x="323528" y="6304235"/>
            <a:ext cx="1594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T Norms Regular" pitchFamily="50" charset="-52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8345488" y="373063"/>
            <a:ext cx="4095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lnSpc>
                <a:spcPct val="90000"/>
              </a:lnSpc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24" name="Овал 23"/>
          <p:cNvSpPr/>
          <p:nvPr/>
        </p:nvSpPr>
        <p:spPr>
          <a:xfrm>
            <a:off x="8412163" y="369888"/>
            <a:ext cx="268287" cy="2667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23728" y="2708920"/>
            <a:ext cx="48049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47864" y="3645024"/>
            <a:ext cx="2750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1962E9"/>
                </a:solidFill>
                <a:latin typeface="Times New Roman" pitchFamily="18" charset="0"/>
                <a:cs typeface="Times New Roman" pitchFamily="18" charset="0"/>
              </a:rPr>
              <a:t>www.amurzdrav.ru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6029325"/>
            <a:ext cx="9144000" cy="9525"/>
          </a:xfrm>
          <a:prstGeom prst="line">
            <a:avLst/>
          </a:prstGeom>
          <a:ln w="19050">
            <a:solidFill>
              <a:srgbClr val="196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138" y="6200775"/>
            <a:ext cx="690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2713" y="6175375"/>
            <a:ext cx="4111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3 CuadroTexto"/>
          <p:cNvSpPr txBox="1">
            <a:spLocks noChangeArrowheads="1"/>
          </p:cNvSpPr>
          <p:nvPr/>
        </p:nvSpPr>
        <p:spPr bwMode="auto">
          <a:xfrm>
            <a:off x="7058019" y="6194422"/>
            <a:ext cx="1727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dirty="0" smtClean="0">
                <a:solidFill>
                  <a:srgbClr val="1962E9"/>
                </a:solidFill>
                <a:latin typeface="TT Norms Medium"/>
              </a:rPr>
              <a:t>ПРАВИТЕЛЬСТВО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dirty="0" smtClean="0">
                <a:solidFill>
                  <a:srgbClr val="1962E9"/>
                </a:solidFill>
                <a:latin typeface="TT Norms Medium"/>
              </a:rPr>
              <a:t>АМУРСКОЙ ОБЛАСТИ</a:t>
            </a:r>
            <a:endParaRPr lang="ru-RU" altLang="ru-RU" sz="1100" dirty="0">
              <a:solidFill>
                <a:srgbClr val="1962E9"/>
              </a:solidFill>
              <a:latin typeface="TT Norms Medium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620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10908</TotalTime>
  <Words>457</Words>
  <Application>Microsoft Office PowerPoint</Application>
  <PresentationFormat>Экран (4:3)</PresentationFormat>
  <Paragraphs>93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Реализация регионального проекта  «Экспорт медицинских услуг  (Амурская область)» национального проекта   «Здравоохранение» в 2021 году  министерство здравоохранения Амурской области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AMKurdyukov</dc:creator>
  <cp:lastModifiedBy>NikolaevRV</cp:lastModifiedBy>
  <cp:revision>1278</cp:revision>
  <cp:lastPrinted>2021-11-08T07:33:25Z</cp:lastPrinted>
  <dcterms:created xsi:type="dcterms:W3CDTF">2018-06-29T06:25:40Z</dcterms:created>
  <dcterms:modified xsi:type="dcterms:W3CDTF">2021-11-15T17:40:18Z</dcterms:modified>
</cp:coreProperties>
</file>