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59" r:id="rId5"/>
  </p:sldIdLst>
  <p:sldSz cx="7556500" cy="10693400"/>
  <p:notesSz cx="7556500" cy="10693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8" y="9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5013" cy="5349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279900" y="0"/>
            <a:ext cx="3275013" cy="534988"/>
          </a:xfrm>
          <a:prstGeom prst="rect">
            <a:avLst/>
          </a:prstGeom>
        </p:spPr>
        <p:txBody>
          <a:bodyPr vert="horz" lIns="91440" tIns="45720" rIns="91440" bIns="45720" rtlCol="0"/>
          <a:lstStyle>
            <a:lvl1pPr algn="r">
              <a:defRPr sz="1200"/>
            </a:lvl1pPr>
          </a:lstStyle>
          <a:p>
            <a:fld id="{EEE1609E-0349-4176-BA62-D30A90137229}" type="datetimeFigureOut">
              <a:rPr lang="ru-RU" smtClean="0"/>
              <a:t>09.11.2021</a:t>
            </a:fld>
            <a:endParaRPr lang="ru-RU"/>
          </a:p>
        </p:txBody>
      </p:sp>
      <p:sp>
        <p:nvSpPr>
          <p:cNvPr id="4" name="Образ слайда 3"/>
          <p:cNvSpPr>
            <a:spLocks noGrp="1" noRot="1" noChangeAspect="1"/>
          </p:cNvSpPr>
          <p:nvPr>
            <p:ph type="sldImg" idx="2"/>
          </p:nvPr>
        </p:nvSpPr>
        <p:spPr>
          <a:xfrm>
            <a:off x="2360613" y="801688"/>
            <a:ext cx="2835275" cy="40100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55650" y="5080000"/>
            <a:ext cx="6045200" cy="481171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10156825"/>
            <a:ext cx="3275013" cy="5349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279900" y="10156825"/>
            <a:ext cx="3275013" cy="534988"/>
          </a:xfrm>
          <a:prstGeom prst="rect">
            <a:avLst/>
          </a:prstGeom>
        </p:spPr>
        <p:txBody>
          <a:bodyPr vert="horz" lIns="91440" tIns="45720" rIns="91440" bIns="45720" rtlCol="0" anchor="b"/>
          <a:lstStyle>
            <a:lvl1pPr algn="r">
              <a:defRPr sz="1200"/>
            </a:lvl1pPr>
          </a:lstStyle>
          <a:p>
            <a:fld id="{90E21FA8-7229-46F6-ADA6-53764649B34A}" type="slidenum">
              <a:rPr lang="ru-RU" smtClean="0"/>
              <a:t>‹#›</a:t>
            </a:fld>
            <a:endParaRPr lang="ru-RU"/>
          </a:p>
        </p:txBody>
      </p:sp>
    </p:spTree>
    <p:extLst>
      <p:ext uri="{BB962C8B-B14F-4D97-AF65-F5344CB8AC3E}">
        <p14:creationId xmlns:p14="http://schemas.microsoft.com/office/powerpoint/2010/main" val="334172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0E21FA8-7229-46F6-ADA6-53764649B34A}" type="slidenum">
              <a:rPr lang="ru-RU" smtClean="0"/>
              <a:t>3</a:t>
            </a:fld>
            <a:endParaRPr lang="ru-RU"/>
          </a:p>
        </p:txBody>
      </p:sp>
    </p:spTree>
    <p:extLst>
      <p:ext uri="{BB962C8B-B14F-4D97-AF65-F5344CB8AC3E}">
        <p14:creationId xmlns:p14="http://schemas.microsoft.com/office/powerpoint/2010/main" val="142525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11/9/2021</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hyperlink" Target="https://health.bashkortostan.ru/" TargetMode="External"/><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4352" y="241300"/>
            <a:ext cx="6645592" cy="1594802"/>
          </a:xfrm>
          <a:prstGeom prst="rect">
            <a:avLst/>
          </a:prstGeom>
        </p:spPr>
      </p:pic>
      <p:sp>
        <p:nvSpPr>
          <p:cNvPr id="3" name="object 3"/>
          <p:cNvSpPr txBox="1"/>
          <p:nvPr/>
        </p:nvSpPr>
        <p:spPr>
          <a:xfrm>
            <a:off x="437691" y="1856719"/>
            <a:ext cx="6669584" cy="566822"/>
          </a:xfrm>
          <a:prstGeom prst="rect">
            <a:avLst/>
          </a:prstGeom>
        </p:spPr>
        <p:txBody>
          <a:bodyPr vert="horz" wrap="square" lIns="0" tIns="12700" rIns="0" bIns="0" rtlCol="0">
            <a:spAutoFit/>
          </a:bodyPr>
          <a:lstStyle/>
          <a:p>
            <a:pPr algn="just">
              <a:spcBef>
                <a:spcPts val="409"/>
              </a:spcBef>
            </a:pPr>
            <a:r>
              <a:rPr lang="ru-RU" sz="1200" b="1" dirty="0">
                <a:latin typeface="Arial"/>
                <a:cs typeface="Arial"/>
              </a:rPr>
              <a:t>Реализация Федерального проекта   </a:t>
            </a:r>
            <a:r>
              <a:rPr lang="ru-RU" sz="1200" b="1" dirty="0" smtClean="0">
                <a:latin typeface="Arial"/>
                <a:cs typeface="Arial"/>
              </a:rPr>
              <a:t>«</a:t>
            </a:r>
            <a:r>
              <a:rPr lang="ru-RU" sz="1200" b="1" dirty="0">
                <a:latin typeface="Arial"/>
                <a:cs typeface="Arial"/>
              </a:rPr>
              <a:t>Развитие детского здравоохранения, включая создание современной инфраструктуры оказания медицинской помощи детям» в рамках национального проекта «Здравоохранение» </a:t>
            </a:r>
            <a:r>
              <a:rPr lang="ru-RU" sz="1200" b="1" dirty="0" smtClean="0">
                <a:latin typeface="Arial"/>
                <a:cs typeface="Arial"/>
              </a:rPr>
              <a:t> в </a:t>
            </a:r>
            <a:r>
              <a:rPr lang="ru-RU" sz="1200" b="1" dirty="0">
                <a:latin typeface="Arial"/>
                <a:cs typeface="Arial"/>
              </a:rPr>
              <a:t>Республике  </a:t>
            </a:r>
            <a:r>
              <a:rPr lang="ru-RU" sz="1200" b="1" dirty="0" smtClean="0">
                <a:latin typeface="Arial"/>
                <a:cs typeface="Arial"/>
              </a:rPr>
              <a:t>Башкортостан</a:t>
            </a:r>
            <a:endParaRPr sz="1200" dirty="0">
              <a:latin typeface="Arial"/>
              <a:cs typeface="Arial"/>
            </a:endParaRPr>
          </a:p>
        </p:txBody>
      </p:sp>
      <p:sp>
        <p:nvSpPr>
          <p:cNvPr id="4" name="object 4"/>
          <p:cNvSpPr txBox="1"/>
          <p:nvPr/>
        </p:nvSpPr>
        <p:spPr>
          <a:xfrm>
            <a:off x="434984" y="2704532"/>
            <a:ext cx="6662774" cy="520655"/>
          </a:xfrm>
          <a:prstGeom prst="rect">
            <a:avLst/>
          </a:prstGeom>
        </p:spPr>
        <p:txBody>
          <a:bodyPr vert="horz" wrap="square" lIns="0" tIns="12700" rIns="0" bIns="0" rtlCol="0">
            <a:spAutoFit/>
          </a:bodyPr>
          <a:lstStyle/>
          <a:p>
            <a:pPr marL="12700" marR="5080" algn="just">
              <a:lnSpc>
                <a:spcPct val="100000"/>
              </a:lnSpc>
              <a:spcBef>
                <a:spcPts val="100"/>
              </a:spcBef>
            </a:pPr>
            <a:r>
              <a:rPr lang="ru-RU" sz="1100" i="1" dirty="0" smtClean="0">
                <a:latin typeface="Arial" panose="020B0604020202020204" pitchFamily="34" charset="0"/>
                <a:cs typeface="Arial" panose="020B0604020202020204" pitchFamily="34" charset="0"/>
              </a:rPr>
              <a:t>Детское здравоохранение Республики Башкортостан представляет собой 3-х уровневую систему оказания медицинской помощи детям, с общей численностью более 900 000 тысяч  детского населения.</a:t>
            </a:r>
            <a:endParaRPr sz="1100" i="1" dirty="0">
              <a:latin typeface="Arial" panose="020B0604020202020204" pitchFamily="34" charset="0"/>
              <a:cs typeface="Arial" panose="020B0604020202020204" pitchFamily="34" charset="0"/>
            </a:endParaRPr>
          </a:p>
        </p:txBody>
      </p:sp>
      <p:sp>
        <p:nvSpPr>
          <p:cNvPr id="5" name="object 5"/>
          <p:cNvSpPr txBox="1"/>
          <p:nvPr/>
        </p:nvSpPr>
        <p:spPr>
          <a:xfrm>
            <a:off x="434352" y="3225187"/>
            <a:ext cx="3248025" cy="1536318"/>
          </a:xfrm>
          <a:prstGeom prst="rect">
            <a:avLst/>
          </a:prstGeom>
        </p:spPr>
        <p:txBody>
          <a:bodyPr vert="horz" wrap="square" lIns="0" tIns="12700" rIns="0" bIns="0" rtlCol="0">
            <a:spAutoFit/>
          </a:bodyPr>
          <a:lstStyle/>
          <a:p>
            <a:pPr marL="12700" marR="5080" algn="just">
              <a:lnSpc>
                <a:spcPct val="100000"/>
              </a:lnSpc>
              <a:spcBef>
                <a:spcPts val="100"/>
              </a:spcBef>
            </a:pPr>
            <a:r>
              <a:rPr lang="ru-RU" sz="1100" i="1" dirty="0" smtClean="0">
                <a:latin typeface="Arial"/>
                <a:cs typeface="Arial"/>
              </a:rPr>
              <a:t>Медицинская помощь детскому населению в республике оказывается в 44 детских поликлиниках и поликлинических отделениях, в детских отделениях районных и городских больниц, в 2 самостоятельных городских детских больницах – в Городской детской клинической больнице № 17 города Уфы и Городской детской больницы города Стерлитамак, в 13 детских санаториях. </a:t>
            </a:r>
            <a:endParaRPr sz="1100" dirty="0">
              <a:latin typeface="Arial"/>
              <a:cs typeface="Arial"/>
            </a:endParaRPr>
          </a:p>
        </p:txBody>
      </p:sp>
      <p:sp>
        <p:nvSpPr>
          <p:cNvPr id="6" name="object 6"/>
          <p:cNvSpPr txBox="1"/>
          <p:nvPr/>
        </p:nvSpPr>
        <p:spPr>
          <a:xfrm>
            <a:off x="3820490" y="3243307"/>
            <a:ext cx="3259454" cy="1536318"/>
          </a:xfrm>
          <a:prstGeom prst="rect">
            <a:avLst/>
          </a:prstGeom>
        </p:spPr>
        <p:txBody>
          <a:bodyPr vert="horz" wrap="square" lIns="0" tIns="12700" rIns="0" bIns="0" rtlCol="0">
            <a:spAutoFit/>
          </a:bodyPr>
          <a:lstStyle/>
          <a:p>
            <a:pPr marL="12700" marR="5080" algn="just">
              <a:lnSpc>
                <a:spcPct val="100000"/>
              </a:lnSpc>
              <a:spcBef>
                <a:spcPts val="100"/>
              </a:spcBef>
            </a:pPr>
            <a:r>
              <a:rPr lang="ru-RU" sz="1100" i="1" dirty="0" smtClean="0">
                <a:latin typeface="Arial"/>
                <a:cs typeface="Arial"/>
              </a:rPr>
              <a:t>Головным учреждением детского здравоохранения Башкортостана  является Республиканская детская клиническая больница, в которой оказываются все виды медицинской помощи, начиная со специализированной медико-санитарной помощи, заканчивая специализированной, в том числе высокотехнологичной медицинской помощи детям.</a:t>
            </a:r>
            <a:endParaRPr sz="1100" dirty="0">
              <a:latin typeface="Arial"/>
              <a:cs typeface="Arial"/>
            </a:endParaRPr>
          </a:p>
        </p:txBody>
      </p:sp>
      <p:sp>
        <p:nvSpPr>
          <p:cNvPr id="8" name="object 8"/>
          <p:cNvSpPr/>
          <p:nvPr/>
        </p:nvSpPr>
        <p:spPr>
          <a:xfrm>
            <a:off x="463550" y="10423605"/>
            <a:ext cx="6639559" cy="124460"/>
          </a:xfrm>
          <a:custGeom>
            <a:avLst/>
            <a:gdLst/>
            <a:ahLst/>
            <a:cxnLst/>
            <a:rect l="l" t="t" r="r" b="b"/>
            <a:pathLst>
              <a:path w="6639559" h="124459">
                <a:moveTo>
                  <a:pt x="6639255" y="0"/>
                </a:moveTo>
                <a:lnTo>
                  <a:pt x="0" y="0"/>
                </a:lnTo>
                <a:lnTo>
                  <a:pt x="0" y="124104"/>
                </a:lnTo>
                <a:lnTo>
                  <a:pt x="6639255" y="124104"/>
                </a:lnTo>
                <a:lnTo>
                  <a:pt x="6639255" y="0"/>
                </a:lnTo>
                <a:close/>
              </a:path>
            </a:pathLst>
          </a:custGeom>
          <a:solidFill>
            <a:srgbClr val="DB1E53"/>
          </a:solidFill>
        </p:spPr>
        <p:txBody>
          <a:bodyPr wrap="square" lIns="0" tIns="0" rIns="0" bIns="0" rtlCol="0"/>
          <a:lstStyle/>
          <a:p>
            <a:endParaRPr/>
          </a:p>
        </p:txBody>
      </p:sp>
      <p:pic>
        <p:nvPicPr>
          <p:cNvPr id="9" name="object 9"/>
          <p:cNvPicPr/>
          <p:nvPr/>
        </p:nvPicPr>
        <p:blipFill rotWithShape="1">
          <a:blip r:embed="rId3" cstate="print"/>
          <a:srcRect b="84330"/>
          <a:stretch/>
        </p:blipFill>
        <p:spPr>
          <a:xfrm>
            <a:off x="1452452" y="8532544"/>
            <a:ext cx="398671" cy="339095"/>
          </a:xfrm>
          <a:prstGeom prst="rect">
            <a:avLst/>
          </a:prstGeom>
        </p:spPr>
      </p:pic>
      <p:pic>
        <p:nvPicPr>
          <p:cNvPr id="10" name="object 10"/>
          <p:cNvPicPr/>
          <p:nvPr/>
        </p:nvPicPr>
        <p:blipFill>
          <a:blip r:embed="rId4" cstate="print"/>
          <a:stretch>
            <a:fillRect/>
          </a:stretch>
        </p:blipFill>
        <p:spPr>
          <a:xfrm>
            <a:off x="460384" y="8285329"/>
            <a:ext cx="727066" cy="662691"/>
          </a:xfrm>
          <a:prstGeom prst="rect">
            <a:avLst/>
          </a:prstGeom>
        </p:spPr>
      </p:pic>
      <p:sp>
        <p:nvSpPr>
          <p:cNvPr id="11" name="object 11"/>
          <p:cNvSpPr txBox="1"/>
          <p:nvPr/>
        </p:nvSpPr>
        <p:spPr>
          <a:xfrm>
            <a:off x="407551" y="6848584"/>
            <a:ext cx="6699724" cy="1041311"/>
          </a:xfrm>
          <a:prstGeom prst="rect">
            <a:avLst/>
          </a:prstGeom>
        </p:spPr>
        <p:txBody>
          <a:bodyPr vert="horz" wrap="square" lIns="0" tIns="12700" rIns="0" bIns="0" rtlCol="0">
            <a:spAutoFit/>
          </a:bodyPr>
          <a:lstStyle/>
          <a:p>
            <a:pPr marL="1520825" indent="-1519238" algn="just">
              <a:lnSpc>
                <a:spcPct val="150000"/>
              </a:lnSpc>
              <a:spcBef>
                <a:spcPts val="100"/>
              </a:spcBef>
            </a:pPr>
            <a:r>
              <a:rPr sz="1100" i="1" spc="-70" dirty="0">
                <a:latin typeface="Arial"/>
                <a:cs typeface="Arial"/>
              </a:rPr>
              <a:t>Наименование</a:t>
            </a:r>
            <a:r>
              <a:rPr sz="1100" i="1" spc="-15" dirty="0">
                <a:latin typeface="Arial"/>
                <a:cs typeface="Arial"/>
              </a:rPr>
              <a:t> </a:t>
            </a:r>
            <a:r>
              <a:rPr sz="1100" i="1" spc="-55" dirty="0">
                <a:latin typeface="Arial"/>
                <a:cs typeface="Arial"/>
              </a:rPr>
              <a:t>проекта:</a:t>
            </a:r>
            <a:r>
              <a:rPr sz="1100" i="1" spc="-15" dirty="0">
                <a:latin typeface="Arial"/>
                <a:cs typeface="Arial"/>
              </a:rPr>
              <a:t> </a:t>
            </a:r>
            <a:r>
              <a:rPr lang="ru-RU" sz="1100" b="1" dirty="0">
                <a:latin typeface="Arial"/>
                <a:cs typeface="Arial"/>
              </a:rPr>
              <a:t>«Развитие детского здравоохранения, включая создание современной </a:t>
            </a:r>
            <a:r>
              <a:rPr lang="ru-RU" sz="1100" b="1" dirty="0" smtClean="0">
                <a:latin typeface="Arial"/>
                <a:cs typeface="Arial"/>
              </a:rPr>
              <a:t>          инфраструктуры </a:t>
            </a:r>
            <a:r>
              <a:rPr lang="ru-RU" sz="1100" b="1" dirty="0">
                <a:latin typeface="Arial"/>
                <a:cs typeface="Arial"/>
              </a:rPr>
              <a:t>оказания медицинской помощи детям</a:t>
            </a:r>
            <a:r>
              <a:rPr lang="ru-RU" sz="1100" b="1" dirty="0" smtClean="0">
                <a:latin typeface="Arial"/>
                <a:cs typeface="Arial"/>
              </a:rPr>
              <a:t>» </a:t>
            </a:r>
          </a:p>
          <a:p>
            <a:pPr marL="12700" algn="just">
              <a:lnSpc>
                <a:spcPct val="150000"/>
              </a:lnSpc>
              <a:spcBef>
                <a:spcPts val="100"/>
              </a:spcBef>
            </a:pPr>
            <a:r>
              <a:rPr sz="1100" i="1" spc="-85" dirty="0" err="1" smtClean="0">
                <a:latin typeface="Arial"/>
                <a:cs typeface="Arial"/>
              </a:rPr>
              <a:t>Место</a:t>
            </a:r>
            <a:r>
              <a:rPr sz="1100" i="1" spc="-15" dirty="0" smtClean="0">
                <a:latin typeface="Arial"/>
                <a:cs typeface="Arial"/>
              </a:rPr>
              <a:t> </a:t>
            </a:r>
            <a:r>
              <a:rPr sz="1100" i="1" spc="-65" dirty="0" err="1" smtClean="0">
                <a:latin typeface="Arial"/>
                <a:cs typeface="Arial"/>
              </a:rPr>
              <a:t>реализации</a:t>
            </a:r>
            <a:r>
              <a:rPr sz="1100" i="1" spc="-15" dirty="0" smtClean="0">
                <a:latin typeface="Arial"/>
                <a:cs typeface="Arial"/>
              </a:rPr>
              <a:t> </a:t>
            </a:r>
            <a:r>
              <a:rPr sz="1100" i="1" spc="-55" dirty="0" err="1" smtClean="0">
                <a:latin typeface="Arial"/>
                <a:cs typeface="Arial"/>
              </a:rPr>
              <a:t>проекта</a:t>
            </a:r>
            <a:r>
              <a:rPr sz="1100" i="1" dirty="0" smtClean="0">
                <a:latin typeface="Arial"/>
                <a:cs typeface="Arial"/>
              </a:rPr>
              <a:t>: </a:t>
            </a:r>
            <a:r>
              <a:rPr sz="1100" b="1" dirty="0" err="1" smtClean="0">
                <a:latin typeface="Arial"/>
                <a:cs typeface="Arial"/>
              </a:rPr>
              <a:t>территория</a:t>
            </a:r>
            <a:r>
              <a:rPr sz="1100" b="1" dirty="0" smtClean="0">
                <a:latin typeface="Arial"/>
                <a:cs typeface="Arial"/>
              </a:rPr>
              <a:t> </a:t>
            </a:r>
            <a:r>
              <a:rPr sz="1100" b="1" dirty="0" err="1" smtClean="0">
                <a:latin typeface="Arial"/>
                <a:cs typeface="Arial"/>
              </a:rPr>
              <a:t>Республики</a:t>
            </a:r>
            <a:r>
              <a:rPr sz="1100" b="1" dirty="0" smtClean="0">
                <a:latin typeface="Arial"/>
                <a:cs typeface="Arial"/>
              </a:rPr>
              <a:t> </a:t>
            </a:r>
            <a:r>
              <a:rPr sz="1100" b="1" dirty="0" err="1" smtClean="0">
                <a:latin typeface="Arial"/>
                <a:cs typeface="Arial"/>
              </a:rPr>
              <a:t>Башкортостан</a:t>
            </a:r>
            <a:r>
              <a:rPr sz="1100" b="1" dirty="0" smtClean="0">
                <a:latin typeface="Arial"/>
                <a:cs typeface="Arial"/>
              </a:rPr>
              <a:t>;</a:t>
            </a:r>
            <a:endParaRPr sz="1100" dirty="0" smtClean="0">
              <a:latin typeface="Arial"/>
              <a:cs typeface="Arial"/>
            </a:endParaRPr>
          </a:p>
          <a:p>
            <a:pPr marL="12700" algn="just">
              <a:lnSpc>
                <a:spcPct val="150000"/>
              </a:lnSpc>
            </a:pPr>
            <a:r>
              <a:rPr sz="1100" i="1" spc="-229" dirty="0" err="1" smtClean="0">
                <a:latin typeface="Arial"/>
                <a:cs typeface="Arial"/>
              </a:rPr>
              <a:t>С</a:t>
            </a:r>
            <a:r>
              <a:rPr sz="1100" i="1" spc="-45" dirty="0" err="1" smtClean="0">
                <a:latin typeface="Arial"/>
                <a:cs typeface="Arial"/>
              </a:rPr>
              <a:t>роки</a:t>
            </a:r>
            <a:r>
              <a:rPr sz="1100" i="1" spc="-15" dirty="0" smtClean="0">
                <a:latin typeface="Arial"/>
                <a:cs typeface="Arial"/>
              </a:rPr>
              <a:t> </a:t>
            </a:r>
            <a:r>
              <a:rPr sz="1100" i="1" spc="-65" dirty="0" err="1" smtClean="0">
                <a:latin typeface="Arial"/>
                <a:cs typeface="Arial"/>
              </a:rPr>
              <a:t>реализации</a:t>
            </a:r>
            <a:r>
              <a:rPr sz="1100" i="1" spc="-15" dirty="0" smtClean="0">
                <a:latin typeface="Arial"/>
                <a:cs typeface="Arial"/>
              </a:rPr>
              <a:t> </a:t>
            </a:r>
            <a:r>
              <a:rPr sz="1100" i="1" spc="-55" dirty="0">
                <a:latin typeface="Arial"/>
                <a:cs typeface="Arial"/>
              </a:rPr>
              <a:t>проекта:</a:t>
            </a:r>
            <a:r>
              <a:rPr sz="1100" i="1" spc="-15" dirty="0">
                <a:latin typeface="Arial"/>
                <a:cs typeface="Arial"/>
              </a:rPr>
              <a:t> </a:t>
            </a:r>
            <a:r>
              <a:rPr sz="1100" b="1" dirty="0" smtClean="0">
                <a:latin typeface="Arial"/>
                <a:cs typeface="Arial"/>
              </a:rPr>
              <a:t>20</a:t>
            </a:r>
            <a:r>
              <a:rPr lang="ru-RU" sz="1100" b="1" dirty="0" smtClean="0">
                <a:latin typeface="Arial"/>
                <a:cs typeface="Arial"/>
              </a:rPr>
              <a:t>19</a:t>
            </a:r>
            <a:r>
              <a:rPr sz="1100" b="1" dirty="0" smtClean="0">
                <a:latin typeface="Arial"/>
                <a:cs typeface="Arial"/>
              </a:rPr>
              <a:t>-2024 </a:t>
            </a:r>
            <a:r>
              <a:rPr sz="1100" b="1" dirty="0" err="1">
                <a:latin typeface="Arial"/>
                <a:cs typeface="Arial"/>
              </a:rPr>
              <a:t>годы</a:t>
            </a:r>
            <a:r>
              <a:rPr sz="1100" b="1" dirty="0" smtClean="0">
                <a:latin typeface="Arial"/>
                <a:cs typeface="Arial"/>
              </a:rPr>
              <a:t>;</a:t>
            </a:r>
            <a:endParaRPr sz="1100" dirty="0">
              <a:latin typeface="Arial"/>
              <a:cs typeface="Arial"/>
            </a:endParaRPr>
          </a:p>
        </p:txBody>
      </p:sp>
      <p:sp>
        <p:nvSpPr>
          <p:cNvPr id="18" name="object 18"/>
          <p:cNvSpPr/>
          <p:nvPr/>
        </p:nvSpPr>
        <p:spPr>
          <a:xfrm>
            <a:off x="391676" y="6718300"/>
            <a:ext cx="6639559" cy="124460"/>
          </a:xfrm>
          <a:custGeom>
            <a:avLst/>
            <a:gdLst/>
            <a:ahLst/>
            <a:cxnLst/>
            <a:rect l="l" t="t" r="r" b="b"/>
            <a:pathLst>
              <a:path w="6639559" h="124460">
                <a:moveTo>
                  <a:pt x="6639255" y="0"/>
                </a:moveTo>
                <a:lnTo>
                  <a:pt x="0" y="0"/>
                </a:lnTo>
                <a:lnTo>
                  <a:pt x="0" y="124104"/>
                </a:lnTo>
                <a:lnTo>
                  <a:pt x="6639255" y="124104"/>
                </a:lnTo>
                <a:lnTo>
                  <a:pt x="6639255" y="0"/>
                </a:lnTo>
                <a:close/>
              </a:path>
            </a:pathLst>
          </a:custGeom>
          <a:solidFill>
            <a:srgbClr val="DB1E53"/>
          </a:solidFill>
        </p:spPr>
        <p:txBody>
          <a:bodyPr wrap="square" lIns="0" tIns="0" rIns="0" bIns="0" rtlCol="0"/>
          <a:lstStyle/>
          <a:p>
            <a:endParaRPr/>
          </a:p>
        </p:txBody>
      </p:sp>
      <p:sp>
        <p:nvSpPr>
          <p:cNvPr id="21" name="Прямоугольник 20"/>
          <p:cNvSpPr/>
          <p:nvPr/>
        </p:nvSpPr>
        <p:spPr>
          <a:xfrm>
            <a:off x="1897459" y="8532544"/>
            <a:ext cx="5126155" cy="261610"/>
          </a:xfrm>
          <a:prstGeom prst="rect">
            <a:avLst/>
          </a:prstGeom>
        </p:spPr>
        <p:txBody>
          <a:bodyPr wrap="square">
            <a:spAutoFit/>
          </a:bodyPr>
          <a:lstStyle/>
          <a:p>
            <a:pPr marL="1981200" indent="-1800225">
              <a:lnSpc>
                <a:spcPct val="100000"/>
              </a:lnSpc>
            </a:pPr>
            <a:r>
              <a:rPr lang="ru-RU" sz="1100" b="1" u="sng" dirty="0" smtClean="0">
                <a:solidFill>
                  <a:schemeClr val="tx2"/>
                </a:solidFill>
                <a:uFill>
                  <a:solidFill>
                    <a:srgbClr val="275B9B"/>
                  </a:solidFill>
                </a:uFill>
                <a:latin typeface="Arial"/>
                <a:cs typeface="Arial"/>
                <a:hlinkClick r:id="rId5"/>
              </a:rPr>
              <a:t>Министерство здравоохранения Республики Башкортостан</a:t>
            </a:r>
            <a:endParaRPr lang="ru-RU" sz="1100" dirty="0">
              <a:solidFill>
                <a:schemeClr val="tx2"/>
              </a:solidFill>
              <a:latin typeface="Arial"/>
              <a:cs typeface="Arial"/>
            </a:endParaRPr>
          </a:p>
        </p:txBody>
      </p:sp>
      <p:pic>
        <p:nvPicPr>
          <p:cNvPr id="24" name="Рисунок 23"/>
          <p:cNvPicPr>
            <a:picLocks noChangeAspect="1"/>
          </p:cNvPicPr>
          <p:nvPr/>
        </p:nvPicPr>
        <p:blipFill rotWithShape="1">
          <a:blip r:embed="rId6">
            <a:extLst>
              <a:ext uri="{28A0092B-C50C-407E-A947-70E740481C1C}">
                <a14:useLocalDpi xmlns:a14="http://schemas.microsoft.com/office/drawing/2010/main" val="0"/>
              </a:ext>
            </a:extLst>
          </a:blip>
          <a:srcRect l="25599" t="23269" b="6689"/>
          <a:stretch/>
        </p:blipFill>
        <p:spPr>
          <a:xfrm>
            <a:off x="381385" y="4761505"/>
            <a:ext cx="3308225" cy="1839637"/>
          </a:xfrm>
          <a:prstGeom prst="rect">
            <a:avLst/>
          </a:prstGeom>
        </p:spPr>
      </p:pic>
      <p:pic>
        <p:nvPicPr>
          <p:cNvPr id="1026" name="Picture 2" descr="C:\Users\omo-1\Desktop\Вход, поручения\единоразовые отчеты\про РДКБ\в журнал про рдкб\БашМедиаГрупп\IMG_E106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794"/>
          <a:stretch/>
        </p:blipFill>
        <p:spPr bwMode="auto">
          <a:xfrm>
            <a:off x="3838304" y="4779625"/>
            <a:ext cx="3062909" cy="18215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ФОТО\рдкб.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526" y="8966063"/>
            <a:ext cx="570752" cy="4767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srv05\Омо\ДЛЯ ВИДЕО ПРО РДКБ\код.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98" t="4468" b="3730"/>
          <a:stretch/>
        </p:blipFill>
        <p:spPr bwMode="auto">
          <a:xfrm>
            <a:off x="1428697" y="9012540"/>
            <a:ext cx="446183" cy="430224"/>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2076058" y="9012540"/>
            <a:ext cx="6096000" cy="430887"/>
          </a:xfrm>
          <a:prstGeom prst="rect">
            <a:avLst/>
          </a:prstGeom>
        </p:spPr>
        <p:txBody>
          <a:bodyPr>
            <a:spAutoFit/>
          </a:bodyPr>
          <a:lstStyle/>
          <a:p>
            <a:r>
              <a:rPr lang="ru-RU" sz="1100" b="1" u="sng" dirty="0" smtClean="0">
                <a:solidFill>
                  <a:schemeClr val="tx2"/>
                </a:solidFill>
                <a:latin typeface="Arial" panose="020B0604020202020204" pitchFamily="34" charset="0"/>
                <a:cs typeface="Arial" panose="020B0604020202020204" pitchFamily="34" charset="0"/>
              </a:rPr>
              <a:t>Государственное бюджетное учреждение здравоохранения </a:t>
            </a:r>
          </a:p>
          <a:p>
            <a:r>
              <a:rPr lang="ru-RU" sz="1100" b="1" u="sng" dirty="0" smtClean="0">
                <a:solidFill>
                  <a:schemeClr val="tx2"/>
                </a:solidFill>
                <a:latin typeface="Arial" panose="020B0604020202020204" pitchFamily="34" charset="0"/>
                <a:cs typeface="Arial" panose="020B0604020202020204" pitchFamily="34" charset="0"/>
              </a:rPr>
              <a:t>Республиканская детская клиническая больница</a:t>
            </a:r>
            <a:endParaRPr lang="ru-RU" sz="1100" b="1" u="sng" dirty="0">
              <a:solidFill>
                <a:schemeClr val="tx2"/>
              </a:solidFill>
              <a:latin typeface="Arial" panose="020B0604020202020204" pitchFamily="34" charset="0"/>
              <a:cs typeface="Arial" panose="020B0604020202020204" pitchFamily="34" charset="0"/>
            </a:endParaRPr>
          </a:p>
        </p:txBody>
      </p:sp>
      <p:pic>
        <p:nvPicPr>
          <p:cNvPr id="19" name="Picture 6" descr="Z:\10. Качество\Бережливая поликлиника\Материалы к фильму нац.проекты\логотип ГДКБ 17.png"/>
          <p:cNvPicPr>
            <a:picLocks noChangeAspect="1" noChangeArrowheads="1"/>
          </p:cNvPicPr>
          <p:nvPr/>
        </p:nvPicPr>
        <p:blipFill>
          <a:blip r:embed="rId10" cstate="print"/>
          <a:srcRect/>
          <a:stretch>
            <a:fillRect/>
          </a:stretch>
        </p:blipFill>
        <p:spPr bwMode="auto">
          <a:xfrm>
            <a:off x="563556" y="9519332"/>
            <a:ext cx="520722" cy="519051"/>
          </a:xfrm>
          <a:prstGeom prst="rect">
            <a:avLst/>
          </a:prstGeom>
          <a:noFill/>
        </p:spPr>
      </p:pic>
      <p:pic>
        <p:nvPicPr>
          <p:cNvPr id="20" name="Picture 3" descr="Z:\10. Качество\Бережливая поликлиника\Материалы к фильму нац.проекты\qr код соц.сети сайт ГДКБ 17.jpg"/>
          <p:cNvPicPr>
            <a:picLocks noChangeAspect="1" noChangeArrowheads="1"/>
          </p:cNvPicPr>
          <p:nvPr/>
        </p:nvPicPr>
        <p:blipFill>
          <a:blip r:embed="rId11" cstate="print"/>
          <a:srcRect/>
          <a:stretch>
            <a:fillRect/>
          </a:stretch>
        </p:blipFill>
        <p:spPr bwMode="auto">
          <a:xfrm>
            <a:off x="1457831" y="9564998"/>
            <a:ext cx="422426" cy="427720"/>
          </a:xfrm>
          <a:prstGeom prst="rect">
            <a:avLst/>
          </a:prstGeom>
          <a:noFill/>
        </p:spPr>
      </p:pic>
      <p:sp>
        <p:nvSpPr>
          <p:cNvPr id="22" name="Прямоугольник 21"/>
          <p:cNvSpPr/>
          <p:nvPr/>
        </p:nvSpPr>
        <p:spPr>
          <a:xfrm>
            <a:off x="2051354" y="9518125"/>
            <a:ext cx="6096000" cy="1179810"/>
          </a:xfrm>
          <a:prstGeom prst="rect">
            <a:avLst/>
          </a:prstGeom>
        </p:spPr>
        <p:txBody>
          <a:bodyPr>
            <a:spAutoFit/>
          </a:bodyPr>
          <a:lstStyle/>
          <a:p>
            <a:pPr marL="12700">
              <a:lnSpc>
                <a:spcPct val="100000"/>
              </a:lnSpc>
              <a:spcBef>
                <a:spcPts val="1565"/>
              </a:spcBef>
            </a:pPr>
            <a:r>
              <a:rPr lang="ru-RU" sz="1100" b="1" u="sng" cap="all" dirty="0" smtClean="0">
                <a:solidFill>
                  <a:schemeClr val="tx2"/>
                </a:solidFill>
                <a:latin typeface="Arial" panose="020B0604020202020204" pitchFamily="34" charset="0"/>
                <a:cs typeface="Arial" panose="020B0604020202020204" pitchFamily="34" charset="0"/>
              </a:rPr>
              <a:t>Г</a:t>
            </a:r>
            <a:r>
              <a:rPr lang="ru-RU" sz="1100" b="1" u="sng" dirty="0" smtClean="0">
                <a:solidFill>
                  <a:schemeClr val="tx2"/>
                </a:solidFill>
                <a:latin typeface="Arial" panose="020B0604020202020204" pitchFamily="34" charset="0"/>
                <a:cs typeface="Arial" panose="020B0604020202020204" pitchFamily="34" charset="0"/>
              </a:rPr>
              <a:t>осударственное бюджетное учреждение здравоохранения </a:t>
            </a:r>
            <a:r>
              <a:rPr lang="ru-RU" sz="1100" b="1" u="sng" cap="all" dirty="0" smtClean="0">
                <a:solidFill>
                  <a:schemeClr val="tx2"/>
                </a:solidFill>
                <a:latin typeface="Arial" panose="020B0604020202020204" pitchFamily="34" charset="0"/>
                <a:cs typeface="Arial" panose="020B0604020202020204" pitchFamily="34" charset="0"/>
              </a:rPr>
              <a:t>Р</a:t>
            </a:r>
            <a:r>
              <a:rPr lang="ru-RU" sz="1100" b="1" u="sng" dirty="0" smtClean="0">
                <a:solidFill>
                  <a:schemeClr val="tx2"/>
                </a:solidFill>
                <a:latin typeface="Arial" panose="020B0604020202020204" pitchFamily="34" charset="0"/>
                <a:cs typeface="Arial" panose="020B0604020202020204" pitchFamily="34" charset="0"/>
              </a:rPr>
              <a:t>еспублики</a:t>
            </a:r>
            <a:r>
              <a:rPr lang="ru-RU" sz="1100" b="1" u="sng" cap="all" dirty="0" smtClean="0">
                <a:solidFill>
                  <a:schemeClr val="tx2"/>
                </a:solidFill>
                <a:latin typeface="Arial" panose="020B0604020202020204" pitchFamily="34" charset="0"/>
                <a:cs typeface="Arial" panose="020B0604020202020204" pitchFamily="34" charset="0"/>
              </a:rPr>
              <a:t> Б</a:t>
            </a:r>
            <a:r>
              <a:rPr lang="ru-RU" sz="1100" b="1" u="sng" dirty="0" smtClean="0">
                <a:solidFill>
                  <a:schemeClr val="tx2"/>
                </a:solidFill>
                <a:latin typeface="Arial" panose="020B0604020202020204" pitchFamily="34" charset="0"/>
                <a:cs typeface="Arial" panose="020B0604020202020204" pitchFamily="34" charset="0"/>
              </a:rPr>
              <a:t>ашкортостан </a:t>
            </a:r>
            <a:r>
              <a:rPr lang="ru-RU" sz="1100" b="1" u="sng" cap="all" dirty="0" smtClean="0">
                <a:solidFill>
                  <a:schemeClr val="tx2"/>
                </a:solidFill>
                <a:latin typeface="Arial" panose="020B0604020202020204" pitchFamily="34" charset="0"/>
                <a:cs typeface="Arial" panose="020B0604020202020204" pitchFamily="34" charset="0"/>
              </a:rPr>
              <a:t>Г</a:t>
            </a:r>
            <a:r>
              <a:rPr lang="ru-RU" sz="1100" b="1" u="sng" dirty="0" smtClean="0">
                <a:solidFill>
                  <a:schemeClr val="tx2"/>
                </a:solidFill>
                <a:latin typeface="Arial" panose="020B0604020202020204" pitchFamily="34" charset="0"/>
                <a:cs typeface="Arial" panose="020B0604020202020204" pitchFamily="34" charset="0"/>
              </a:rPr>
              <a:t>ородская детская клиническая больница </a:t>
            </a:r>
            <a:r>
              <a:rPr lang="ru-RU" sz="1100" b="1" u="sng" cap="all" dirty="0" smtClean="0">
                <a:solidFill>
                  <a:schemeClr val="tx2"/>
                </a:solidFill>
                <a:latin typeface="Arial" panose="020B0604020202020204" pitchFamily="34" charset="0"/>
                <a:cs typeface="Arial" panose="020B0604020202020204" pitchFamily="34" charset="0"/>
              </a:rPr>
              <a:t>№17 </a:t>
            </a:r>
            <a:r>
              <a:rPr lang="ru-RU" sz="1100" b="1" u="sng" dirty="0" smtClean="0">
                <a:solidFill>
                  <a:schemeClr val="tx2"/>
                </a:solidFill>
                <a:latin typeface="Arial" panose="020B0604020202020204" pitchFamily="34" charset="0"/>
                <a:cs typeface="Arial" panose="020B0604020202020204" pitchFamily="34" charset="0"/>
              </a:rPr>
              <a:t>города</a:t>
            </a:r>
            <a:r>
              <a:rPr lang="ru-RU" sz="1100" b="1" u="sng" cap="all" dirty="0" smtClean="0">
                <a:solidFill>
                  <a:schemeClr val="tx2"/>
                </a:solidFill>
                <a:latin typeface="Arial" panose="020B0604020202020204" pitchFamily="34" charset="0"/>
                <a:cs typeface="Arial" panose="020B0604020202020204" pitchFamily="34" charset="0"/>
              </a:rPr>
              <a:t> У</a:t>
            </a:r>
            <a:r>
              <a:rPr lang="ru-RU" sz="1100" b="1" u="sng" dirty="0" smtClean="0">
                <a:solidFill>
                  <a:schemeClr val="tx2"/>
                </a:solidFill>
                <a:latin typeface="Arial" panose="020B0604020202020204" pitchFamily="34" charset="0"/>
                <a:cs typeface="Arial" panose="020B0604020202020204" pitchFamily="34" charset="0"/>
              </a:rPr>
              <a:t>фа</a:t>
            </a:r>
          </a:p>
          <a:p>
            <a:pPr marL="12700">
              <a:lnSpc>
                <a:spcPct val="100000"/>
              </a:lnSpc>
              <a:spcBef>
                <a:spcPts val="1565"/>
              </a:spcBef>
            </a:pPr>
            <a:endParaRPr lang="ru-RU" sz="1100" b="1" u="sng" dirty="0" smtClean="0">
              <a:solidFill>
                <a:schemeClr val="tx2"/>
              </a:solidFill>
              <a:latin typeface="Arial" panose="020B0604020202020204" pitchFamily="34" charset="0"/>
              <a:cs typeface="Arial" panose="020B0604020202020204" pitchFamily="34" charset="0"/>
            </a:endParaRPr>
          </a:p>
          <a:p>
            <a:pPr marL="12700">
              <a:lnSpc>
                <a:spcPct val="100000"/>
              </a:lnSpc>
              <a:spcBef>
                <a:spcPts val="1565"/>
              </a:spcBef>
            </a:pPr>
            <a:endParaRPr lang="ru-RU" sz="1100" b="1" u="sng" dirty="0">
              <a:solidFill>
                <a:schemeClr val="tx2"/>
              </a:solidFill>
              <a:latin typeface="Arial" panose="020B0604020202020204" pitchFamily="34" charset="0"/>
              <a:cs typeface="Arial" panose="020B0604020202020204" pitchFamily="34" charset="0"/>
            </a:endParaRPr>
          </a:p>
        </p:txBody>
      </p:sp>
      <p:sp>
        <p:nvSpPr>
          <p:cNvPr id="23" name="Прямоугольник 22"/>
          <p:cNvSpPr/>
          <p:nvPr/>
        </p:nvSpPr>
        <p:spPr>
          <a:xfrm>
            <a:off x="2088016" y="9992718"/>
            <a:ext cx="7315200" cy="430887"/>
          </a:xfrm>
          <a:prstGeom prst="rect">
            <a:avLst/>
          </a:prstGeom>
        </p:spPr>
        <p:txBody>
          <a:bodyPr wrap="square">
            <a:spAutoFit/>
          </a:bodyPr>
          <a:lstStyle/>
          <a:p>
            <a:pPr algn="just"/>
            <a:r>
              <a:rPr lang="ru-RU" sz="1100" b="1" dirty="0">
                <a:solidFill>
                  <a:schemeClr val="tx2"/>
                </a:solidFill>
                <a:latin typeface="Arial" panose="020B0604020202020204" pitchFamily="34" charset="0"/>
                <a:cs typeface="Arial" panose="020B0604020202020204" pitchFamily="34" charset="0"/>
              </a:rPr>
              <a:t>44 детских </a:t>
            </a:r>
            <a:r>
              <a:rPr lang="ru-RU" sz="1100" b="1" dirty="0" smtClean="0">
                <a:solidFill>
                  <a:schemeClr val="tx2"/>
                </a:solidFill>
                <a:latin typeface="Arial" panose="020B0604020202020204" pitchFamily="34" charset="0"/>
                <a:cs typeface="Arial" panose="020B0604020202020204" pitchFamily="34" charset="0"/>
              </a:rPr>
              <a:t>поликлиник </a:t>
            </a:r>
            <a:r>
              <a:rPr lang="ru-RU" sz="1100" b="1" dirty="0">
                <a:solidFill>
                  <a:schemeClr val="tx2"/>
                </a:solidFill>
                <a:latin typeface="Arial" panose="020B0604020202020204" pitchFamily="34" charset="0"/>
                <a:cs typeface="Arial" panose="020B0604020202020204" pitchFamily="34" charset="0"/>
              </a:rPr>
              <a:t>и поликлинических </a:t>
            </a:r>
            <a:r>
              <a:rPr lang="ru-RU" sz="1100" b="1" dirty="0" smtClean="0">
                <a:solidFill>
                  <a:schemeClr val="tx2"/>
                </a:solidFill>
                <a:latin typeface="Arial" panose="020B0604020202020204" pitchFamily="34" charset="0"/>
                <a:cs typeface="Arial" panose="020B0604020202020204" pitchFamily="34" charset="0"/>
              </a:rPr>
              <a:t>отделений, </a:t>
            </a:r>
          </a:p>
          <a:p>
            <a:pPr algn="just"/>
            <a:r>
              <a:rPr lang="ru-RU" sz="1100" b="1" dirty="0" smtClean="0">
                <a:solidFill>
                  <a:schemeClr val="tx2"/>
                </a:solidFill>
                <a:latin typeface="Arial" panose="020B0604020202020204" pitchFamily="34" charset="0"/>
                <a:cs typeface="Arial" panose="020B0604020202020204" pitchFamily="34" charset="0"/>
              </a:rPr>
              <a:t>детские отделения </a:t>
            </a:r>
            <a:r>
              <a:rPr lang="ru-RU" sz="1100" b="1" dirty="0">
                <a:solidFill>
                  <a:schemeClr val="tx2"/>
                </a:solidFill>
                <a:latin typeface="Arial" panose="020B0604020202020204" pitchFamily="34" charset="0"/>
                <a:cs typeface="Arial" panose="020B0604020202020204" pitchFamily="34" charset="0"/>
              </a:rPr>
              <a:t>районных и городских больниц, </a:t>
            </a:r>
            <a:endParaRPr lang="ru-RU" sz="1100" b="1" dirty="0" smtClean="0">
              <a:solidFill>
                <a:schemeClr val="tx2"/>
              </a:solidFill>
              <a:latin typeface="Arial" panose="020B0604020202020204" pitchFamily="34" charset="0"/>
              <a:cs typeface="Arial" panose="020B0604020202020204" pitchFamily="34" charset="0"/>
            </a:endParaRPr>
          </a:p>
        </p:txBody>
      </p:sp>
      <p:sp>
        <p:nvSpPr>
          <p:cNvPr id="7" name="Прямоугольник 6"/>
          <p:cNvSpPr/>
          <p:nvPr/>
        </p:nvSpPr>
        <p:spPr>
          <a:xfrm>
            <a:off x="441325" y="2427533"/>
            <a:ext cx="5832466" cy="276999"/>
          </a:xfrm>
          <a:prstGeom prst="rect">
            <a:avLst/>
          </a:prstGeom>
        </p:spPr>
        <p:txBody>
          <a:bodyPr wrap="square">
            <a:spAutoFit/>
          </a:bodyPr>
          <a:lstStyle/>
          <a:p>
            <a:r>
              <a:rPr lang="ru-RU" sz="1200" b="1" dirty="0"/>
              <a:t>1. Основная информация об участниках проекта</a:t>
            </a:r>
          </a:p>
        </p:txBody>
      </p:sp>
      <p:pic>
        <p:nvPicPr>
          <p:cNvPr id="25" name="object 9"/>
          <p:cNvPicPr/>
          <p:nvPr/>
        </p:nvPicPr>
        <p:blipFill>
          <a:blip r:embed="rId12" cstate="print"/>
          <a:stretch>
            <a:fillRect/>
          </a:stretch>
        </p:blipFill>
        <p:spPr>
          <a:xfrm>
            <a:off x="513526" y="7889894"/>
            <a:ext cx="520722" cy="428605"/>
          </a:xfrm>
          <a:prstGeom prst="rect">
            <a:avLst/>
          </a:prstGeom>
        </p:spPr>
      </p:pic>
      <p:pic>
        <p:nvPicPr>
          <p:cNvPr id="26" name="object 2"/>
          <p:cNvPicPr/>
          <p:nvPr/>
        </p:nvPicPr>
        <p:blipFill>
          <a:blip r:embed="rId13" cstate="print"/>
          <a:stretch>
            <a:fillRect/>
          </a:stretch>
        </p:blipFill>
        <p:spPr>
          <a:xfrm>
            <a:off x="1428697" y="7937499"/>
            <a:ext cx="441588" cy="381000"/>
          </a:xfrm>
          <a:prstGeom prst="rect">
            <a:avLst/>
          </a:prstGeom>
        </p:spPr>
      </p:pic>
      <p:sp>
        <p:nvSpPr>
          <p:cNvPr id="27" name="object 10"/>
          <p:cNvSpPr txBox="1"/>
          <p:nvPr/>
        </p:nvSpPr>
        <p:spPr>
          <a:xfrm>
            <a:off x="2152250" y="8013786"/>
            <a:ext cx="4391426" cy="180819"/>
          </a:xfrm>
          <a:prstGeom prst="rect">
            <a:avLst/>
          </a:prstGeom>
        </p:spPr>
        <p:txBody>
          <a:bodyPr vert="horz" wrap="square" lIns="0" tIns="11430" rIns="0" bIns="0" rtlCol="0">
            <a:spAutoFit/>
          </a:bodyPr>
          <a:lstStyle/>
          <a:p>
            <a:pPr marL="12700">
              <a:lnSpc>
                <a:spcPct val="100000"/>
              </a:lnSpc>
              <a:spcBef>
                <a:spcPts val="90"/>
              </a:spcBef>
              <a:tabLst>
                <a:tab pos="2771140" algn="l"/>
              </a:tabLst>
            </a:pPr>
            <a:r>
              <a:rPr sz="1100" b="1" u="sng" spc="-35" dirty="0" err="1" smtClean="0">
                <a:solidFill>
                  <a:schemeClr val="tx2"/>
                </a:solidFill>
                <a:latin typeface="Arial" panose="020B0604020202020204" pitchFamily="34" charset="0"/>
                <a:cs typeface="Arial" panose="020B0604020202020204" pitchFamily="34" charset="0"/>
              </a:rPr>
              <a:t>Правительство</a:t>
            </a:r>
            <a:r>
              <a:rPr lang="ru-RU" sz="1100" b="1" u="sng" spc="-35" dirty="0" smtClean="0">
                <a:solidFill>
                  <a:schemeClr val="tx2"/>
                </a:solidFill>
                <a:latin typeface="Arial" panose="020B0604020202020204" pitchFamily="34" charset="0"/>
                <a:cs typeface="Arial" panose="020B0604020202020204" pitchFamily="34" charset="0"/>
              </a:rPr>
              <a:t> </a:t>
            </a:r>
            <a:r>
              <a:rPr sz="1100" b="1" u="sng" spc="-35" dirty="0" err="1" smtClean="0">
                <a:solidFill>
                  <a:schemeClr val="tx2"/>
                </a:solidFill>
                <a:latin typeface="Arial" panose="020B0604020202020204" pitchFamily="34" charset="0"/>
                <a:cs typeface="Arial" panose="020B0604020202020204" pitchFamily="34" charset="0"/>
              </a:rPr>
              <a:t>Республики</a:t>
            </a:r>
            <a:r>
              <a:rPr sz="1100" b="1" u="sng" spc="-120" dirty="0" smtClean="0">
                <a:solidFill>
                  <a:schemeClr val="tx2"/>
                </a:solidFill>
                <a:latin typeface="Arial" panose="020B0604020202020204" pitchFamily="34" charset="0"/>
                <a:cs typeface="Arial" panose="020B0604020202020204" pitchFamily="34" charset="0"/>
              </a:rPr>
              <a:t> </a:t>
            </a:r>
            <a:r>
              <a:rPr sz="1100" b="1" u="sng" spc="-30" dirty="0">
                <a:solidFill>
                  <a:schemeClr val="tx2"/>
                </a:solidFill>
                <a:latin typeface="Arial" panose="020B0604020202020204" pitchFamily="34" charset="0"/>
                <a:cs typeface="Arial" panose="020B0604020202020204" pitchFamily="34" charset="0"/>
              </a:rPr>
              <a:t>Башкортостан</a:t>
            </a:r>
            <a:endParaRPr sz="1100" b="1" u="sng"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77984" y="469900"/>
            <a:ext cx="3203827" cy="283923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panose="020B0604020202020204" pitchFamily="34" charset="0"/>
                <a:cs typeface="Arial" panose="020B0604020202020204" pitchFamily="34" charset="0"/>
              </a:rPr>
              <a:t>2.</a:t>
            </a:r>
            <a:r>
              <a:rPr sz="1200" b="1" spc="-10" dirty="0">
                <a:latin typeface="Arial" panose="020B0604020202020204" pitchFamily="34" charset="0"/>
                <a:cs typeface="Arial" panose="020B0604020202020204" pitchFamily="34" charset="0"/>
              </a:rPr>
              <a:t> </a:t>
            </a:r>
            <a:r>
              <a:rPr sz="1200" b="1" spc="70" dirty="0" err="1" smtClean="0">
                <a:latin typeface="Arial" panose="020B0604020202020204" pitchFamily="34" charset="0"/>
                <a:cs typeface="Arial" panose="020B0604020202020204" pitchFamily="34" charset="0"/>
              </a:rPr>
              <a:t>Среда</a:t>
            </a:r>
            <a:r>
              <a:rPr sz="1200" b="1" spc="-5" dirty="0" smtClean="0">
                <a:latin typeface="Arial" panose="020B0604020202020204" pitchFamily="34" charset="0"/>
                <a:cs typeface="Arial" panose="020B0604020202020204" pitchFamily="34" charset="0"/>
              </a:rPr>
              <a:t> </a:t>
            </a:r>
            <a:r>
              <a:rPr sz="1200" b="1" spc="50" dirty="0" err="1" smtClean="0">
                <a:latin typeface="Arial" panose="020B0604020202020204" pitchFamily="34" charset="0"/>
                <a:cs typeface="Arial" panose="020B0604020202020204" pitchFamily="34" charset="0"/>
              </a:rPr>
              <a:t>проекта</a:t>
            </a:r>
            <a:r>
              <a:rPr sz="1200" b="1" spc="-5" dirty="0" smtClean="0">
                <a:latin typeface="Arial" panose="020B0604020202020204" pitchFamily="34" charset="0"/>
                <a:cs typeface="Arial" panose="020B0604020202020204" pitchFamily="34" charset="0"/>
              </a:rPr>
              <a:t> </a:t>
            </a:r>
            <a:r>
              <a:rPr sz="1200" b="1" spc="-20" dirty="0" smtClean="0">
                <a:latin typeface="Arial" panose="020B0604020202020204" pitchFamily="34" charset="0"/>
                <a:cs typeface="Arial" panose="020B0604020202020204" pitchFamily="34" charset="0"/>
              </a:rPr>
              <a:t>и</a:t>
            </a:r>
            <a:r>
              <a:rPr sz="1200" b="1" spc="-5" dirty="0" smtClean="0">
                <a:latin typeface="Arial" panose="020B0604020202020204" pitchFamily="34" charset="0"/>
                <a:cs typeface="Arial" panose="020B0604020202020204" pitchFamily="34" charset="0"/>
              </a:rPr>
              <a:t> </a:t>
            </a:r>
            <a:r>
              <a:rPr sz="1200" b="1" spc="35" dirty="0" err="1" smtClean="0">
                <a:latin typeface="Arial" panose="020B0604020202020204" pitchFamily="34" charset="0"/>
                <a:cs typeface="Arial" panose="020B0604020202020204" pitchFamily="34" charset="0"/>
              </a:rPr>
              <a:t>его</a:t>
            </a:r>
            <a:r>
              <a:rPr sz="1200" b="1" spc="-5" dirty="0" smtClean="0">
                <a:latin typeface="Arial" panose="020B0604020202020204" pitchFamily="34" charset="0"/>
                <a:cs typeface="Arial" panose="020B0604020202020204" pitchFamily="34" charset="0"/>
              </a:rPr>
              <a:t> </a:t>
            </a:r>
            <a:r>
              <a:rPr sz="1200" b="1" spc="10" dirty="0" err="1" smtClean="0">
                <a:latin typeface="Arial" panose="020B0604020202020204" pitchFamily="34" charset="0"/>
                <a:cs typeface="Arial" panose="020B0604020202020204" pitchFamily="34" charset="0"/>
              </a:rPr>
              <a:t>цели</a:t>
            </a:r>
            <a:endParaRPr lang="ru-RU" sz="1200" b="1" spc="10" dirty="0" smtClean="0">
              <a:latin typeface="Arial" panose="020B0604020202020204" pitchFamily="34" charset="0"/>
              <a:cs typeface="Arial" panose="020B0604020202020204" pitchFamily="34" charset="0"/>
            </a:endParaRPr>
          </a:p>
          <a:p>
            <a:pPr marL="12700">
              <a:lnSpc>
                <a:spcPct val="100000"/>
              </a:lnSpc>
              <a:spcBef>
                <a:spcPts val="100"/>
              </a:spcBef>
            </a:pPr>
            <a:endParaRPr lang="ru-RU" sz="1200" b="1" spc="10" dirty="0" smtClean="0">
              <a:latin typeface="Arial" panose="020B0604020202020204" pitchFamily="34" charset="0"/>
              <a:cs typeface="Arial" panose="020B0604020202020204" pitchFamily="34" charset="0"/>
            </a:endParaRPr>
          </a:p>
          <a:p>
            <a:pPr marL="12700" algn="just">
              <a:lnSpc>
                <a:spcPct val="100000"/>
              </a:lnSpc>
              <a:spcBef>
                <a:spcPts val="100"/>
              </a:spcBef>
            </a:pPr>
            <a:r>
              <a:rPr lang="ru-RU" sz="1100" dirty="0">
                <a:latin typeface="Arial" panose="020B0604020202020204" pitchFamily="34" charset="0"/>
                <a:cs typeface="Arial" panose="020B0604020202020204" pitchFamily="34" charset="0"/>
              </a:rPr>
              <a:t>Национальный проект </a:t>
            </a:r>
            <a:r>
              <a:rPr lang="ru-RU" sz="1100" dirty="0" smtClean="0">
                <a:latin typeface="Arial" panose="020B0604020202020204" pitchFamily="34" charset="0"/>
                <a:cs typeface="Arial" panose="020B0604020202020204" pitchFamily="34" charset="0"/>
              </a:rPr>
              <a:t>«Здравоохранение» </a:t>
            </a:r>
            <a:r>
              <a:rPr lang="ru-RU" sz="1100" dirty="0">
                <a:latin typeface="Arial" panose="020B0604020202020204" pitchFamily="34" charset="0"/>
                <a:cs typeface="Arial" panose="020B0604020202020204" pitchFamily="34" charset="0"/>
              </a:rPr>
              <a:t>включает в себя восемь </a:t>
            </a:r>
            <a:r>
              <a:rPr lang="ru-RU" sz="1100" dirty="0" smtClean="0">
                <a:latin typeface="Arial" panose="020B0604020202020204" pitchFamily="34" charset="0"/>
                <a:cs typeface="Arial" panose="020B0604020202020204" pitchFamily="34" charset="0"/>
              </a:rPr>
              <a:t>напр</a:t>
            </a:r>
            <a:r>
              <a:rPr lang="ru-RU" sz="1100" dirty="0">
                <a:latin typeface="Arial" panose="020B0604020202020204" pitchFamily="34" charset="0"/>
                <a:cs typeface="Arial" panose="020B0604020202020204" pitchFamily="34" charset="0"/>
              </a:rPr>
              <a:t>а</a:t>
            </a:r>
            <a:r>
              <a:rPr lang="ru-RU" sz="1100" dirty="0" smtClean="0">
                <a:latin typeface="Arial" panose="020B0604020202020204" pitchFamily="34" charset="0"/>
                <a:cs typeface="Arial" panose="020B0604020202020204" pitchFamily="34" charset="0"/>
              </a:rPr>
              <a:t>влений, которые воедино выполняют основные цели проекта</a:t>
            </a:r>
            <a:endParaRPr sz="1100" dirty="0">
              <a:latin typeface="Arial" panose="020B0604020202020204" pitchFamily="34" charset="0"/>
              <a:cs typeface="Arial" panose="020B0604020202020204" pitchFamily="34" charset="0"/>
            </a:endParaRPr>
          </a:p>
          <a:p>
            <a:pPr marL="12700" marR="5080" algn="just">
              <a:lnSpc>
                <a:spcPct val="100000"/>
              </a:lnSpc>
              <a:spcBef>
                <a:spcPts val="1175"/>
              </a:spcBef>
            </a:pPr>
            <a:r>
              <a:rPr sz="1200" b="1" dirty="0" err="1">
                <a:latin typeface="Arial" panose="020B0604020202020204" pitchFamily="34" charset="0"/>
                <a:cs typeface="Arial" panose="020B0604020202020204" pitchFamily="34" charset="0"/>
              </a:rPr>
              <a:t>Цель</a:t>
            </a:r>
            <a:r>
              <a:rPr sz="1200" b="1" dirty="0">
                <a:latin typeface="Arial" panose="020B0604020202020204" pitchFamily="34" charset="0"/>
                <a:cs typeface="Arial" panose="020B0604020202020204" pitchFamily="34" charset="0"/>
              </a:rPr>
              <a:t> </a:t>
            </a:r>
            <a:r>
              <a:rPr lang="ru-RU" sz="1200" b="1" dirty="0" smtClean="0">
                <a:latin typeface="Arial" panose="020B0604020202020204" pitchFamily="34" charset="0"/>
                <a:cs typeface="Arial" panose="020B0604020202020204" pitchFamily="34" charset="0"/>
              </a:rPr>
              <a:t> </a:t>
            </a:r>
            <a:r>
              <a:rPr sz="1200" b="1" dirty="0" err="1" smtClean="0">
                <a:latin typeface="Arial" panose="020B0604020202020204" pitchFamily="34" charset="0"/>
                <a:cs typeface="Arial" panose="020B0604020202020204" pitchFamily="34" charset="0"/>
              </a:rPr>
              <a:t>проекта</a:t>
            </a:r>
            <a:r>
              <a:rPr sz="1200" b="1" dirty="0" smtClean="0">
                <a:latin typeface="Arial" panose="020B0604020202020204" pitchFamily="34" charset="0"/>
                <a:cs typeface="Arial" panose="020B0604020202020204" pitchFamily="34" charset="0"/>
              </a:rPr>
              <a:t>:</a:t>
            </a:r>
            <a:r>
              <a:rPr lang="ru-RU" sz="1200" b="1" dirty="0" smtClean="0">
                <a:latin typeface="Arial" panose="020B0604020202020204" pitchFamily="34" charset="0"/>
                <a:cs typeface="Arial" panose="020B0604020202020204" pitchFamily="34" charset="0"/>
              </a:rPr>
              <a:t> </a:t>
            </a:r>
          </a:p>
          <a:p>
            <a:pPr marL="184150" marR="5080" indent="-171450" algn="just">
              <a:lnSpc>
                <a:spcPct val="100000"/>
              </a:lnSpc>
              <a:spcBef>
                <a:spcPts val="600"/>
              </a:spcBef>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снижение </a:t>
            </a:r>
            <a:r>
              <a:rPr lang="ru-RU" sz="1100" dirty="0">
                <a:latin typeface="Arial" panose="020B0604020202020204" pitchFamily="34" charset="0"/>
                <a:cs typeface="Arial" panose="020B0604020202020204" pitchFamily="34" charset="0"/>
              </a:rPr>
              <a:t>смертности населения, снижение младенческой </a:t>
            </a:r>
            <a:r>
              <a:rPr lang="ru-RU" sz="1100" dirty="0" smtClean="0">
                <a:latin typeface="Arial" panose="020B0604020202020204" pitchFamily="34" charset="0"/>
                <a:cs typeface="Arial" panose="020B0604020202020204" pitchFamily="34" charset="0"/>
              </a:rPr>
              <a:t>смертности</a:t>
            </a:r>
          </a:p>
          <a:p>
            <a:pPr marL="184150" marR="5080" indent="-171450" algn="just">
              <a:lnSpc>
                <a:spcPct val="100000"/>
              </a:lnSpc>
              <a:spcBef>
                <a:spcPts val="600"/>
              </a:spcBef>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ликвидация </a:t>
            </a:r>
            <a:r>
              <a:rPr lang="ru-RU" sz="1100" dirty="0">
                <a:latin typeface="Arial" panose="020B0604020202020204" pitchFamily="34" charset="0"/>
                <a:cs typeface="Arial" panose="020B0604020202020204" pitchFamily="34" charset="0"/>
              </a:rPr>
              <a:t>кадрового дефицита в медицинских организациях, оказывающих первичную медико-санитарную </a:t>
            </a:r>
            <a:r>
              <a:rPr lang="ru-RU" sz="1100" dirty="0" smtClean="0">
                <a:latin typeface="Arial" panose="020B0604020202020204" pitchFamily="34" charset="0"/>
                <a:cs typeface="Arial" panose="020B0604020202020204" pitchFamily="34" charset="0"/>
              </a:rPr>
              <a:t>помощь</a:t>
            </a:r>
          </a:p>
          <a:p>
            <a:pPr marL="184150" marR="5080" indent="-171450" algn="just">
              <a:lnSpc>
                <a:spcPct val="100000"/>
              </a:lnSpc>
              <a:spcBef>
                <a:spcPts val="600"/>
              </a:spcBef>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обеспечение </a:t>
            </a:r>
            <a:r>
              <a:rPr lang="ru-RU" sz="1100" dirty="0">
                <a:latin typeface="Arial" panose="020B0604020202020204" pitchFamily="34" charset="0"/>
                <a:cs typeface="Arial" panose="020B0604020202020204" pitchFamily="34" charset="0"/>
              </a:rPr>
              <a:t>охвата всех граждан профилактическими медицинскими осмотрами не реже одного раза в </a:t>
            </a:r>
            <a:r>
              <a:rPr lang="ru-RU" sz="1100" dirty="0" smtClean="0">
                <a:latin typeface="Arial" panose="020B0604020202020204" pitchFamily="34" charset="0"/>
                <a:cs typeface="Arial" panose="020B0604020202020204" pitchFamily="34" charset="0"/>
              </a:rPr>
              <a:t>год</a:t>
            </a:r>
          </a:p>
        </p:txBody>
      </p:sp>
      <p:sp>
        <p:nvSpPr>
          <p:cNvPr id="7" name="object 7"/>
          <p:cNvSpPr/>
          <p:nvPr/>
        </p:nvSpPr>
        <p:spPr>
          <a:xfrm>
            <a:off x="457200" y="10110699"/>
            <a:ext cx="6645909" cy="124460"/>
          </a:xfrm>
          <a:custGeom>
            <a:avLst/>
            <a:gdLst/>
            <a:ahLst/>
            <a:cxnLst/>
            <a:rect l="l" t="t" r="r" b="b"/>
            <a:pathLst>
              <a:path w="6645909" h="124459">
                <a:moveTo>
                  <a:pt x="6645605" y="0"/>
                </a:moveTo>
                <a:lnTo>
                  <a:pt x="0" y="0"/>
                </a:lnTo>
                <a:lnTo>
                  <a:pt x="0" y="124104"/>
                </a:lnTo>
                <a:lnTo>
                  <a:pt x="6645605" y="124104"/>
                </a:lnTo>
                <a:lnTo>
                  <a:pt x="6645605" y="0"/>
                </a:lnTo>
                <a:close/>
              </a:path>
            </a:pathLst>
          </a:custGeom>
          <a:solidFill>
            <a:srgbClr val="DB1E53"/>
          </a:solidFill>
        </p:spPr>
        <p:txBody>
          <a:bodyPr wrap="square" lIns="0" tIns="0" rIns="0" bIns="0" rtlCol="0"/>
          <a:lstStyle/>
          <a:p>
            <a:endParaRPr/>
          </a:p>
        </p:txBody>
      </p:sp>
      <p:sp>
        <p:nvSpPr>
          <p:cNvPr id="9" name="object 9"/>
          <p:cNvSpPr txBox="1"/>
          <p:nvPr/>
        </p:nvSpPr>
        <p:spPr>
          <a:xfrm>
            <a:off x="455723" y="6488250"/>
            <a:ext cx="3206122" cy="1197764"/>
          </a:xfrm>
          <a:prstGeom prst="rect">
            <a:avLst/>
          </a:prstGeom>
        </p:spPr>
        <p:txBody>
          <a:bodyPr vert="horz" wrap="square" lIns="0" tIns="12700" rIns="0" bIns="0" rtlCol="0">
            <a:spAutoFit/>
          </a:bodyPr>
          <a:lstStyle/>
          <a:p>
            <a:pPr marL="12700" marR="5080" algn="just">
              <a:lnSpc>
                <a:spcPct val="100000"/>
              </a:lnSpc>
              <a:spcBef>
                <a:spcPts val="100"/>
              </a:spcBef>
            </a:pPr>
            <a:r>
              <a:rPr lang="ru-RU" sz="1100" spc="-30" dirty="0" smtClean="0">
                <a:latin typeface="Arial" panose="020B0604020202020204" pitchFamily="34" charset="0"/>
                <a:cs typeface="Arial" panose="020B0604020202020204" pitchFamily="34" charset="0"/>
              </a:rPr>
              <a:t>Благодаря участию в Федеральном проекте «Развитие детского здравоохранения, включая создание современной инфраструктуры оказания медицинской помощи детям», с целью создания комфортных условий при оказании медицинской помощи детям построены две новые детские поликлиники. </a:t>
            </a:r>
            <a:endParaRPr sz="1100" dirty="0">
              <a:latin typeface="Arial" panose="020B0604020202020204" pitchFamily="34" charset="0"/>
              <a:cs typeface="Arial" panose="020B0604020202020204" pitchFamily="34" charset="0"/>
            </a:endParaRPr>
          </a:p>
        </p:txBody>
      </p:sp>
      <p:sp>
        <p:nvSpPr>
          <p:cNvPr id="11" name="object 11"/>
          <p:cNvSpPr txBox="1"/>
          <p:nvPr/>
        </p:nvSpPr>
        <p:spPr>
          <a:xfrm>
            <a:off x="437119" y="3388045"/>
            <a:ext cx="6838023" cy="197490"/>
          </a:xfrm>
          <a:prstGeom prst="rect">
            <a:avLst/>
          </a:prstGeom>
        </p:spPr>
        <p:txBody>
          <a:bodyPr vert="horz" wrap="square" lIns="0" tIns="12700" rIns="0" bIns="0" rtlCol="0">
            <a:spAutoFit/>
          </a:bodyPr>
          <a:lstStyle/>
          <a:p>
            <a:pPr marL="12700" marR="5080" algn="just">
              <a:lnSpc>
                <a:spcPct val="100000"/>
              </a:lnSpc>
              <a:spcBef>
                <a:spcPts val="100"/>
              </a:spcBef>
            </a:pPr>
            <a:r>
              <a:rPr sz="1200" b="1" dirty="0">
                <a:latin typeface="Arial"/>
                <a:cs typeface="Arial"/>
              </a:rPr>
              <a:t>3. </a:t>
            </a:r>
            <a:r>
              <a:rPr sz="1200" b="1" spc="5" dirty="0">
                <a:latin typeface="Arial"/>
                <a:cs typeface="Arial"/>
              </a:rPr>
              <a:t>Предпринятые </a:t>
            </a:r>
            <a:r>
              <a:rPr sz="1200" b="1" spc="5" dirty="0" err="1">
                <a:latin typeface="Arial"/>
                <a:cs typeface="Arial"/>
              </a:rPr>
              <a:t>действия</a:t>
            </a:r>
            <a:r>
              <a:rPr sz="1200" b="1" spc="5" dirty="0">
                <a:latin typeface="Arial"/>
                <a:cs typeface="Arial"/>
              </a:rPr>
              <a:t> </a:t>
            </a:r>
            <a:r>
              <a:rPr lang="ru-RU" sz="1200" b="1" spc="40" dirty="0" smtClean="0">
                <a:latin typeface="Arial"/>
                <a:cs typeface="Arial"/>
              </a:rPr>
              <a:t>и</a:t>
            </a:r>
            <a:r>
              <a:rPr lang="ru-RU" sz="1200" b="1" spc="45" dirty="0" smtClean="0">
                <a:latin typeface="Arial"/>
                <a:cs typeface="Arial"/>
              </a:rPr>
              <a:t> результаты проекта</a:t>
            </a:r>
            <a:endParaRPr sz="1200" dirty="0">
              <a:latin typeface="Arial"/>
              <a:cs typeface="Arial"/>
            </a:endParaRPr>
          </a:p>
        </p:txBody>
      </p:sp>
      <p:sp>
        <p:nvSpPr>
          <p:cNvPr id="12" name="Прямоугольник 11"/>
          <p:cNvSpPr/>
          <p:nvPr/>
        </p:nvSpPr>
        <p:spPr>
          <a:xfrm>
            <a:off x="393847" y="3719741"/>
            <a:ext cx="3386307" cy="1107996"/>
          </a:xfrm>
          <a:prstGeom prst="rect">
            <a:avLst/>
          </a:prstGeom>
        </p:spPr>
        <p:txBody>
          <a:bodyPr wrap="square">
            <a:spAutoFit/>
          </a:bodyPr>
          <a:lstStyle/>
          <a:p>
            <a:pPr algn="just"/>
            <a:r>
              <a:rPr lang="ru-RU" sz="1100" dirty="0" smtClean="0">
                <a:latin typeface="Arial" panose="020B0604020202020204" pitchFamily="34" charset="0"/>
                <a:ea typeface="Tahoma" panose="020B0604030504040204" pitchFamily="34" charset="0"/>
                <a:cs typeface="Arial" panose="020B0604020202020204" pitchFamily="34" charset="0"/>
              </a:rPr>
              <a:t>Одним из направлений проекта «Здравоохранение» является Федеральный проект «Развитие детского здравоохранения, включая создание современной инфраструктуры оказания медицинской помощи детям». </a:t>
            </a:r>
          </a:p>
        </p:txBody>
      </p:sp>
      <p:sp>
        <p:nvSpPr>
          <p:cNvPr id="15" name="Прямоугольник 14"/>
          <p:cNvSpPr/>
          <p:nvPr/>
        </p:nvSpPr>
        <p:spPr>
          <a:xfrm>
            <a:off x="4051037" y="1612900"/>
            <a:ext cx="3343808" cy="1446550"/>
          </a:xfrm>
          <a:prstGeom prst="rect">
            <a:avLst/>
          </a:prstGeom>
        </p:spPr>
        <p:txBody>
          <a:bodyPr wrap="square">
            <a:spAutoFit/>
          </a:bodyPr>
          <a:lstStyle/>
          <a:p>
            <a:pPr marL="171450" indent="-171450" algn="jus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обеспечение оптимальной доступности для населения медицинских организаций, оказывающих первичную медико-санитарную помощь</a:t>
            </a:r>
          </a:p>
          <a:p>
            <a:pPr marL="171450" indent="-171450" algn="jus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 упрощение процедуры записи на прием к врачу</a:t>
            </a:r>
          </a:p>
          <a:p>
            <a:pPr marL="171450" indent="-171450" algn="jus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 увеличение объема экспорта медицинских услуг</a:t>
            </a:r>
            <a:endParaRPr lang="ru-RU" sz="1100" dirty="0">
              <a:latin typeface="Arial" panose="020B0604020202020204" pitchFamily="34" charset="0"/>
              <a:cs typeface="Arial" panose="020B0604020202020204" pitchFamily="34" charset="0"/>
            </a:endParaRPr>
          </a:p>
        </p:txBody>
      </p:sp>
      <p:sp>
        <p:nvSpPr>
          <p:cNvPr id="16" name="Прямоугольник 15"/>
          <p:cNvSpPr/>
          <p:nvPr/>
        </p:nvSpPr>
        <p:spPr>
          <a:xfrm>
            <a:off x="374501" y="4838925"/>
            <a:ext cx="3386307" cy="1615827"/>
          </a:xfrm>
          <a:prstGeom prst="rect">
            <a:avLst/>
          </a:prstGeom>
        </p:spPr>
        <p:txBody>
          <a:bodyPr wrap="square">
            <a:spAutoFit/>
          </a:bodyPr>
          <a:lstStyle/>
          <a:p>
            <a:pPr algn="just"/>
            <a:r>
              <a:rPr lang="ru-RU" sz="1100" dirty="0" smtClean="0">
                <a:latin typeface="Arial" panose="020B0604020202020204" pitchFamily="34" charset="0"/>
                <a:cs typeface="Arial" panose="020B0604020202020204" pitchFamily="34" charset="0"/>
              </a:rPr>
              <a:t>Основная цель проекта направлена не только выявление на ранних стадиях заболеваний, но и на развитие детских поликлиник, совершенствование профилактической педиатрии, внедрение современных медицинских технологий, улучшение материально-технической базы детского здравоохранения, строительство детских больниц и повышение квалификации кадров. </a:t>
            </a:r>
            <a:endParaRPr lang="ru-RU" sz="1100" dirty="0">
              <a:latin typeface="Arial" panose="020B0604020202020204" pitchFamily="34" charset="0"/>
              <a:cs typeface="Arial" panose="020B0604020202020204" pitchFamily="34" charset="0"/>
            </a:endParaRPr>
          </a:p>
        </p:txBody>
      </p:sp>
      <p:sp>
        <p:nvSpPr>
          <p:cNvPr id="17" name="Прямоугольник 16"/>
          <p:cNvSpPr/>
          <p:nvPr/>
        </p:nvSpPr>
        <p:spPr>
          <a:xfrm>
            <a:off x="4081873" y="5552307"/>
            <a:ext cx="3254823" cy="600164"/>
          </a:xfrm>
          <a:prstGeom prst="rect">
            <a:avLst/>
          </a:prstGeom>
        </p:spPr>
        <p:txBody>
          <a:bodyPr wrap="square">
            <a:spAutoFit/>
          </a:bodyPr>
          <a:lstStyle/>
          <a:p>
            <a:pPr algn="just"/>
            <a:r>
              <a:rPr lang="ru-RU" sz="1100" dirty="0" smtClean="0">
                <a:latin typeface="Arial" panose="020B0604020202020204" pitchFamily="34" charset="0"/>
                <a:cs typeface="Arial" panose="020B0604020202020204" pitchFamily="34" charset="0"/>
              </a:rPr>
              <a:t>Проведен капитальный ремонт хирургического корпуса Республиканской детской клинической больницы. </a:t>
            </a:r>
            <a:endParaRPr lang="ru-RU" sz="1100" dirty="0">
              <a:latin typeface="Arial" panose="020B0604020202020204" pitchFamily="34" charset="0"/>
              <a:cs typeface="Arial" panose="020B0604020202020204" pitchFamily="34" charset="0"/>
            </a:endParaRPr>
          </a:p>
        </p:txBody>
      </p:sp>
      <p:sp>
        <p:nvSpPr>
          <p:cNvPr id="18" name="Прямоугольник 17"/>
          <p:cNvSpPr/>
          <p:nvPr/>
        </p:nvSpPr>
        <p:spPr>
          <a:xfrm>
            <a:off x="4112341" y="7793662"/>
            <a:ext cx="3193885" cy="600164"/>
          </a:xfrm>
          <a:prstGeom prst="rect">
            <a:avLst/>
          </a:prstGeom>
        </p:spPr>
        <p:txBody>
          <a:bodyPr wrap="square">
            <a:spAutoFit/>
          </a:bodyPr>
          <a:lstStyle/>
          <a:p>
            <a:pPr algn="just"/>
            <a:r>
              <a:rPr lang="ru-RU" sz="1100" dirty="0" smtClean="0">
                <a:latin typeface="Arial" panose="020B0604020202020204" pitchFamily="34" charset="0"/>
                <a:cs typeface="Arial" panose="020B0604020202020204" pitchFamily="34" charset="0"/>
              </a:rPr>
              <a:t>В городской детской клинической больнице № 17 г. Уфа проведена реконструкция зданий стационара. </a:t>
            </a:r>
            <a:endParaRPr lang="ru-RU" sz="1100" dirty="0">
              <a:latin typeface="Arial" panose="020B0604020202020204" pitchFamily="34" charset="0"/>
              <a:cs typeface="Arial" panose="020B0604020202020204" pitchFamily="34" charset="0"/>
            </a:endParaRPr>
          </a:p>
        </p:txBody>
      </p:sp>
      <p:pic>
        <p:nvPicPr>
          <p:cNvPr id="2051" name="Picture 3" descr="C:\Users\omo-1\Desktop\работа ОМО\ДЛЯ ВИДЕО ПРО РДКБ нацпроекты\Бренд бук НацПроект\Фото для соц сетей\зравоохранение_ок.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5314" y="469900"/>
            <a:ext cx="3200186" cy="10246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08644" y="9544273"/>
            <a:ext cx="3267998" cy="430887"/>
          </a:xfrm>
          <a:prstGeom prst="rect">
            <a:avLst/>
          </a:prstGeom>
        </p:spPr>
        <p:txBody>
          <a:bodyPr wrap="square">
            <a:spAutoFit/>
          </a:bodyPr>
          <a:lstStyle/>
          <a:p>
            <a:pPr algn="just"/>
            <a:r>
              <a:rPr lang="ru-RU" sz="1100" dirty="0" smtClean="0">
                <a:latin typeface="Arial" panose="020B0604020202020204" pitchFamily="34" charset="0"/>
                <a:cs typeface="Arial" panose="020B0604020202020204" pitchFamily="34" charset="0"/>
              </a:rPr>
              <a:t>Детская поликлиника на </a:t>
            </a:r>
            <a:r>
              <a:rPr lang="ru-RU" sz="1100" dirty="0">
                <a:latin typeface="Arial" panose="020B0604020202020204" pitchFamily="34" charset="0"/>
                <a:cs typeface="Arial" panose="020B0604020202020204" pitchFamily="34" charset="0"/>
              </a:rPr>
              <a:t>300 посещений в смену в г. </a:t>
            </a:r>
            <a:r>
              <a:rPr lang="ru-RU" sz="1100" dirty="0" smtClean="0">
                <a:latin typeface="Arial" panose="020B0604020202020204" pitchFamily="34" charset="0"/>
                <a:cs typeface="Arial" panose="020B0604020202020204" pitchFamily="34" charset="0"/>
              </a:rPr>
              <a:t>Туймазы.</a:t>
            </a:r>
            <a:endParaRPr lang="ru-RU" sz="1100" dirty="0">
              <a:latin typeface="Arial" panose="020B0604020202020204" pitchFamily="34" charset="0"/>
              <a:cs typeface="Arial" panose="020B0604020202020204" pitchFamily="34" charset="0"/>
            </a:endParaRPr>
          </a:p>
        </p:txBody>
      </p:sp>
      <p:sp>
        <p:nvSpPr>
          <p:cNvPr id="4" name="Прямоугольник 3"/>
          <p:cNvSpPr/>
          <p:nvPr/>
        </p:nvSpPr>
        <p:spPr>
          <a:xfrm>
            <a:off x="4090930" y="5118100"/>
            <a:ext cx="3254823" cy="430887"/>
          </a:xfrm>
          <a:prstGeom prst="rect">
            <a:avLst/>
          </a:prstGeom>
        </p:spPr>
        <p:txBody>
          <a:bodyPr wrap="square">
            <a:spAutoFit/>
          </a:bodyPr>
          <a:lstStyle/>
          <a:p>
            <a:r>
              <a:rPr lang="ru-RU" sz="1100" spc="-30" dirty="0" smtClean="0">
                <a:latin typeface="Arial" panose="020B0604020202020204" pitchFamily="34" charset="0"/>
                <a:cs typeface="Arial" panose="020B0604020202020204" pitchFamily="34" charset="0"/>
              </a:rPr>
              <a:t>Детская поликлиника на </a:t>
            </a:r>
            <a:r>
              <a:rPr lang="ru-RU" sz="1100" spc="-30" dirty="0">
                <a:latin typeface="Arial" panose="020B0604020202020204" pitchFamily="34" charset="0"/>
                <a:cs typeface="Arial" panose="020B0604020202020204" pitchFamily="34" charset="0"/>
              </a:rPr>
              <a:t>200 посещений в смену в г. </a:t>
            </a:r>
            <a:r>
              <a:rPr lang="ru-RU" sz="1100" spc="-30" dirty="0" smtClean="0">
                <a:latin typeface="Arial" panose="020B0604020202020204" pitchFamily="34" charset="0"/>
                <a:cs typeface="Arial" panose="020B0604020202020204" pitchFamily="34" charset="0"/>
              </a:rPr>
              <a:t>Дюртюли.</a:t>
            </a:r>
            <a:endParaRPr lang="ru-RU" sz="1100"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650" y="3678983"/>
            <a:ext cx="2985717" cy="143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88" y="7791108"/>
            <a:ext cx="3189623" cy="172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21706" b="21565"/>
          <a:stretch/>
        </p:blipFill>
        <p:spPr bwMode="auto">
          <a:xfrm>
            <a:off x="4175314" y="6152471"/>
            <a:ext cx="1488043" cy="153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C:\Users\omo-1\Desktop\Вход, поручения\единоразовые отчеты\про РДКБ\в журнал про рдкб\комсомолка\2 статья\IMG_E106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8760" b="5571"/>
          <a:stretch/>
        </p:blipFill>
        <p:spPr bwMode="auto">
          <a:xfrm>
            <a:off x="5804508" y="6135783"/>
            <a:ext cx="1511499" cy="1566917"/>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omo-1\Desktop\работа ОМО\ДЛЯ ВИДЕО ПРО РДКБ нацпроекты\ФОТО\17\до.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7674" b="29573"/>
          <a:stretch/>
        </p:blipFill>
        <p:spPr bwMode="auto">
          <a:xfrm>
            <a:off x="4175314" y="8432110"/>
            <a:ext cx="1488043" cy="108671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omo-1\Desktop\работа ОМО\ДЛЯ ВИДЕО ПРО РДКБ нацпроекты\ФОТО\17\после.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 r="647" b="14429"/>
          <a:stretch/>
        </p:blipFill>
        <p:spPr bwMode="auto">
          <a:xfrm>
            <a:off x="5818576" y="8399046"/>
            <a:ext cx="1527177" cy="1119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p:nvPr/>
        </p:nvSpPr>
        <p:spPr>
          <a:xfrm>
            <a:off x="457200" y="10110699"/>
            <a:ext cx="6645909" cy="124460"/>
          </a:xfrm>
          <a:custGeom>
            <a:avLst/>
            <a:gdLst/>
            <a:ahLst/>
            <a:cxnLst/>
            <a:rect l="l" t="t" r="r" b="b"/>
            <a:pathLst>
              <a:path w="6645909" h="124459">
                <a:moveTo>
                  <a:pt x="6645605" y="0"/>
                </a:moveTo>
                <a:lnTo>
                  <a:pt x="0" y="0"/>
                </a:lnTo>
                <a:lnTo>
                  <a:pt x="0" y="124104"/>
                </a:lnTo>
                <a:lnTo>
                  <a:pt x="6645605" y="124104"/>
                </a:lnTo>
                <a:lnTo>
                  <a:pt x="6645605" y="0"/>
                </a:lnTo>
                <a:close/>
              </a:path>
            </a:pathLst>
          </a:custGeom>
          <a:solidFill>
            <a:srgbClr val="DB1E53"/>
          </a:solidFill>
        </p:spPr>
        <p:txBody>
          <a:bodyPr wrap="square" lIns="0" tIns="0" rIns="0" bIns="0" rtlCol="0"/>
          <a:lstStyle/>
          <a:p>
            <a:endParaRPr/>
          </a:p>
        </p:txBody>
      </p:sp>
      <p:sp>
        <p:nvSpPr>
          <p:cNvPr id="15" name="Прямоугольник 14"/>
          <p:cNvSpPr/>
          <p:nvPr/>
        </p:nvSpPr>
        <p:spPr>
          <a:xfrm>
            <a:off x="4045014" y="5346700"/>
            <a:ext cx="3330241" cy="2462213"/>
          </a:xfrm>
          <a:prstGeom prst="rect">
            <a:avLst/>
          </a:prstGeom>
        </p:spPr>
        <p:txBody>
          <a:bodyPr wrap="square">
            <a:spAutoFit/>
          </a:bodyPr>
          <a:lstStyle/>
          <a:p>
            <a:pPr algn="just"/>
            <a:r>
              <a:rPr lang="ru-RU" sz="1100" dirty="0">
                <a:latin typeface="Arial" panose="020B0604020202020204" pitchFamily="34" charset="0"/>
                <a:cs typeface="Arial" panose="020B0604020202020204" pitchFamily="34" charset="0"/>
              </a:rPr>
              <a:t>Так, Республиканская детская клиническая больница получила 45 единиц  высокотехнологического оборудования, такие как,    магнитно-резонансный томограф, компьютерный томограф, комплекс рентгеновский диагностический стационарный цифровой, офтальмологическое оборудование, включая офтальмологический оптический когерентный томограф, оборудование для медицинской реабилитации, включая аппарат для роботизированной механотерапии верхних конечностей для реабилитации детей, системы ультразвуковой диагностики, лабораторное оборудование и другие. </a:t>
            </a:r>
            <a:endParaRPr lang="ru-RU" sz="1100" dirty="0" smtClean="0">
              <a:latin typeface="Arial" panose="020B0604020202020204" pitchFamily="34" charset="0"/>
              <a:cs typeface="Arial" panose="020B0604020202020204" pitchFamily="34" charset="0"/>
            </a:endParaRPr>
          </a:p>
        </p:txBody>
      </p:sp>
      <p:sp>
        <p:nvSpPr>
          <p:cNvPr id="2" name="Прямоугольник 1"/>
          <p:cNvSpPr/>
          <p:nvPr/>
        </p:nvSpPr>
        <p:spPr>
          <a:xfrm>
            <a:off x="4051331" y="7937500"/>
            <a:ext cx="3295381" cy="1446550"/>
          </a:xfrm>
          <a:prstGeom prst="rect">
            <a:avLst/>
          </a:prstGeom>
        </p:spPr>
        <p:txBody>
          <a:bodyPr wrap="square">
            <a:spAutoFit/>
          </a:bodyPr>
          <a:lstStyle/>
          <a:p>
            <a:pPr algn="just"/>
            <a:r>
              <a:rPr lang="ru-RU" sz="1100" dirty="0">
                <a:latin typeface="Arial" panose="020B0604020202020204" pitchFamily="34" charset="0"/>
                <a:cs typeface="Arial" panose="020B0604020202020204" pitchFamily="34" charset="0"/>
              </a:rPr>
              <a:t>Городская детская клиническая больница № </a:t>
            </a:r>
            <a:r>
              <a:rPr lang="ru-RU" sz="1100" dirty="0" smtClean="0">
                <a:latin typeface="Arial" panose="020B0604020202020204" pitchFamily="34" charset="0"/>
                <a:cs typeface="Arial" panose="020B0604020202020204" pitchFamily="34" charset="0"/>
              </a:rPr>
              <a:t>17 г. Уфа </a:t>
            </a:r>
            <a:r>
              <a:rPr lang="ru-RU" sz="1100" dirty="0">
                <a:latin typeface="Arial" panose="020B0604020202020204" pitchFamily="34" charset="0"/>
                <a:cs typeface="Arial" panose="020B0604020202020204" pitchFamily="34" charset="0"/>
              </a:rPr>
              <a:t>оснащена новым магнитно-резонансный томографом, аппаратом рентгеновским диагностическим цифровым для рентгенографии, </a:t>
            </a:r>
            <a:r>
              <a:rPr lang="ru-RU" sz="1100" dirty="0" err="1">
                <a:latin typeface="Arial" panose="020B0604020202020204" pitchFamily="34" charset="0"/>
                <a:cs typeface="Arial" panose="020B0604020202020204" pitchFamily="34" charset="0"/>
              </a:rPr>
              <a:t>видеоэндоскопический</a:t>
            </a:r>
            <a:r>
              <a:rPr lang="ru-RU" sz="1100" dirty="0">
                <a:latin typeface="Arial" panose="020B0604020202020204" pitchFamily="34" charset="0"/>
                <a:cs typeface="Arial" panose="020B0604020202020204" pitchFamily="34" charset="0"/>
              </a:rPr>
              <a:t> комплексом с </a:t>
            </a:r>
            <a:r>
              <a:rPr lang="ru-RU" sz="1100" dirty="0" err="1">
                <a:latin typeface="Arial" panose="020B0604020202020204" pitchFamily="34" charset="0"/>
                <a:cs typeface="Arial" panose="020B0604020202020204" pitchFamily="34" charset="0"/>
              </a:rPr>
              <a:t>видеобронхоскопом</a:t>
            </a:r>
            <a:r>
              <a:rPr lang="ru-RU" sz="1100" dirty="0">
                <a:latin typeface="Arial" panose="020B0604020202020204" pitchFamily="34" charset="0"/>
                <a:cs typeface="Arial" panose="020B0604020202020204" pitchFamily="34" charset="0"/>
              </a:rPr>
              <a:t>, системы ультразвуковой диагностики, модульными системами для дистанционной передачи ЭКГ.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817" y="3146629"/>
            <a:ext cx="3021019" cy="199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69900" y="260710"/>
            <a:ext cx="3326351" cy="3139321"/>
          </a:xfrm>
          <a:prstGeom prst="rect">
            <a:avLst/>
          </a:prstGeom>
        </p:spPr>
        <p:txBody>
          <a:bodyPr wrap="square">
            <a:spAutoFit/>
          </a:bodyPr>
          <a:lstStyle/>
          <a:p>
            <a:pPr algn="just"/>
            <a:r>
              <a:rPr lang="ru-RU" sz="1100" dirty="0">
                <a:latin typeface="Arial" panose="020B0604020202020204" pitchFamily="34" charset="0"/>
                <a:cs typeface="Arial" panose="020B0604020202020204" pitchFamily="34" charset="0"/>
              </a:rPr>
              <a:t>В Республиканской детской клинической больнице, Городской детской клинической больнице № 17, как и во всех детских поликлиниках и поликлинических отделениях  республики проведены ремонтные работы. Созданы необходимые условия для </a:t>
            </a:r>
            <a:r>
              <a:rPr lang="ru-RU" sz="1100" dirty="0" err="1">
                <a:latin typeface="Arial" panose="020B0604020202020204" pitchFamily="34" charset="0"/>
                <a:cs typeface="Arial" panose="020B0604020202020204" pitchFamily="34" charset="0"/>
              </a:rPr>
              <a:t>безбарьерного</a:t>
            </a:r>
            <a:r>
              <a:rPr lang="ru-RU" sz="1100" dirty="0">
                <a:latin typeface="Arial" panose="020B0604020202020204" pitchFamily="34" charset="0"/>
                <a:cs typeface="Arial" panose="020B0604020202020204" pitchFamily="34" charset="0"/>
              </a:rPr>
              <a:t> общения пациентов с медицинскими регистраторами в рамках проекта «Открытая регистратура».  Внедрены  «бережливые» технологии:  в обновленных регистратурах установлены системы электронной очереди, </a:t>
            </a:r>
            <a:r>
              <a:rPr lang="ru-RU" sz="1100" dirty="0" err="1">
                <a:latin typeface="Arial" panose="020B0604020202020204" pitchFamily="34" charset="0"/>
                <a:cs typeface="Arial" panose="020B0604020202020204" pitchFamily="34" charset="0"/>
              </a:rPr>
              <a:t>инфоматы</a:t>
            </a:r>
            <a:r>
              <a:rPr lang="ru-RU" sz="1100" dirty="0">
                <a:latin typeface="Arial" panose="020B0604020202020204" pitchFamily="34" charset="0"/>
                <a:cs typeface="Arial" panose="020B0604020202020204" pitchFamily="34" charset="0"/>
              </a:rPr>
              <a:t>, перераспределены потоки пациентов. Сокращены очереди, сроки прохождения диспансеризации и профилактически осмотров, реализованы условия доступной среды, колясочные, зоны ожидания и пребывания для  маленьких пациентов и их родителей. </a:t>
            </a:r>
            <a:endParaRPr lang="ru-RU" sz="1100" dirty="0">
              <a:latin typeface="Arial" panose="020B0604020202020204" pitchFamily="34" charset="0"/>
              <a:cs typeface="Arial" panose="020B0604020202020204" pitchFamily="34" charset="0"/>
            </a:endParaRPr>
          </a:p>
        </p:txBody>
      </p:sp>
      <p:pic>
        <p:nvPicPr>
          <p:cNvPr id="3077" name="Picture 5" descr="C:\Users\omo-1\Desktop\работа ОМО\ДЛЯ ВИДЕО ПРО РДКБ нацпроекты\бережливая поликлиника.jpg"/>
          <p:cNvPicPr>
            <a:picLocks noChangeAspect="1" noChangeArrowheads="1"/>
          </p:cNvPicPr>
          <p:nvPr/>
        </p:nvPicPr>
        <p:blipFill rotWithShape="1">
          <a:blip r:embed="rId4">
            <a:extLst>
              <a:ext uri="{28A0092B-C50C-407E-A947-70E740481C1C}">
                <a14:useLocalDpi xmlns:a14="http://schemas.microsoft.com/office/drawing/2010/main" val="0"/>
              </a:ext>
            </a:extLst>
          </a:blip>
          <a:srcRect l="41167" t="20721" r="3484" b="3767"/>
          <a:stretch/>
        </p:blipFill>
        <p:spPr bwMode="auto">
          <a:xfrm>
            <a:off x="527945" y="3400031"/>
            <a:ext cx="3048000" cy="2933628"/>
          </a:xfrm>
          <a:prstGeom prst="rect">
            <a:avLst/>
          </a:prstGeom>
          <a:noFill/>
          <a:extLst>
            <a:ext uri="{909E8E84-426E-40DD-AFC4-6F175D3DCCD1}">
              <a14:hiddenFill xmlns:a14="http://schemas.microsoft.com/office/drawing/2010/main">
                <a:solidFill>
                  <a:srgbClr val="FFFFFF"/>
                </a:solidFill>
              </a14:hiddenFill>
            </a:ext>
          </a:extLst>
        </p:spPr>
      </p:pic>
      <p:sp>
        <p:nvSpPr>
          <p:cNvPr id="17" name="object 10"/>
          <p:cNvSpPr txBox="1"/>
          <p:nvPr/>
        </p:nvSpPr>
        <p:spPr>
          <a:xfrm>
            <a:off x="4114593" y="285493"/>
            <a:ext cx="3168858" cy="2721258"/>
          </a:xfrm>
          <a:prstGeom prst="rect">
            <a:avLst/>
          </a:prstGeom>
        </p:spPr>
        <p:txBody>
          <a:bodyPr vert="horz" wrap="square" lIns="0" tIns="12700" rIns="0" bIns="0" rtlCol="0">
            <a:spAutoFit/>
          </a:bodyPr>
          <a:lstStyle/>
          <a:p>
            <a:pPr marL="12700" marR="5080" algn="just">
              <a:lnSpc>
                <a:spcPct val="100000"/>
              </a:lnSpc>
              <a:spcBef>
                <a:spcPts val="100"/>
              </a:spcBef>
            </a:pPr>
            <a:r>
              <a:rPr lang="ru-RU" sz="1100" dirty="0" smtClean="0">
                <a:latin typeface="Arial" panose="020B0604020202020204" pitchFamily="34" charset="0"/>
                <a:cs typeface="Arial" panose="020B0604020202020204" pitchFamily="34" charset="0"/>
              </a:rPr>
              <a:t>За период  реализации Национального проекта </a:t>
            </a:r>
            <a:r>
              <a:rPr lang="ru-RU" sz="1100" dirty="0" smtClean="0">
                <a:latin typeface="Arial" panose="020B0604020202020204" pitchFamily="34" charset="0"/>
                <a:ea typeface="Tahoma" panose="020B0604030504040204" pitchFamily="34" charset="0"/>
                <a:cs typeface="Arial" panose="020B0604020202020204" pitchFamily="34" charset="0"/>
              </a:rPr>
              <a:t>«Развитие детского здравоохранения, включая создание современной инфраструктуры оказания медицинской помощи детям» </a:t>
            </a:r>
            <a:r>
              <a:rPr lang="ru-RU" sz="1100" dirty="0" smtClean="0">
                <a:latin typeface="Arial" panose="020B0604020202020204" pitchFamily="34" charset="0"/>
                <a:cs typeface="Arial" panose="020B0604020202020204" pitchFamily="34" charset="0"/>
              </a:rPr>
              <a:t>во все детские поликлиники и поликлинические отделения Башкортостана приобретено </a:t>
            </a:r>
            <a:r>
              <a:rPr lang="ru-RU" sz="1100" b="1" u="sng" dirty="0" smtClean="0">
                <a:latin typeface="Arial" panose="020B0604020202020204" pitchFamily="34" charset="0"/>
                <a:cs typeface="Arial" panose="020B0604020202020204" pitchFamily="34" charset="0"/>
              </a:rPr>
              <a:t>510 единиц </a:t>
            </a:r>
            <a:r>
              <a:rPr lang="ru-RU" sz="1100" dirty="0">
                <a:latin typeface="Arial" panose="020B0604020202020204" pitchFamily="34" charset="0"/>
                <a:cs typeface="Arial" panose="020B0604020202020204" pitchFamily="34" charset="0"/>
              </a:rPr>
              <a:t>медицинского оборудования на сумму более одного миллиарда рублей, благодаря чему детские больницы, поликлиники и поликлинические отделения городов и районов Республики оснащены в соответствии с утвержденным стандартом оказания медицинской помощи, что позволяет проводить раннюю диагностику заболеваний, оказывать своевременную и качественную помощь детскому населению по месту жительства. </a:t>
            </a:r>
            <a:endParaRPr sz="1100" dirty="0">
              <a:latin typeface="Arial" panose="020B0604020202020204" pitchFamily="34" charset="0"/>
              <a:cs typeface="Arial" panose="020B0604020202020204" pitchFamily="34" charset="0"/>
            </a:endParaRPr>
          </a:p>
        </p:txBody>
      </p:sp>
      <p:sp>
        <p:nvSpPr>
          <p:cNvPr id="6" name="Прямоугольник 5"/>
          <p:cNvSpPr/>
          <p:nvPr/>
        </p:nvSpPr>
        <p:spPr>
          <a:xfrm>
            <a:off x="457198" y="6698620"/>
            <a:ext cx="3204387" cy="3308598"/>
          </a:xfrm>
          <a:prstGeom prst="rect">
            <a:avLst/>
          </a:prstGeom>
        </p:spPr>
        <p:txBody>
          <a:bodyPr wrap="square">
            <a:spAutoFit/>
          </a:bodyPr>
          <a:lstStyle/>
          <a:p>
            <a:pPr marL="144000" lvl="0" indent="-144000" algn="jus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Создана комфортная </a:t>
            </a:r>
            <a:r>
              <a:rPr lang="ru-RU" sz="1100" dirty="0">
                <a:latin typeface="Arial" panose="020B0604020202020204" pitchFamily="34" charset="0"/>
                <a:cs typeface="Arial" panose="020B0604020202020204" pitchFamily="34" charset="0"/>
              </a:rPr>
              <a:t>и доступная среда для пациентов детских поликлиник</a:t>
            </a:r>
          </a:p>
          <a:p>
            <a:pPr marL="144000" lvl="0" indent="-144000" algn="jus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Сокращены сроки </a:t>
            </a:r>
            <a:r>
              <a:rPr lang="ru-RU" sz="1100" dirty="0">
                <a:latin typeface="Arial" panose="020B0604020202020204" pitchFamily="34" charset="0"/>
                <a:cs typeface="Arial" panose="020B0604020202020204" pitchFamily="34" charset="0"/>
              </a:rPr>
              <a:t>прохождения диспансеризации и профилактических осмотров</a:t>
            </a:r>
          </a:p>
          <a:p>
            <a:pPr marL="144000" lvl="0" indent="-144000" algn="jus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Сокращены очереди, </a:t>
            </a:r>
            <a:r>
              <a:rPr lang="ru-RU" sz="1100" dirty="0">
                <a:latin typeface="Arial" panose="020B0604020202020204" pitchFamily="34" charset="0"/>
                <a:cs typeface="Arial" panose="020B0604020202020204" pitchFamily="34" charset="0"/>
              </a:rPr>
              <a:t>времени ожидания пациентом приема врача у кабинета</a:t>
            </a:r>
          </a:p>
          <a:p>
            <a:pPr marL="144000" lvl="0" indent="-144000" algn="jus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Сокращены время </a:t>
            </a:r>
            <a:r>
              <a:rPr lang="ru-RU" sz="1100" dirty="0">
                <a:latin typeface="Arial" panose="020B0604020202020204" pitchFamily="34" charset="0"/>
                <a:cs typeface="Arial" panose="020B0604020202020204" pitchFamily="34" charset="0"/>
              </a:rPr>
              <a:t>оформления записи на прием к врачу, в том числе за счет внедрения подтверждения визитов </a:t>
            </a:r>
            <a:r>
              <a:rPr lang="ru-RU" sz="1100" dirty="0" err="1">
                <a:latin typeface="Arial" panose="020B0604020202020204" pitchFamily="34" charset="0"/>
                <a:cs typeface="Arial" panose="020B0604020202020204" pitchFamily="34" charset="0"/>
              </a:rPr>
              <a:t>обзвоном</a:t>
            </a:r>
            <a:endParaRPr lang="ru-RU" sz="1100" dirty="0">
              <a:latin typeface="Arial" panose="020B0604020202020204" pitchFamily="34" charset="0"/>
              <a:cs typeface="Arial" panose="020B0604020202020204" pitchFamily="34" charset="0"/>
            </a:endParaRPr>
          </a:p>
          <a:p>
            <a:pPr marL="144000" lvl="0" indent="-144000" algn="jus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Увеличилось время </a:t>
            </a:r>
            <a:r>
              <a:rPr lang="ru-RU" sz="1100" dirty="0">
                <a:latin typeface="Arial" panose="020B0604020202020204" pitchFamily="34" charset="0"/>
                <a:cs typeface="Arial" panose="020B0604020202020204" pitchFamily="34" charset="0"/>
              </a:rPr>
              <a:t>работы врача непосредственно с пациентом</a:t>
            </a:r>
          </a:p>
          <a:p>
            <a:pPr marL="144000" lvl="0" indent="-144000" algn="jus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Сокращено время </a:t>
            </a:r>
            <a:r>
              <a:rPr lang="ru-RU" sz="1100" dirty="0">
                <a:latin typeface="Arial" panose="020B0604020202020204" pitchFamily="34" charset="0"/>
                <a:cs typeface="Arial" panose="020B0604020202020204" pitchFamily="34" charset="0"/>
              </a:rPr>
              <a:t>ожидания звонков в поликлинику для консультативной помощи за счет внедрения контакт центра</a:t>
            </a:r>
          </a:p>
          <a:p>
            <a:pPr marL="144000" indent="-144000" algn="jus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Разделись потоки пациентов</a:t>
            </a:r>
            <a:r>
              <a:rPr lang="ru-RU" sz="1100" dirty="0">
                <a:latin typeface="Arial" panose="020B0604020202020204" pitchFamily="34" charset="0"/>
                <a:cs typeface="Arial" panose="020B0604020202020204" pitchFamily="34" charset="0"/>
              </a:rPr>
              <a:t>, нуждающихся в неотложной помощи минуя регистратуру</a:t>
            </a:r>
          </a:p>
        </p:txBody>
      </p:sp>
      <p:sp>
        <p:nvSpPr>
          <p:cNvPr id="7" name="TextBox 6"/>
          <p:cNvSpPr txBox="1"/>
          <p:nvPr/>
        </p:nvSpPr>
        <p:spPr>
          <a:xfrm>
            <a:off x="493391" y="6267733"/>
            <a:ext cx="3302860" cy="430887"/>
          </a:xfrm>
          <a:prstGeom prst="rect">
            <a:avLst/>
          </a:prstGeom>
          <a:noFill/>
        </p:spPr>
        <p:txBody>
          <a:bodyPr wrap="square" rtlCol="0">
            <a:spAutoFit/>
          </a:bodyPr>
          <a:lstStyle/>
          <a:p>
            <a:pPr algn="ctr"/>
            <a:r>
              <a:rPr lang="ru-RU" sz="1100" b="1" dirty="0" smtClean="0">
                <a:latin typeface="Arial" panose="020B0604020202020204" pitchFamily="34" charset="0"/>
                <a:cs typeface="Arial" panose="020B0604020202020204" pitchFamily="34" charset="0"/>
              </a:rPr>
              <a:t>Благодаря внедрению  </a:t>
            </a:r>
            <a:r>
              <a:rPr lang="ru-RU" sz="1100" b="1" dirty="0">
                <a:latin typeface="Arial" panose="020B0604020202020204" pitchFamily="34" charset="0"/>
                <a:cs typeface="Arial" panose="020B0604020202020204" pitchFamily="34" charset="0"/>
              </a:rPr>
              <a:t>«</a:t>
            </a:r>
            <a:r>
              <a:rPr lang="ru-RU" sz="1100" b="1" dirty="0" smtClean="0">
                <a:latin typeface="Arial" panose="020B0604020202020204" pitchFamily="34" charset="0"/>
                <a:cs typeface="Arial" panose="020B0604020202020204" pitchFamily="34" charset="0"/>
              </a:rPr>
              <a:t>бережливых» технологий:</a:t>
            </a:r>
            <a:endParaRPr lang="ru-RU" sz="11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44003" y="10147300"/>
            <a:ext cx="6645909" cy="124460"/>
          </a:xfrm>
          <a:custGeom>
            <a:avLst/>
            <a:gdLst/>
            <a:ahLst/>
            <a:cxnLst/>
            <a:rect l="l" t="t" r="r" b="b"/>
            <a:pathLst>
              <a:path w="6645909" h="124459">
                <a:moveTo>
                  <a:pt x="6645605" y="0"/>
                </a:moveTo>
                <a:lnTo>
                  <a:pt x="0" y="0"/>
                </a:lnTo>
                <a:lnTo>
                  <a:pt x="0" y="124104"/>
                </a:lnTo>
                <a:lnTo>
                  <a:pt x="6645605" y="124104"/>
                </a:lnTo>
                <a:lnTo>
                  <a:pt x="6645605" y="0"/>
                </a:lnTo>
                <a:close/>
              </a:path>
            </a:pathLst>
          </a:custGeom>
          <a:solidFill>
            <a:srgbClr val="DB1E53"/>
          </a:solidFill>
        </p:spPr>
        <p:txBody>
          <a:bodyPr wrap="square" lIns="0" tIns="0" rIns="0" bIns="0" rtlCol="0"/>
          <a:lstStyle/>
          <a:p>
            <a:endParaRPr/>
          </a:p>
        </p:txBody>
      </p:sp>
      <p:sp>
        <p:nvSpPr>
          <p:cNvPr id="16" name="Прямоугольник 15"/>
          <p:cNvSpPr/>
          <p:nvPr/>
        </p:nvSpPr>
        <p:spPr>
          <a:xfrm>
            <a:off x="312792" y="446940"/>
            <a:ext cx="3352800" cy="1954381"/>
          </a:xfrm>
          <a:prstGeom prst="rect">
            <a:avLst/>
          </a:prstGeom>
        </p:spPr>
        <p:txBody>
          <a:bodyPr wrap="square">
            <a:spAutoFit/>
          </a:bodyPr>
          <a:lstStyle/>
          <a:p>
            <a:pPr algn="just"/>
            <a:r>
              <a:rPr lang="ru-RU" sz="1100" dirty="0">
                <a:latin typeface="Arial" panose="020B0604020202020204" pitchFamily="34" charset="0"/>
                <a:cs typeface="Arial" panose="020B0604020202020204" pitchFamily="34" charset="0"/>
              </a:rPr>
              <a:t>Особо важным и масштабным для Республики Башкортостан является реализация Федерального проекта «Развитие детского здравоохранения, включая создание современной инфраструктуры оказания медицинской помощи детям», в рамках которого на базе Республиканской детской клинической больницы началось строительство Республиканского Центра детской онкологии и гематологии, с отделением клинической иммунологии. </a:t>
            </a:r>
            <a:endParaRPr lang="ru-RU" sz="1100" dirty="0" smtClean="0">
              <a:latin typeface="Arial" panose="020B0604020202020204" pitchFamily="34" charset="0"/>
              <a:cs typeface="Arial" panose="020B0604020202020204" pitchFamily="34" charset="0"/>
            </a:endParaRPr>
          </a:p>
        </p:txBody>
      </p:sp>
      <p:sp>
        <p:nvSpPr>
          <p:cNvPr id="17" name="Прямоугольник 16"/>
          <p:cNvSpPr/>
          <p:nvPr/>
        </p:nvSpPr>
        <p:spPr>
          <a:xfrm>
            <a:off x="4083050" y="1425767"/>
            <a:ext cx="3296388" cy="430887"/>
          </a:xfrm>
          <a:prstGeom prst="rect">
            <a:avLst/>
          </a:prstGeom>
        </p:spPr>
        <p:txBody>
          <a:bodyPr wrap="square">
            <a:spAutoFit/>
          </a:bodyPr>
          <a:lstStyle/>
          <a:p>
            <a:pPr algn="just"/>
            <a:r>
              <a:rPr lang="ru-RU" sz="1100" dirty="0" smtClean="0">
                <a:latin typeface="Arial" panose="020B0604020202020204" pitchFamily="34" charset="0"/>
                <a:cs typeface="Arial" panose="020B0604020202020204" pitchFamily="34" charset="0"/>
              </a:rPr>
              <a:t>президентом ФГБУ МИЦ ДГОИ Дмитрия Рогачева А.Г. Румянцевым</a:t>
            </a:r>
            <a:r>
              <a:rPr lang="ru-RU" sz="1100" dirty="0">
                <a:latin typeface="Arial" panose="020B0604020202020204" pitchFamily="34" charset="0"/>
                <a:cs typeface="Arial" panose="020B0604020202020204" pitchFamily="34" charset="0"/>
              </a:rPr>
              <a:t>. </a:t>
            </a:r>
          </a:p>
        </p:txBody>
      </p:sp>
      <p:sp>
        <p:nvSpPr>
          <p:cNvPr id="18" name="Прямоугольник 17"/>
          <p:cNvSpPr/>
          <p:nvPr/>
        </p:nvSpPr>
        <p:spPr>
          <a:xfrm>
            <a:off x="4214371" y="6484729"/>
            <a:ext cx="3165067" cy="769441"/>
          </a:xfrm>
          <a:prstGeom prst="rect">
            <a:avLst/>
          </a:prstGeom>
        </p:spPr>
        <p:txBody>
          <a:bodyPr wrap="square">
            <a:spAutoFit/>
          </a:bodyPr>
          <a:lstStyle/>
          <a:p>
            <a:pPr algn="ctr"/>
            <a:r>
              <a:rPr lang="ru-RU" sz="1100" b="1" dirty="0" smtClean="0">
                <a:latin typeface="Arial" panose="020B0604020202020204" pitchFamily="34" charset="0"/>
                <a:cs typeface="Arial" panose="020B0604020202020204" pitchFamily="34" charset="0"/>
              </a:rPr>
              <a:t>Благодаря реализации Национального проекта «Здравоохранение» </a:t>
            </a:r>
            <a:r>
              <a:rPr lang="ru-RU" sz="1100" b="1" dirty="0" smtClean="0">
                <a:solidFill>
                  <a:srgbClr val="FF0000"/>
                </a:solidFill>
                <a:latin typeface="Arial" panose="020B0604020202020204" pitchFamily="34" charset="0"/>
                <a:cs typeface="Arial" panose="020B0604020202020204" pitchFamily="34" charset="0"/>
              </a:rPr>
              <a:t>наши дети получают качественную медицинскую помощь в полном объеме. </a:t>
            </a:r>
            <a:endParaRPr lang="ru-RU" sz="1100" b="1" dirty="0">
              <a:solidFill>
                <a:srgbClr val="FF0000"/>
              </a:solidFill>
              <a:latin typeface="Arial" panose="020B0604020202020204" pitchFamily="34" charset="0"/>
              <a:cs typeface="Arial" panose="020B0604020202020204" pitchFamily="34" charset="0"/>
            </a:endParaRPr>
          </a:p>
        </p:txBody>
      </p:sp>
      <p:sp>
        <p:nvSpPr>
          <p:cNvPr id="2" name="Прямоугольник 1"/>
          <p:cNvSpPr/>
          <p:nvPr/>
        </p:nvSpPr>
        <p:spPr>
          <a:xfrm>
            <a:off x="385709" y="5422900"/>
            <a:ext cx="3279882" cy="2123658"/>
          </a:xfrm>
          <a:prstGeom prst="rect">
            <a:avLst/>
          </a:prstGeom>
        </p:spPr>
        <p:txBody>
          <a:bodyPr wrap="square">
            <a:spAutoFit/>
          </a:bodyPr>
          <a:lstStyle/>
          <a:p>
            <a:pPr marL="171450" indent="-171450" algn="jus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вывести </a:t>
            </a:r>
            <a:r>
              <a:rPr lang="ru-RU" sz="1100" dirty="0">
                <a:latin typeface="Arial" panose="020B0604020202020204" pitchFamily="34" charset="0"/>
                <a:cs typeface="Arial" panose="020B0604020202020204" pitchFamily="34" charset="0"/>
              </a:rPr>
              <a:t>на новый уровень оказание высококвалифицированной медицинской </a:t>
            </a:r>
            <a:r>
              <a:rPr lang="ru-RU" sz="1100" dirty="0" smtClean="0">
                <a:latin typeface="Arial" panose="020B0604020202020204" pitchFamily="34" charset="0"/>
                <a:cs typeface="Arial" panose="020B0604020202020204" pitchFamily="34" charset="0"/>
              </a:rPr>
              <a:t>помощи;</a:t>
            </a:r>
          </a:p>
          <a:p>
            <a:pPr marL="171450" indent="-171450" algn="jus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повысить </a:t>
            </a:r>
            <a:r>
              <a:rPr lang="ru-RU" sz="1100" dirty="0">
                <a:latin typeface="Arial" panose="020B0604020202020204" pitchFamily="34" charset="0"/>
                <a:cs typeface="Arial" panose="020B0604020202020204" pitchFamily="34" charset="0"/>
              </a:rPr>
              <a:t>уровень ранней диагностики и процент выживаемости детей с </a:t>
            </a:r>
            <a:r>
              <a:rPr lang="ru-RU" sz="1100" dirty="0" smtClean="0">
                <a:latin typeface="Arial" panose="020B0604020202020204" pitchFamily="34" charset="0"/>
                <a:cs typeface="Arial" panose="020B0604020202020204" pitchFamily="34" charset="0"/>
              </a:rPr>
              <a:t>онкологией;</a:t>
            </a:r>
          </a:p>
          <a:p>
            <a:pPr marL="171450" indent="-171450" algn="jus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снизить </a:t>
            </a:r>
            <a:r>
              <a:rPr lang="ru-RU" sz="1100" dirty="0">
                <a:latin typeface="Arial" panose="020B0604020202020204" pitchFamily="34" charset="0"/>
                <a:cs typeface="Arial" panose="020B0604020202020204" pitchFamily="34" charset="0"/>
              </a:rPr>
              <a:t>летальность детей с онкологическими заболеваниями, проживающих, как на территории Республики Башкортостан, так и в близлежащих регионах </a:t>
            </a:r>
            <a:r>
              <a:rPr lang="ru-RU" sz="1100" dirty="0" smtClean="0">
                <a:latin typeface="Arial" panose="020B0604020202020204" pitchFamily="34" charset="0"/>
                <a:cs typeface="Arial" panose="020B0604020202020204" pitchFamily="34" charset="0"/>
              </a:rPr>
              <a:t>страны;</a:t>
            </a:r>
          </a:p>
          <a:p>
            <a:pPr marL="171450" indent="-171450" algn="just">
              <a:buFont typeface="Wingdings" panose="05000000000000000000" pitchFamily="2" charset="2"/>
              <a:buChar char="ü"/>
            </a:pPr>
            <a:r>
              <a:rPr lang="ru-RU" sz="1100" dirty="0">
                <a:latin typeface="Arial" panose="020B0604020202020204" pitchFamily="34" charset="0"/>
                <a:cs typeface="Arial" panose="020B0604020202020204" pitchFamily="34" charset="0"/>
              </a:rPr>
              <a:t>привлечь специалистов по данному </a:t>
            </a:r>
            <a:r>
              <a:rPr lang="ru-RU" sz="1100" dirty="0" smtClean="0">
                <a:latin typeface="Arial" panose="020B0604020202020204" pitchFamily="34" charset="0"/>
                <a:cs typeface="Arial" panose="020B0604020202020204" pitchFamily="34" charset="0"/>
              </a:rPr>
              <a:t>профилю</a:t>
            </a:r>
            <a:endParaRPr lang="ru-RU" sz="1100" dirty="0">
              <a:latin typeface="Arial" panose="020B0604020202020204" pitchFamily="34" charset="0"/>
              <a:cs typeface="Arial" panose="020B0604020202020204" pitchFamily="34" charset="0"/>
            </a:endParaRPr>
          </a:p>
        </p:txBody>
      </p:sp>
      <p:pic>
        <p:nvPicPr>
          <p:cNvPr id="4098" name="Picture 2" descr="C:\Users\omo-1\Desktop\работа ОМО\ДЛЯ ВИДЕО ПРО РДКБ нацпроекты\ФОТО\ilovepdf_extracted-pages\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155" t="28262" r="10549" b="23139"/>
          <a:stretch/>
        </p:blipFill>
        <p:spPr bwMode="auto">
          <a:xfrm>
            <a:off x="413889" y="2401322"/>
            <a:ext cx="3205359" cy="230662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82534" y="5026897"/>
            <a:ext cx="1515800" cy="276999"/>
          </a:xfrm>
          <a:prstGeom prst="rect">
            <a:avLst/>
          </a:prstGeom>
        </p:spPr>
        <p:txBody>
          <a:bodyPr wrap="none">
            <a:spAutoFit/>
          </a:bodyPr>
          <a:lstStyle/>
          <a:p>
            <a:pPr marL="12700" marR="5080" algn="just">
              <a:lnSpc>
                <a:spcPct val="100000"/>
              </a:lnSpc>
              <a:spcBef>
                <a:spcPts val="1175"/>
              </a:spcBef>
            </a:pPr>
            <a:r>
              <a:rPr lang="ru-RU" sz="1200" b="1" dirty="0">
                <a:latin typeface="Arial" panose="020B0604020202020204" pitchFamily="34" charset="0"/>
                <a:cs typeface="Arial" panose="020B0604020202020204" pitchFamily="34" charset="0"/>
              </a:rPr>
              <a:t>Центр позволит </a:t>
            </a:r>
            <a:r>
              <a:rPr lang="ru-RU" sz="1200" b="1" dirty="0" smtClean="0">
                <a:latin typeface="Arial" panose="020B0604020202020204" pitchFamily="34" charset="0"/>
                <a:cs typeface="Arial" panose="020B0604020202020204" pitchFamily="34" charset="0"/>
              </a:rPr>
              <a:t>:</a:t>
            </a:r>
            <a:endParaRPr lang="ru-RU" sz="1200" b="1" dirty="0">
              <a:latin typeface="Arial" panose="020B0604020202020204" pitchFamily="34" charset="0"/>
              <a:cs typeface="Arial" panose="020B0604020202020204" pitchFamily="34" charset="0"/>
            </a:endParaRPr>
          </a:p>
        </p:txBody>
      </p:sp>
      <p:pic>
        <p:nvPicPr>
          <p:cNvPr id="4099" name="Picture 3" descr="C:\Users\omo-1\Desktop\работа ОМО\ДЛЯ ВИДЕО ПРО РДКБ нацпроекты\ФОТО\ilovepdf_extracted-pages\2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64" t="29857" r="13835" b="24626"/>
          <a:stretch/>
        </p:blipFill>
        <p:spPr bwMode="auto">
          <a:xfrm>
            <a:off x="431304" y="7708901"/>
            <a:ext cx="3234288" cy="206132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omo-1\Desktop\работа ОМО\ДЛЯ ВИДЕО ПРО РДКБ нацпроекты\ФОТО\фото с Румянцевы\PHOTO-2021-11-03-10-55-5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62" t="3477" b="23523"/>
          <a:stretch/>
        </p:blipFill>
        <p:spPr bwMode="auto">
          <a:xfrm>
            <a:off x="5683250" y="376033"/>
            <a:ext cx="1578946" cy="100126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083050" y="317500"/>
            <a:ext cx="1600200" cy="1107996"/>
          </a:xfrm>
          <a:prstGeom prst="rect">
            <a:avLst/>
          </a:prstGeom>
        </p:spPr>
        <p:txBody>
          <a:bodyPr wrap="square">
            <a:spAutoFit/>
          </a:bodyPr>
          <a:lstStyle/>
          <a:p>
            <a:pPr algn="just"/>
            <a:r>
              <a:rPr lang="ru-RU" sz="1100" dirty="0">
                <a:latin typeface="Arial" panose="020B0604020202020204" pitchFamily="34" charset="0"/>
                <a:cs typeface="Arial" panose="020B0604020202020204" pitchFamily="34" charset="0"/>
              </a:rPr>
              <a:t>Структура и проект Центра согласованы с главным детским </a:t>
            </a:r>
            <a:r>
              <a:rPr lang="ru-RU" sz="1100" dirty="0" err="1">
                <a:latin typeface="Arial" panose="020B0604020202020204" pitchFamily="34" charset="0"/>
                <a:cs typeface="Arial" panose="020B0604020202020204" pitchFamily="34" charset="0"/>
              </a:rPr>
              <a:t>онкогематологом</a:t>
            </a:r>
            <a:r>
              <a:rPr lang="ru-RU" sz="1100" dirty="0">
                <a:latin typeface="Arial" panose="020B0604020202020204" pitchFamily="34" charset="0"/>
                <a:cs typeface="Arial" panose="020B0604020202020204" pitchFamily="34" charset="0"/>
              </a:rPr>
              <a:t> </a:t>
            </a:r>
            <a:r>
              <a:rPr lang="ru-RU" sz="1100" dirty="0" smtClean="0">
                <a:latin typeface="Arial" panose="020B0604020202020204" pitchFamily="34" charset="0"/>
                <a:cs typeface="Arial" panose="020B0604020202020204" pitchFamily="34" charset="0"/>
              </a:rPr>
              <a:t>Минздрава России, академиком </a:t>
            </a:r>
            <a:r>
              <a:rPr lang="ru-RU" sz="1100" dirty="0">
                <a:latin typeface="Arial" panose="020B0604020202020204" pitchFamily="34" charset="0"/>
                <a:cs typeface="Arial" panose="020B0604020202020204" pitchFamily="34" charset="0"/>
              </a:rPr>
              <a:t>РАН, </a:t>
            </a:r>
          </a:p>
        </p:txBody>
      </p:sp>
      <p:sp>
        <p:nvSpPr>
          <p:cNvPr id="7" name="Прямоугольник 6"/>
          <p:cNvSpPr/>
          <p:nvPr/>
        </p:nvSpPr>
        <p:spPr>
          <a:xfrm>
            <a:off x="4214371" y="2394156"/>
            <a:ext cx="3047826" cy="2462213"/>
          </a:xfrm>
          <a:prstGeom prst="rect">
            <a:avLst/>
          </a:prstGeom>
        </p:spPr>
        <p:txBody>
          <a:bodyPr wrap="square">
            <a:spAutoFit/>
          </a:bodyPr>
          <a:lstStyle/>
          <a:p>
            <a:pPr marL="171450" indent="-171450" algn="just">
              <a:buFont typeface="Wingdings" panose="05000000000000000000" pitchFamily="2" charset="2"/>
              <a:buChar char="v"/>
            </a:pPr>
            <a:r>
              <a:rPr lang="ru-RU" sz="1100" dirty="0" smtClean="0">
                <a:latin typeface="Arial" panose="020B0604020202020204" pitchFamily="34" charset="0"/>
                <a:cs typeface="Arial" panose="020B0604020202020204" pitchFamily="34" charset="0"/>
              </a:rPr>
              <a:t>отделение </a:t>
            </a:r>
            <a:r>
              <a:rPr lang="ru-RU" sz="1100" dirty="0">
                <a:latin typeface="Arial" panose="020B0604020202020204" pitchFamily="34" charset="0"/>
                <a:cs typeface="Arial" panose="020B0604020202020204" pitchFamily="34" charset="0"/>
              </a:rPr>
              <a:t>онкологии на 30 коек, </a:t>
            </a:r>
            <a:endParaRPr lang="ru-RU" sz="11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ru-RU" sz="1100" dirty="0" smtClean="0">
                <a:latin typeface="Arial" panose="020B0604020202020204" pitchFamily="34" charset="0"/>
                <a:cs typeface="Arial" panose="020B0604020202020204" pitchFamily="34" charset="0"/>
              </a:rPr>
              <a:t>отделение </a:t>
            </a:r>
            <a:r>
              <a:rPr lang="ru-RU" sz="1100" dirty="0">
                <a:latin typeface="Arial" panose="020B0604020202020204" pitchFamily="34" charset="0"/>
                <a:cs typeface="Arial" panose="020B0604020202020204" pitchFamily="34" charset="0"/>
              </a:rPr>
              <a:t>гематологии на 30 коек, </a:t>
            </a:r>
            <a:endParaRPr lang="ru-RU" sz="11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ru-RU" sz="1100" dirty="0" smtClean="0">
                <a:latin typeface="Arial" panose="020B0604020202020204" pitchFamily="34" charset="0"/>
                <a:cs typeface="Arial" panose="020B0604020202020204" pitchFamily="34" charset="0"/>
              </a:rPr>
              <a:t>дневной </a:t>
            </a:r>
            <a:r>
              <a:rPr lang="ru-RU" sz="1100" dirty="0">
                <a:latin typeface="Arial" panose="020B0604020202020204" pitchFamily="34" charset="0"/>
                <a:cs typeface="Arial" panose="020B0604020202020204" pitchFamily="34" charset="0"/>
              </a:rPr>
              <a:t>стационар на 10 коек, </a:t>
            </a:r>
            <a:endParaRPr lang="ru-RU" sz="11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ru-RU" sz="1100" dirty="0" smtClean="0">
                <a:latin typeface="Arial" panose="020B0604020202020204" pitchFamily="34" charset="0"/>
                <a:cs typeface="Arial" panose="020B0604020202020204" pitchFamily="34" charset="0"/>
              </a:rPr>
              <a:t>отделения </a:t>
            </a:r>
            <a:r>
              <a:rPr lang="ru-RU" sz="1100" dirty="0">
                <a:latin typeface="Arial" panose="020B0604020202020204" pitchFamily="34" charset="0"/>
                <a:cs typeface="Arial" panose="020B0604020202020204" pitchFamily="34" charset="0"/>
              </a:rPr>
              <a:t>трансплантации костного мозга и интенсивной терапии на 12 коек; </a:t>
            </a:r>
            <a:endParaRPr lang="ru-RU" sz="11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ru-RU" sz="1100" dirty="0" smtClean="0">
                <a:latin typeface="Arial" panose="020B0604020202020204" pitchFamily="34" charset="0"/>
                <a:cs typeface="Arial" panose="020B0604020202020204" pitchFamily="34" charset="0"/>
              </a:rPr>
              <a:t>лабораторию </a:t>
            </a:r>
            <a:r>
              <a:rPr lang="ru-RU" sz="1100" dirty="0">
                <a:latin typeface="Arial" panose="020B0604020202020204" pitchFamily="34" charset="0"/>
                <a:cs typeface="Arial" panose="020B0604020202020204" pitchFamily="34" charset="0"/>
              </a:rPr>
              <a:t>иммунологического типирования доноров; </a:t>
            </a:r>
            <a:endParaRPr lang="ru-RU" sz="11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ru-RU" sz="1100" dirty="0" smtClean="0">
                <a:latin typeface="Arial" panose="020B0604020202020204" pitchFamily="34" charset="0"/>
                <a:cs typeface="Arial" panose="020B0604020202020204" pitchFamily="34" charset="0"/>
              </a:rPr>
              <a:t>молекулярно-генетическая </a:t>
            </a:r>
            <a:r>
              <a:rPr lang="ru-RU" sz="1100" dirty="0">
                <a:latin typeface="Arial" panose="020B0604020202020204" pitchFamily="34" charset="0"/>
                <a:cs typeface="Arial" panose="020B0604020202020204" pitchFamily="34" charset="0"/>
              </a:rPr>
              <a:t>лаборатория; </a:t>
            </a:r>
            <a:endParaRPr lang="ru-RU" sz="11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ru-RU" sz="1100" dirty="0" smtClean="0">
                <a:latin typeface="Arial" panose="020B0604020202020204" pitchFamily="34" charset="0"/>
                <a:cs typeface="Arial" panose="020B0604020202020204" pitchFamily="34" charset="0"/>
              </a:rPr>
              <a:t>цитогенетическая </a:t>
            </a:r>
            <a:r>
              <a:rPr lang="ru-RU" sz="1100" dirty="0">
                <a:latin typeface="Arial" panose="020B0604020202020204" pitchFamily="34" charset="0"/>
                <a:cs typeface="Arial" panose="020B0604020202020204" pitchFamily="34" charset="0"/>
              </a:rPr>
              <a:t>лаборатория; </a:t>
            </a:r>
            <a:endParaRPr lang="ru-RU" sz="11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ru-RU" sz="1100" dirty="0" smtClean="0">
                <a:latin typeface="Arial" panose="020B0604020202020204" pitchFamily="34" charset="0"/>
                <a:cs typeface="Arial" panose="020B0604020202020204" pitchFamily="34" charset="0"/>
              </a:rPr>
              <a:t>отдел </a:t>
            </a:r>
            <a:r>
              <a:rPr lang="ru-RU" sz="1100" dirty="0">
                <a:latin typeface="Arial" panose="020B0604020202020204" pitchFamily="34" charset="0"/>
                <a:cs typeface="Arial" panose="020B0604020202020204" pitchFamily="34" charset="0"/>
              </a:rPr>
              <a:t>радиологических исследований; </a:t>
            </a:r>
            <a:endParaRPr lang="ru-RU" sz="11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ru-RU" sz="1100" dirty="0" smtClean="0">
                <a:latin typeface="Arial" panose="020B0604020202020204" pitchFamily="34" charset="0"/>
                <a:cs typeface="Arial" panose="020B0604020202020204" pitchFamily="34" charset="0"/>
              </a:rPr>
              <a:t>амбулаторно-диагностическое </a:t>
            </a:r>
            <a:r>
              <a:rPr lang="ru-RU" sz="1100" dirty="0">
                <a:latin typeface="Arial" panose="020B0604020202020204" pitchFamily="34" charset="0"/>
                <a:cs typeface="Arial" panose="020B0604020202020204" pitchFamily="34" charset="0"/>
              </a:rPr>
              <a:t>отделение </a:t>
            </a:r>
            <a:r>
              <a:rPr lang="ru-RU" sz="1100" dirty="0" smtClean="0">
                <a:latin typeface="Arial" panose="020B0604020202020204" pitchFamily="34" charset="0"/>
                <a:cs typeface="Arial" panose="020B0604020202020204" pitchFamily="34" charset="0"/>
              </a:rPr>
              <a:t>  </a:t>
            </a:r>
          </a:p>
          <a:p>
            <a:pPr marL="171450" indent="-171450" algn="just">
              <a:buFont typeface="Wingdings" panose="05000000000000000000" pitchFamily="2" charset="2"/>
              <a:buChar char="v"/>
            </a:pPr>
            <a:r>
              <a:rPr lang="ru-RU" sz="1100" dirty="0" smtClean="0">
                <a:latin typeface="Arial" panose="020B0604020202020204" pitchFamily="34" charset="0"/>
                <a:cs typeface="Arial" panose="020B0604020202020204" pitchFamily="34" charset="0"/>
              </a:rPr>
              <a:t>операционный </a:t>
            </a:r>
            <a:r>
              <a:rPr lang="ru-RU" sz="1100" dirty="0">
                <a:latin typeface="Arial" panose="020B0604020202020204" pitchFamily="34" charset="0"/>
                <a:cs typeface="Arial" panose="020B0604020202020204" pitchFamily="34" charset="0"/>
              </a:rPr>
              <a:t>блок. </a:t>
            </a:r>
            <a:endParaRPr lang="ru-RU" sz="1100" dirty="0" smtClean="0">
              <a:latin typeface="Arial" panose="020B0604020202020204" pitchFamily="34" charset="0"/>
              <a:cs typeface="Arial" panose="020B0604020202020204" pitchFamily="34" charset="0"/>
            </a:endParaRPr>
          </a:p>
          <a:p>
            <a:pPr algn="just"/>
            <a:r>
              <a:rPr lang="ru-RU" sz="1100" b="1" dirty="0" smtClean="0">
                <a:latin typeface="Arial" panose="020B0604020202020204" pitchFamily="34" charset="0"/>
                <a:cs typeface="Arial" panose="020B0604020202020204" pitchFamily="34" charset="0"/>
              </a:rPr>
              <a:t>Всего </a:t>
            </a:r>
            <a:r>
              <a:rPr lang="ru-RU" sz="1100" b="1" dirty="0">
                <a:latin typeface="Arial" panose="020B0604020202020204" pitchFamily="34" charset="0"/>
                <a:cs typeface="Arial" panose="020B0604020202020204" pitchFamily="34" charset="0"/>
              </a:rPr>
              <a:t>коечный фонд составит 92 койки. </a:t>
            </a:r>
          </a:p>
        </p:txBody>
      </p:sp>
      <p:sp>
        <p:nvSpPr>
          <p:cNvPr id="8" name="Прямоугольник 7"/>
          <p:cNvSpPr/>
          <p:nvPr/>
        </p:nvSpPr>
        <p:spPr>
          <a:xfrm>
            <a:off x="4159250" y="2062767"/>
            <a:ext cx="3778250" cy="261610"/>
          </a:xfrm>
          <a:prstGeom prst="rect">
            <a:avLst/>
          </a:prstGeom>
        </p:spPr>
        <p:txBody>
          <a:bodyPr>
            <a:spAutoFit/>
          </a:bodyPr>
          <a:lstStyle/>
          <a:p>
            <a:r>
              <a:rPr lang="ru-RU" sz="1100" dirty="0">
                <a:latin typeface="Arial" panose="020B0604020202020204" pitchFamily="34" charset="0"/>
                <a:cs typeface="Arial" panose="020B0604020202020204" pitchFamily="34" charset="0"/>
              </a:rPr>
              <a:t>Данный центр будет включать в </a:t>
            </a:r>
            <a:r>
              <a:rPr lang="ru-RU" sz="1100" dirty="0" smtClean="0">
                <a:latin typeface="Arial" panose="020B0604020202020204" pitchFamily="34" charset="0"/>
                <a:cs typeface="Arial" panose="020B0604020202020204" pitchFamily="34" charset="0"/>
              </a:rPr>
              <a:t>себя:</a:t>
            </a:r>
            <a:endParaRPr lang="ru-RU" sz="1100" dirty="0">
              <a:latin typeface="Arial" panose="020B0604020202020204" pitchFamily="34" charset="0"/>
              <a:cs typeface="Arial" panose="020B0604020202020204" pitchFamily="34" charset="0"/>
            </a:endParaRPr>
          </a:p>
        </p:txBody>
      </p:sp>
      <p:pic>
        <p:nvPicPr>
          <p:cNvPr id="4102" name="Picture 6" descr="C:\Users\omo-1\Desktop\работа ОМО\ДЛЯ ВИДЕО ПРО РДКБ нацпроекты\ФОТО\ilovepdf_extracted-pages\2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174" t="25893" r="6814" b="25669"/>
          <a:stretch/>
        </p:blipFill>
        <p:spPr bwMode="auto">
          <a:xfrm>
            <a:off x="4245479" y="4856369"/>
            <a:ext cx="2875542" cy="129540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245479" y="8394700"/>
            <a:ext cx="3016718" cy="1615827"/>
          </a:xfrm>
          <a:prstGeom prst="rect">
            <a:avLst/>
          </a:prstGeom>
        </p:spPr>
        <p:txBody>
          <a:bodyPr wrap="square">
            <a:spAutoFit/>
          </a:bodyPr>
          <a:lstStyle/>
          <a:p>
            <a:pPr algn="just"/>
            <a:r>
              <a:rPr lang="ru-RU" sz="1100" dirty="0">
                <a:latin typeface="Arial" panose="020B0604020202020204" pitchFamily="34" charset="0"/>
                <a:cs typeface="Arial" panose="020B0604020202020204" pitchFamily="34" charset="0"/>
              </a:rPr>
              <a:t>Участие Республики Башкортостан в национальном проекте открывает новые возможности для развития детского здравоохранения, увеличивает долю детских поликлиник и поликлинических отделений в республике, что приводит к укреплению здоровья детского населения, ранней диагностике и профилактике заболеваний у детей.</a:t>
            </a:r>
            <a:endParaRPr lang="ru-RU" sz="1100" dirty="0">
              <a:latin typeface="Arial" panose="020B0604020202020204" pitchFamily="34" charset="0"/>
              <a:cs typeface="Arial" panose="020B0604020202020204" pitchFamily="34" charset="0"/>
            </a:endParaRPr>
          </a:p>
        </p:txBody>
      </p:sp>
      <p:pic>
        <p:nvPicPr>
          <p:cNvPr id="4103" name="Picture 7" descr="C:\Users\omo-1\Desktop\работа ОМО\ДЛЯ ВИДЕО ПРО РДКБ нацпроекты\ФОТО\ребенок.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1402" y="7181406"/>
            <a:ext cx="1771004" cy="1257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75B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TotalTime>
  <Words>1059</Words>
  <Application>Microsoft Office PowerPoint</Application>
  <PresentationFormat>Произвольный</PresentationFormat>
  <Paragraphs>68</Paragraphs>
  <Slides>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Office Theme</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Разиф</dc:creator>
  <cp:lastModifiedBy>omo-1</cp:lastModifiedBy>
  <cp:revision>32</cp:revision>
  <dcterms:created xsi:type="dcterms:W3CDTF">2021-11-07T18:29:06Z</dcterms:created>
  <dcterms:modified xsi:type="dcterms:W3CDTF">2021-11-09T13:53:04Z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2021-10-28T00:00:00Z</vt:filetime>
  </property>
  <property fmtid="{D5CDD505-2E9C-101B-9397-08002B2CF9AE}" pid="3" name="Creator">
    <vt:lpwstr>Adobe InDesign 15.1 (Windows)</vt:lpwstr>
  </property>
  <property fmtid="{D5CDD505-2E9C-101B-9397-08002B2CF9AE}" pid="4" name="LastSaved">
    <vt:filetime>2021-11-07T00:00:00Z</vt:filetime>
  </property>
</Properties>
</file>