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70" r:id="rId4"/>
    <p:sldId id="258" r:id="rId5"/>
    <p:sldId id="271" r:id="rId6"/>
    <p:sldId id="266" r:id="rId7"/>
    <p:sldId id="267" r:id="rId8"/>
    <p:sldId id="268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4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4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10383" y="1191767"/>
            <a:ext cx="2026920" cy="1381125"/>
          </a:xfrm>
          <a:custGeom>
            <a:avLst/>
            <a:gdLst/>
            <a:ahLst/>
            <a:cxnLst/>
            <a:rect l="l" t="t" r="r" b="b"/>
            <a:pathLst>
              <a:path w="2026920" h="1381125">
                <a:moveTo>
                  <a:pt x="2026920" y="0"/>
                </a:moveTo>
                <a:lnTo>
                  <a:pt x="0" y="0"/>
                </a:lnTo>
                <a:lnTo>
                  <a:pt x="0" y="1380743"/>
                </a:lnTo>
                <a:lnTo>
                  <a:pt x="2026920" y="1380743"/>
                </a:lnTo>
                <a:lnTo>
                  <a:pt x="2026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6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4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10383" y="1191767"/>
            <a:ext cx="2026920" cy="1381125"/>
          </a:xfrm>
          <a:custGeom>
            <a:avLst/>
            <a:gdLst/>
            <a:ahLst/>
            <a:cxnLst/>
            <a:rect l="l" t="t" r="r" b="b"/>
            <a:pathLst>
              <a:path w="2026920" h="1381125">
                <a:moveTo>
                  <a:pt x="2026920" y="0"/>
                </a:moveTo>
                <a:lnTo>
                  <a:pt x="0" y="0"/>
                </a:lnTo>
                <a:lnTo>
                  <a:pt x="0" y="1380743"/>
                </a:lnTo>
                <a:lnTo>
                  <a:pt x="2026920" y="1380743"/>
                </a:lnTo>
                <a:lnTo>
                  <a:pt x="2026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7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1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608" y="-24307"/>
            <a:ext cx="11098783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6487" y="1625599"/>
            <a:ext cx="9679025" cy="4579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608" y="-24307"/>
            <a:ext cx="11098783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6487" y="1625599"/>
            <a:ext cx="9679025" cy="4579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6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263" y="2277904"/>
            <a:ext cx="7145977" cy="31713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069" rIns="0" bIns="0" rtlCol="0">
            <a:spAutoFit/>
          </a:bodyPr>
          <a:lstStyle/>
          <a:p>
            <a:pPr>
              <a:spcBef>
                <a:spcPts val="409"/>
              </a:spcBef>
            </a:pPr>
            <a:r>
              <a:rPr lang="ru-RU" sz="2800" b="1" spc="-150" dirty="0" smtClean="0">
                <a:latin typeface="Arial"/>
                <a:cs typeface="Arial"/>
              </a:rPr>
              <a:t>Реализация Федерального проекта   </a:t>
            </a:r>
            <a:endParaRPr lang="ru-RU" sz="2800" b="1" spc="-150" dirty="0" smtClean="0">
              <a:latin typeface="Arial"/>
              <a:cs typeface="Arial"/>
            </a:endParaRPr>
          </a:p>
          <a:p>
            <a:pPr>
              <a:spcBef>
                <a:spcPts val="409"/>
              </a:spcBef>
            </a:pPr>
            <a:r>
              <a:rPr lang="ru-RU" sz="2800" b="1" spc="-150" dirty="0" smtClean="0">
                <a:latin typeface="Arial"/>
                <a:cs typeface="Arial"/>
              </a:rPr>
              <a:t>«</a:t>
            </a:r>
            <a:r>
              <a:rPr lang="ru-RU" sz="2800" b="1" spc="-150" dirty="0">
                <a:latin typeface="Arial"/>
                <a:cs typeface="Arial"/>
              </a:rPr>
              <a:t>Развитие детского здравоохранения, включая создание современной инфраструктуры оказания медицинской помощи детям</a:t>
            </a:r>
            <a:r>
              <a:rPr lang="ru-RU" sz="2800" b="1" spc="-150" dirty="0" smtClean="0">
                <a:latin typeface="Arial"/>
                <a:cs typeface="Arial"/>
              </a:rPr>
              <a:t>» </a:t>
            </a:r>
            <a:r>
              <a:rPr lang="ru-RU" sz="2800" b="1" spc="-150" dirty="0">
                <a:latin typeface="Arial"/>
                <a:cs typeface="Arial"/>
              </a:rPr>
              <a:t>в рамках национального проекта «Здравоохранение</a:t>
            </a:r>
            <a:r>
              <a:rPr lang="ru-RU" sz="2800" b="1" spc="-150" dirty="0" smtClean="0">
                <a:latin typeface="Arial"/>
                <a:cs typeface="Arial"/>
              </a:rPr>
              <a:t>» </a:t>
            </a:r>
          </a:p>
          <a:p>
            <a:pPr>
              <a:spcBef>
                <a:spcPts val="409"/>
              </a:spcBef>
            </a:pPr>
            <a:r>
              <a:rPr lang="ru-RU" sz="2800" b="1" spc="-150" dirty="0" smtClean="0">
                <a:latin typeface="Arial"/>
                <a:cs typeface="Arial"/>
              </a:rPr>
              <a:t>в Республике</a:t>
            </a:r>
            <a:r>
              <a:rPr sz="2800" b="1" spc="-150" dirty="0" smtClean="0">
                <a:latin typeface="Arial"/>
                <a:cs typeface="Arial"/>
              </a:rPr>
              <a:t>  </a:t>
            </a:r>
            <a:r>
              <a:rPr sz="2800" b="1" spc="-150" dirty="0">
                <a:latin typeface="Arial"/>
                <a:cs typeface="Arial"/>
              </a:rPr>
              <a:t>Башкортостан</a:t>
            </a:r>
            <a:endParaRPr sz="2800" spc="-15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9985" y="2"/>
            <a:ext cx="5462015" cy="68579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09001" y="3106039"/>
            <a:ext cx="21748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РЕСПУБЛИКА 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9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АШ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b="1" spc="-26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spc="-2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spc="-229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-3958"/>
            <a:ext cx="6880225" cy="6858000"/>
            <a:chOff x="0" y="0"/>
            <a:chExt cx="6880225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6880225" cy="6858000"/>
            </a:xfrm>
            <a:custGeom>
              <a:avLst/>
              <a:gdLst/>
              <a:ahLst/>
              <a:cxnLst/>
              <a:rect l="l" t="t" r="r" b="b"/>
              <a:pathLst>
                <a:path w="6880225" h="6858000">
                  <a:moveTo>
                    <a:pt x="6335535" y="0"/>
                  </a:moveTo>
                  <a:lnTo>
                    <a:pt x="0" y="0"/>
                  </a:lnTo>
                  <a:lnTo>
                    <a:pt x="0" y="1065314"/>
                  </a:lnTo>
                  <a:lnTo>
                    <a:pt x="6335535" y="0"/>
                  </a:lnTo>
                  <a:close/>
                </a:path>
                <a:path w="6880225" h="6858000">
                  <a:moveTo>
                    <a:pt x="6880098" y="6198057"/>
                  </a:moveTo>
                  <a:lnTo>
                    <a:pt x="0" y="5619089"/>
                  </a:lnTo>
                  <a:lnTo>
                    <a:pt x="0" y="6858000"/>
                  </a:lnTo>
                  <a:lnTo>
                    <a:pt x="6824561" y="6858000"/>
                  </a:lnTo>
                  <a:lnTo>
                    <a:pt x="6880098" y="6198057"/>
                  </a:lnTo>
                  <a:close/>
                </a:path>
              </a:pathLst>
            </a:custGeom>
            <a:solidFill>
              <a:srgbClr val="D41D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5193" y="431726"/>
              <a:ext cx="2456688" cy="18501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9656" y="2382780"/>
            <a:ext cx="666523" cy="6699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334" y="2286000"/>
            <a:ext cx="946731" cy="88664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92150" y="0"/>
            <a:ext cx="5336540" cy="1075690"/>
          </a:xfrm>
          <a:custGeom>
            <a:avLst/>
            <a:gdLst/>
            <a:ahLst/>
            <a:cxnLst/>
            <a:rect l="l" t="t" r="r" b="b"/>
            <a:pathLst>
              <a:path w="5336540" h="1075690">
                <a:moveTo>
                  <a:pt x="5336105" y="0"/>
                </a:moveTo>
                <a:lnTo>
                  <a:pt x="53335" y="0"/>
                </a:lnTo>
                <a:lnTo>
                  <a:pt x="0" y="633729"/>
                </a:lnTo>
                <a:lnTo>
                  <a:pt x="5245684" y="1075182"/>
                </a:lnTo>
                <a:lnTo>
                  <a:pt x="5336105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7405" y="0"/>
            <a:ext cx="48742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У</a:t>
            </a:r>
            <a:r>
              <a:rPr spc="-220" dirty="0"/>
              <a:t>ч</a:t>
            </a:r>
            <a:r>
              <a:rPr spc="-254" dirty="0"/>
              <a:t>а</a:t>
            </a:r>
            <a:r>
              <a:rPr spc="-170" dirty="0"/>
              <a:t>с</a:t>
            </a:r>
            <a:r>
              <a:rPr spc="-45" dirty="0"/>
              <a:t>т</a:t>
            </a:r>
            <a:r>
              <a:rPr spc="-235" dirty="0"/>
              <a:t>н</a:t>
            </a:r>
            <a:r>
              <a:rPr spc="-285" dirty="0"/>
              <a:t>и</a:t>
            </a:r>
            <a:r>
              <a:rPr spc="-25" dirty="0"/>
              <a:t>к</a:t>
            </a:r>
            <a:r>
              <a:rPr spc="-225" dirty="0"/>
              <a:t>и</a:t>
            </a:r>
            <a:r>
              <a:rPr spc="-345" dirty="0"/>
              <a:t> </a:t>
            </a:r>
            <a:r>
              <a:rPr spc="-240" dirty="0"/>
              <a:t>п</a:t>
            </a:r>
            <a:r>
              <a:rPr spc="-245" dirty="0"/>
              <a:t>р</a:t>
            </a:r>
            <a:r>
              <a:rPr spc="-215" dirty="0"/>
              <a:t>о</a:t>
            </a:r>
            <a:r>
              <a:rPr spc="-229" dirty="0"/>
              <a:t>е</a:t>
            </a:r>
            <a:r>
              <a:rPr spc="-25" dirty="0"/>
              <a:t>к</a:t>
            </a:r>
            <a:r>
              <a:rPr spc="-70" dirty="0"/>
              <a:t>т</a:t>
            </a:r>
            <a:r>
              <a:rPr spc="-135" dirty="0"/>
              <a:t>а</a:t>
            </a:r>
          </a:p>
        </p:txBody>
      </p:sp>
      <p:pic>
        <p:nvPicPr>
          <p:cNvPr id="1027" name="Picture 3" descr="Z:\10. Качество\Бережливая поликлиника\Материалы к фильму нац.проекты\qr код соц.сети сайт ГДКБ 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3597" y="4604222"/>
            <a:ext cx="692582" cy="701261"/>
          </a:xfrm>
          <a:prstGeom prst="rect">
            <a:avLst/>
          </a:prstGeom>
          <a:noFill/>
        </p:spPr>
      </p:pic>
      <p:pic>
        <p:nvPicPr>
          <p:cNvPr id="1030" name="Picture 6" descr="Z:\10. Качество\Бережливая поликлиника\Материалы к фильму нац.проекты\логотип ГДКБ 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531666"/>
            <a:ext cx="838200" cy="835511"/>
          </a:xfrm>
          <a:prstGeom prst="rect">
            <a:avLst/>
          </a:prstGeom>
          <a:noFill/>
        </p:spPr>
      </p:pic>
      <p:pic>
        <p:nvPicPr>
          <p:cNvPr id="30" name="Picture 2" descr="D:\ФОТО\рдк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36795"/>
            <a:ext cx="990600" cy="7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\\srv05\Омо\ДЛЯ ВИДЕО ПРО РДКБ\код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4468" b="3730"/>
          <a:stretch/>
        </p:blipFill>
        <p:spPr bwMode="auto">
          <a:xfrm>
            <a:off x="1813597" y="3519493"/>
            <a:ext cx="718643" cy="6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omo-1\Desktop\работа ОМО\ДЛЯ ВИДЕО ПРО РДКБ нацпроекты\ФОТО\111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819400" y="23649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pc="1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Министерство</a:t>
            </a:r>
            <a:r>
              <a:rPr lang="ru-RU" spc="-8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pc="-2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здравоохранения</a:t>
            </a:r>
            <a:endParaRPr lang="ru-RU" dirty="0" smtClean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700"/>
            <a:r>
              <a:rPr lang="ru-RU" spc="-25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Республики</a:t>
            </a:r>
            <a:r>
              <a:rPr lang="ru-RU" spc="-60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spc="-25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Башкортостан</a:t>
            </a:r>
            <a:endParaRPr lang="ru-RU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71849" y="34042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Государственное бюджетное учреждение здравоохранения Республиканская детская клиническая больница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71849" y="4525499"/>
            <a:ext cx="67056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565"/>
              </a:spcBef>
            </a:pPr>
            <a:r>
              <a:rPr lang="ru-RU" cap="all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Г</a:t>
            </a:r>
            <a: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осударственное бюджетное учреждение здравоохранения </a:t>
            </a:r>
            <a:r>
              <a:rPr lang="ru-RU" cap="all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Р</a:t>
            </a:r>
            <a: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еспублики</a:t>
            </a:r>
            <a:r>
              <a:rPr lang="ru-RU" cap="all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 Б</a:t>
            </a:r>
            <a: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ашкортостан</a:t>
            </a:r>
            <a:b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cap="all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Г</a:t>
            </a:r>
            <a: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ородская детская клиническая больница </a:t>
            </a:r>
            <a:r>
              <a:rPr lang="ru-RU" cap="all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№17 </a:t>
            </a:r>
            <a: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города</a:t>
            </a:r>
            <a:r>
              <a:rPr lang="ru-RU" cap="all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 У</a:t>
            </a:r>
            <a: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фа</a:t>
            </a:r>
          </a:p>
          <a:p>
            <a:pPr marL="12700">
              <a:spcBef>
                <a:spcPts val="1565"/>
              </a:spcBef>
            </a:pPr>
            <a:endParaRPr lang="ru-RU" dirty="0" smtClean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2700">
              <a:spcBef>
                <a:spcPts val="1565"/>
              </a:spcBef>
            </a:pPr>
            <a:endParaRPr lang="ru-RU" dirty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6" name="Picture 6" descr="C:\Users\omo-1\Desktop\работа ОМО\ДЛЯ ВИДЕО ПРО РДКБ нацпроекты\ФОТО\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819400"/>
            <a:ext cx="2532267" cy="16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omo-1\Desktop\работа ОМО\ДЛЯ ВИДЕО ПРО РДКБ нацпроекты\Бренд бук НацПроект\Фото для соц сетей\зравоохранение_ок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6"/>
          <a:stretch>
            <a:fillRect/>
          </a:stretch>
        </p:blipFill>
        <p:spPr bwMode="auto">
          <a:xfrm>
            <a:off x="7239000" y="381000"/>
            <a:ext cx="444217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2923804" y="57912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44 детских </a:t>
            </a:r>
            <a: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поликлиник </a:t>
            </a:r>
            <a:r>
              <a:rPr lang="ru-RU" dirty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и поликлинических </a:t>
            </a:r>
            <a:r>
              <a:rPr lang="ru-RU" dirty="0" smtClean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отделений, детские отделения </a:t>
            </a:r>
            <a:r>
              <a:rPr lang="ru-RU" dirty="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районных и городских больниц, </a:t>
            </a:r>
            <a:endParaRPr lang="ru-RU" dirty="0" smtClean="0">
              <a:solidFill>
                <a:prstClr val="black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7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9047" y="1062970"/>
            <a:ext cx="909950" cy="887015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39656" y="1075690"/>
            <a:ext cx="666523" cy="762000"/>
          </a:xfrm>
          <a:prstGeom prst="rect">
            <a:avLst/>
          </a:prstGeom>
        </p:spPr>
      </p:pic>
      <p:sp>
        <p:nvSpPr>
          <p:cNvPr id="19" name="object 10"/>
          <p:cNvSpPr txBox="1"/>
          <p:nvPr/>
        </p:nvSpPr>
        <p:spPr>
          <a:xfrm>
            <a:off x="2865912" y="1116160"/>
            <a:ext cx="7374255" cy="5783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71140" algn="l"/>
              </a:tabLst>
            </a:pPr>
            <a:r>
              <a:rPr spc="-3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Правительство	</a:t>
            </a:r>
            <a:endParaRPr lang="ru-RU" spc="-35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71140" algn="l"/>
              </a:tabLst>
            </a:pPr>
            <a:r>
              <a:rPr spc="-35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Республики</a:t>
            </a:r>
            <a:r>
              <a:rPr spc="-12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pc="-3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Башкортостан</a:t>
            </a:r>
            <a:endParaRPr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13" y="0"/>
            <a:ext cx="5306695" cy="6858000"/>
          </a:xfrm>
          <a:custGeom>
            <a:avLst/>
            <a:gdLst/>
            <a:ahLst/>
            <a:cxnLst/>
            <a:rect l="l" t="t" r="r" b="b"/>
            <a:pathLst>
              <a:path w="5306695" h="6858000">
                <a:moveTo>
                  <a:pt x="5306633" y="0"/>
                </a:moveTo>
                <a:lnTo>
                  <a:pt x="3780782" y="0"/>
                </a:lnTo>
                <a:lnTo>
                  <a:pt x="0" y="6857997"/>
                </a:lnTo>
                <a:lnTo>
                  <a:pt x="1525848" y="6857997"/>
                </a:lnTo>
                <a:lnTo>
                  <a:pt x="530663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359044" y="0"/>
            <a:ext cx="6833234" cy="6858000"/>
          </a:xfrm>
          <a:custGeom>
            <a:avLst/>
            <a:gdLst/>
            <a:ahLst/>
            <a:cxnLst/>
            <a:rect l="l" t="t" r="r" b="b"/>
            <a:pathLst>
              <a:path w="6833234" h="6858000">
                <a:moveTo>
                  <a:pt x="5306542" y="0"/>
                </a:moveTo>
                <a:lnTo>
                  <a:pt x="3780764" y="0"/>
                </a:lnTo>
                <a:lnTo>
                  <a:pt x="0" y="6858000"/>
                </a:lnTo>
                <a:lnTo>
                  <a:pt x="1525778" y="6858000"/>
                </a:lnTo>
                <a:lnTo>
                  <a:pt x="5306542" y="0"/>
                </a:lnTo>
                <a:close/>
              </a:path>
              <a:path w="6833234" h="6858000">
                <a:moveTo>
                  <a:pt x="6832955" y="3500374"/>
                </a:moveTo>
                <a:lnTo>
                  <a:pt x="4981892" y="6858000"/>
                </a:lnTo>
                <a:lnTo>
                  <a:pt x="5659425" y="6858000"/>
                </a:lnTo>
                <a:lnTo>
                  <a:pt x="6832955" y="4729378"/>
                </a:lnTo>
                <a:lnTo>
                  <a:pt x="6832955" y="3500374"/>
                </a:lnTo>
                <a:close/>
              </a:path>
              <a:path w="6833234" h="6858000">
                <a:moveTo>
                  <a:pt x="6832955" y="0"/>
                </a:moveTo>
                <a:lnTo>
                  <a:pt x="6313182" y="0"/>
                </a:lnTo>
                <a:lnTo>
                  <a:pt x="2532418" y="6858000"/>
                </a:lnTo>
                <a:lnTo>
                  <a:pt x="4058272" y="6858000"/>
                </a:lnTo>
                <a:lnTo>
                  <a:pt x="6832955" y="1824964"/>
                </a:lnTo>
                <a:lnTo>
                  <a:pt x="683295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838200" y="1941576"/>
            <a:ext cx="4084320" cy="4124325"/>
            <a:chOff x="838200" y="1941576"/>
            <a:chExt cx="4084320" cy="4124325"/>
          </a:xfrm>
        </p:grpSpPr>
        <p:sp>
          <p:nvSpPr>
            <p:cNvPr id="7" name="object 7"/>
            <p:cNvSpPr/>
            <p:nvPr/>
          </p:nvSpPr>
          <p:spPr>
            <a:xfrm>
              <a:off x="996696" y="2078735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849624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384962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D41D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" y="1941576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6337" y="1905000"/>
            <a:ext cx="3733800" cy="4623702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Развитие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детского здравоохранения, включая создание современной инфраструктуры оказания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медицинской</a:t>
            </a:r>
            <a:r>
              <a:rPr 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помощи детям</a:t>
            </a:r>
            <a:endParaRPr 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Развитие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детских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поликлиник</a:t>
            </a:r>
            <a:endParaRPr 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Совершенствование профилактической педиатрии</a:t>
            </a:r>
            <a:endParaRPr 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Внедрение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современных медицинских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технологий</a:t>
            </a:r>
            <a:endParaRPr 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Улучшение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материально-технической базы детского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здравоохранения</a:t>
            </a:r>
            <a:endParaRPr lang="en-US" sz="16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Строительство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детских больниц и повышение квалификации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кадров</a:t>
            </a:r>
            <a:endParaRPr lang="ru-RU" sz="1600" b="1" spc="-65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84150" marR="5080" indent="-1714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14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84150" marR="5080" indent="-171450" algn="just">
              <a:lnSpc>
                <a:spcPct val="100000"/>
              </a:lnSpc>
              <a:spcBef>
                <a:spcPts val="600"/>
              </a:spcBef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690" marR="391795" indent="2540" algn="ctr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6605" y="1450085"/>
            <a:ext cx="1685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latin typeface="Arial"/>
                <a:cs typeface="Arial"/>
              </a:rPr>
              <a:t>М</a:t>
            </a:r>
            <a:r>
              <a:rPr sz="1800" b="1" spc="-170" dirty="0">
                <a:latin typeface="Arial"/>
                <a:cs typeface="Arial"/>
              </a:rPr>
              <a:t>Е</a:t>
            </a:r>
            <a:r>
              <a:rPr sz="1800" b="1" spc="-155" dirty="0">
                <a:latin typeface="Arial"/>
                <a:cs typeface="Arial"/>
              </a:rPr>
              <a:t>Р</a:t>
            </a:r>
            <a:r>
              <a:rPr sz="1800" b="1" spc="-200" dirty="0">
                <a:latin typeface="Arial"/>
                <a:cs typeface="Arial"/>
              </a:rPr>
              <a:t>О</a:t>
            </a:r>
            <a:r>
              <a:rPr sz="1800" b="1" spc="-120" dirty="0">
                <a:latin typeface="Arial"/>
                <a:cs typeface="Arial"/>
              </a:rPr>
              <a:t>П</a:t>
            </a:r>
            <a:r>
              <a:rPr sz="1800" b="1" spc="-175" dirty="0">
                <a:latin typeface="Arial"/>
                <a:cs typeface="Arial"/>
              </a:rPr>
              <a:t>Р</a:t>
            </a:r>
            <a:r>
              <a:rPr sz="1800" b="1" spc="-95" dirty="0">
                <a:latin typeface="Arial"/>
                <a:cs typeface="Arial"/>
              </a:rPr>
              <a:t>И</a:t>
            </a:r>
            <a:r>
              <a:rPr sz="1800" b="1" spc="-240" dirty="0">
                <a:latin typeface="Arial"/>
                <a:cs typeface="Arial"/>
              </a:rPr>
              <a:t>Я</a:t>
            </a:r>
            <a:r>
              <a:rPr sz="1800" b="1" spc="-75" dirty="0">
                <a:latin typeface="Arial"/>
                <a:cs typeface="Arial"/>
              </a:rPr>
              <a:t>Т</a:t>
            </a:r>
            <a:r>
              <a:rPr sz="1800" b="1" spc="-95" dirty="0">
                <a:latin typeface="Arial"/>
                <a:cs typeface="Arial"/>
              </a:rPr>
              <a:t>И</a:t>
            </a:r>
            <a:r>
              <a:rPr sz="1800" b="1" spc="-215" dirty="0">
                <a:latin typeface="Arial"/>
                <a:cs typeface="Arial"/>
              </a:rPr>
              <a:t>Я</a:t>
            </a:r>
            <a:r>
              <a:rPr sz="1800" b="1" spc="-12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6786" y="-1"/>
            <a:ext cx="5265814" cy="1450085"/>
          </a:xfrm>
          <a:custGeom>
            <a:avLst/>
            <a:gdLst/>
            <a:ahLst/>
            <a:cxnLst/>
            <a:rect l="l" t="t" r="r" b="b"/>
            <a:pathLst>
              <a:path w="5092700" h="1031240">
                <a:moveTo>
                  <a:pt x="5092525" y="0"/>
                </a:moveTo>
                <a:lnTo>
                  <a:pt x="47939" y="0"/>
                </a:lnTo>
                <a:lnTo>
                  <a:pt x="0" y="673480"/>
                </a:lnTo>
                <a:lnTo>
                  <a:pt x="5019179" y="1030859"/>
                </a:lnTo>
                <a:lnTo>
                  <a:pt x="5092525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81000" y="252131"/>
            <a:ext cx="7467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/>
              <a:t>Описание проекта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917244" y="1450085"/>
            <a:ext cx="167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Arial"/>
                <a:cs typeface="Arial"/>
              </a:rPr>
              <a:t>Ц</a:t>
            </a:r>
            <a:r>
              <a:rPr sz="1800" b="1" spc="-170" dirty="0">
                <a:latin typeface="Arial"/>
                <a:cs typeface="Arial"/>
              </a:rPr>
              <a:t>ЕЛЬ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П</a:t>
            </a:r>
            <a:r>
              <a:rPr sz="1800" b="1" spc="-110" dirty="0">
                <a:latin typeface="Arial"/>
                <a:cs typeface="Arial"/>
              </a:rPr>
              <a:t>Р</a:t>
            </a:r>
            <a:r>
              <a:rPr sz="1800" b="1" spc="-190" dirty="0">
                <a:latin typeface="Arial"/>
                <a:cs typeface="Arial"/>
              </a:rPr>
              <a:t>О</a:t>
            </a:r>
            <a:r>
              <a:rPr sz="1800" b="1" spc="-185" dirty="0">
                <a:latin typeface="Arial"/>
                <a:cs typeface="Arial"/>
              </a:rPr>
              <a:t>Е</a:t>
            </a:r>
            <a:r>
              <a:rPr sz="1800" b="1" spc="-45" dirty="0">
                <a:latin typeface="Arial"/>
                <a:cs typeface="Arial"/>
              </a:rPr>
              <a:t>К</a:t>
            </a:r>
            <a:r>
              <a:rPr sz="1800" b="1" spc="-75" dirty="0">
                <a:latin typeface="Arial"/>
                <a:cs typeface="Arial"/>
              </a:rPr>
              <a:t>Т</a:t>
            </a:r>
            <a:r>
              <a:rPr sz="1800" b="1" spc="-175" dirty="0">
                <a:latin typeface="Arial"/>
                <a:cs typeface="Arial"/>
              </a:rPr>
              <a:t>А</a:t>
            </a:r>
            <a:r>
              <a:rPr sz="1800" b="1" spc="-12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0"/>
          <p:cNvSpPr/>
          <p:nvPr/>
        </p:nvSpPr>
        <p:spPr>
          <a:xfrm>
            <a:off x="5410200" y="1828800"/>
            <a:ext cx="6400800" cy="1143000"/>
          </a:xfrm>
          <a:custGeom>
            <a:avLst/>
            <a:gdLst/>
            <a:ahLst/>
            <a:cxnLst/>
            <a:rect l="l" t="t" r="r" b="b"/>
            <a:pathLst>
              <a:path w="6221095" h="1161414">
                <a:moveTo>
                  <a:pt x="6220955" y="0"/>
                </a:moveTo>
                <a:lnTo>
                  <a:pt x="0" y="0"/>
                </a:lnTo>
                <a:lnTo>
                  <a:pt x="0" y="1042416"/>
                </a:lnTo>
                <a:lnTo>
                  <a:pt x="0" y="1161288"/>
                </a:lnTo>
                <a:lnTo>
                  <a:pt x="6220955" y="1161288"/>
                </a:lnTo>
                <a:lnTo>
                  <a:pt x="6220955" y="1042416"/>
                </a:lnTo>
                <a:lnTo>
                  <a:pt x="6220955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1"/>
          <p:cNvSpPr/>
          <p:nvPr/>
        </p:nvSpPr>
        <p:spPr>
          <a:xfrm>
            <a:off x="5334000" y="1752600"/>
            <a:ext cx="6400800" cy="1066800"/>
          </a:xfrm>
          <a:custGeom>
            <a:avLst/>
            <a:gdLst/>
            <a:ahLst/>
            <a:cxnLst/>
            <a:rect l="l" t="t" r="r" b="b"/>
            <a:pathLst>
              <a:path w="6224270" h="734694">
                <a:moveTo>
                  <a:pt x="6224016" y="0"/>
                </a:moveTo>
                <a:lnTo>
                  <a:pt x="0" y="0"/>
                </a:lnTo>
                <a:lnTo>
                  <a:pt x="0" y="734567"/>
                </a:lnTo>
                <a:lnTo>
                  <a:pt x="6224016" y="734567"/>
                </a:lnTo>
                <a:lnTo>
                  <a:pt x="622401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7"/>
          <p:cNvSpPr txBox="1"/>
          <p:nvPr/>
        </p:nvSpPr>
        <p:spPr>
          <a:xfrm>
            <a:off x="5486400" y="1905000"/>
            <a:ext cx="2781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b="1" spc="-360" dirty="0" smtClean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2" name="object 20"/>
          <p:cNvSpPr/>
          <p:nvPr/>
        </p:nvSpPr>
        <p:spPr>
          <a:xfrm>
            <a:off x="5410200" y="3276601"/>
            <a:ext cx="6400800" cy="761999"/>
          </a:xfrm>
          <a:custGeom>
            <a:avLst/>
            <a:gdLst/>
            <a:ahLst/>
            <a:cxnLst/>
            <a:rect l="l" t="t" r="r" b="b"/>
            <a:pathLst>
              <a:path w="6221095" h="1161414">
                <a:moveTo>
                  <a:pt x="6220955" y="0"/>
                </a:moveTo>
                <a:lnTo>
                  <a:pt x="0" y="0"/>
                </a:lnTo>
                <a:lnTo>
                  <a:pt x="0" y="1042416"/>
                </a:lnTo>
                <a:lnTo>
                  <a:pt x="0" y="1161288"/>
                </a:lnTo>
                <a:lnTo>
                  <a:pt x="6220955" y="1161288"/>
                </a:lnTo>
                <a:lnTo>
                  <a:pt x="6220955" y="1042416"/>
                </a:lnTo>
                <a:lnTo>
                  <a:pt x="6220955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3"/>
          <p:cNvSpPr/>
          <p:nvPr/>
        </p:nvSpPr>
        <p:spPr>
          <a:xfrm>
            <a:off x="5334000" y="3124200"/>
            <a:ext cx="6400800" cy="762000"/>
          </a:xfrm>
          <a:custGeom>
            <a:avLst/>
            <a:gdLst/>
            <a:ahLst/>
            <a:cxnLst/>
            <a:rect l="l" t="t" r="r" b="b"/>
            <a:pathLst>
              <a:path w="6224270" h="1140460">
                <a:moveTo>
                  <a:pt x="6224016" y="0"/>
                </a:moveTo>
                <a:lnTo>
                  <a:pt x="0" y="0"/>
                </a:lnTo>
                <a:lnTo>
                  <a:pt x="0" y="1139952"/>
                </a:lnTo>
                <a:lnTo>
                  <a:pt x="6224016" y="1139952"/>
                </a:lnTo>
                <a:lnTo>
                  <a:pt x="622401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7"/>
          <p:cNvSpPr txBox="1"/>
          <p:nvPr/>
        </p:nvSpPr>
        <p:spPr>
          <a:xfrm>
            <a:off x="5562600" y="3200400"/>
            <a:ext cx="2781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4400" b="1" spc="-360" dirty="0" smtClean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67400" y="1759955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В рамках развития материально-технической базы учреждений детства и родовспоможения республики созданы комфортные условия для оказания медицинской помощи детям</a:t>
            </a:r>
            <a:endParaRPr lang="ru-RU" sz="16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1" name="object 20"/>
          <p:cNvSpPr/>
          <p:nvPr/>
        </p:nvSpPr>
        <p:spPr>
          <a:xfrm>
            <a:off x="5410200" y="4495800"/>
            <a:ext cx="6400800" cy="994916"/>
          </a:xfrm>
          <a:custGeom>
            <a:avLst/>
            <a:gdLst/>
            <a:ahLst/>
            <a:cxnLst/>
            <a:rect l="l" t="t" r="r" b="b"/>
            <a:pathLst>
              <a:path w="6221095" h="1161414">
                <a:moveTo>
                  <a:pt x="6220955" y="0"/>
                </a:moveTo>
                <a:lnTo>
                  <a:pt x="0" y="0"/>
                </a:lnTo>
                <a:lnTo>
                  <a:pt x="0" y="1042416"/>
                </a:lnTo>
                <a:lnTo>
                  <a:pt x="0" y="1161288"/>
                </a:lnTo>
                <a:lnTo>
                  <a:pt x="6220955" y="1161288"/>
                </a:lnTo>
                <a:lnTo>
                  <a:pt x="6220955" y="1042416"/>
                </a:lnTo>
                <a:lnTo>
                  <a:pt x="6220955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20"/>
          <p:cNvSpPr/>
          <p:nvPr/>
        </p:nvSpPr>
        <p:spPr>
          <a:xfrm>
            <a:off x="5316434" y="5714244"/>
            <a:ext cx="6477000" cy="915912"/>
          </a:xfrm>
          <a:custGeom>
            <a:avLst/>
            <a:gdLst/>
            <a:ahLst/>
            <a:cxnLst/>
            <a:rect l="l" t="t" r="r" b="b"/>
            <a:pathLst>
              <a:path w="6221095" h="1161414">
                <a:moveTo>
                  <a:pt x="6220955" y="0"/>
                </a:moveTo>
                <a:lnTo>
                  <a:pt x="0" y="0"/>
                </a:lnTo>
                <a:lnTo>
                  <a:pt x="0" y="1042416"/>
                </a:lnTo>
                <a:lnTo>
                  <a:pt x="0" y="1161288"/>
                </a:lnTo>
                <a:lnTo>
                  <a:pt x="6220955" y="1161288"/>
                </a:lnTo>
                <a:lnTo>
                  <a:pt x="6220955" y="1042416"/>
                </a:lnTo>
                <a:lnTo>
                  <a:pt x="6220955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13"/>
          <p:cNvSpPr/>
          <p:nvPr/>
        </p:nvSpPr>
        <p:spPr>
          <a:xfrm>
            <a:off x="5334000" y="4216852"/>
            <a:ext cx="6400800" cy="1117148"/>
          </a:xfrm>
          <a:custGeom>
            <a:avLst/>
            <a:gdLst/>
            <a:ahLst/>
            <a:cxnLst/>
            <a:rect l="l" t="t" r="r" b="b"/>
            <a:pathLst>
              <a:path w="6224270" h="1140460">
                <a:moveTo>
                  <a:pt x="6224016" y="0"/>
                </a:moveTo>
                <a:lnTo>
                  <a:pt x="0" y="0"/>
                </a:lnTo>
                <a:lnTo>
                  <a:pt x="0" y="1139952"/>
                </a:lnTo>
                <a:lnTo>
                  <a:pt x="6224016" y="1139952"/>
                </a:lnTo>
                <a:lnTo>
                  <a:pt x="622401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3"/>
          <p:cNvSpPr/>
          <p:nvPr/>
        </p:nvSpPr>
        <p:spPr>
          <a:xfrm>
            <a:off x="5316434" y="5572125"/>
            <a:ext cx="6400800" cy="914400"/>
          </a:xfrm>
          <a:custGeom>
            <a:avLst/>
            <a:gdLst/>
            <a:ahLst/>
            <a:cxnLst/>
            <a:rect l="l" t="t" r="r" b="b"/>
            <a:pathLst>
              <a:path w="6224270" h="1140460">
                <a:moveTo>
                  <a:pt x="6224016" y="0"/>
                </a:moveTo>
                <a:lnTo>
                  <a:pt x="0" y="0"/>
                </a:lnTo>
                <a:lnTo>
                  <a:pt x="0" y="1139952"/>
                </a:lnTo>
                <a:lnTo>
                  <a:pt x="6224016" y="1139952"/>
                </a:lnTo>
                <a:lnTo>
                  <a:pt x="622401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903273" y="4072317"/>
            <a:ext cx="5679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Во все детские поликлиники и  поликлинические отделения Башкортостана приобретены новые медицинские оборудования в количестве 510 единиц оборудования </a:t>
            </a: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на 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сумму более одного миллиарда рублей.</a:t>
            </a:r>
          </a:p>
        </p:txBody>
      </p:sp>
      <p:sp>
        <p:nvSpPr>
          <p:cNvPr id="46" name="object 23"/>
          <p:cNvSpPr txBox="1"/>
          <p:nvPr/>
        </p:nvSpPr>
        <p:spPr>
          <a:xfrm>
            <a:off x="5562600" y="5791200"/>
            <a:ext cx="2781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4400" b="1" spc="-360" dirty="0" smtClean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26034" y="3089701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Во всех детских поликлиниках и поликлинических отделениях  республики проведены ремонтные работы, построены две новые детские поликлиники</a:t>
            </a:r>
            <a:endParaRPr lang="ru-RU" sz="16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8" name="object 23"/>
          <p:cNvSpPr txBox="1"/>
          <p:nvPr/>
        </p:nvSpPr>
        <p:spPr>
          <a:xfrm>
            <a:off x="5562600" y="4343400"/>
            <a:ext cx="2781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4400" b="1" spc="-360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11734" y="5490716"/>
            <a:ext cx="5905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 </a:t>
            </a:r>
            <a:r>
              <a:rPr lang="ru-RU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базе Республиканской детской клинической больницы началось строительство Республиканского Центра детской онкологии и гематологии, с отделением клинической иммунологии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96290" y="0"/>
            <a:ext cx="4916805" cy="1017905"/>
          </a:xfrm>
          <a:custGeom>
            <a:avLst/>
            <a:gdLst/>
            <a:ahLst/>
            <a:cxnLst/>
            <a:rect l="l" t="t" r="r" b="b"/>
            <a:pathLst>
              <a:path w="4916805" h="1017905">
                <a:moveTo>
                  <a:pt x="4916343" y="0"/>
                </a:moveTo>
                <a:lnTo>
                  <a:pt x="48726" y="0"/>
                </a:lnTo>
                <a:lnTo>
                  <a:pt x="0" y="660526"/>
                </a:lnTo>
                <a:lnTo>
                  <a:pt x="4841240" y="1017651"/>
                </a:lnTo>
                <a:lnTo>
                  <a:pt x="4916343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2036" y="0"/>
            <a:ext cx="41910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Ф</a:t>
            </a:r>
            <a:r>
              <a:rPr spc="-70" dirty="0"/>
              <a:t>а</a:t>
            </a:r>
            <a:r>
              <a:rPr spc="-105" dirty="0"/>
              <a:t>к</a:t>
            </a:r>
            <a:r>
              <a:rPr spc="-70" dirty="0"/>
              <a:t>т</a:t>
            </a:r>
            <a:r>
              <a:rPr spc="-345" dirty="0"/>
              <a:t>о</a:t>
            </a:r>
            <a:r>
              <a:rPr spc="-265" dirty="0"/>
              <a:t>р</a:t>
            </a:r>
            <a:r>
              <a:rPr spc="-800" dirty="0"/>
              <a:t>ы</a:t>
            </a:r>
            <a:r>
              <a:rPr spc="-345" dirty="0"/>
              <a:t> </a:t>
            </a:r>
            <a:r>
              <a:rPr spc="-120" dirty="0"/>
              <a:t>у</a:t>
            </a:r>
            <a:r>
              <a:rPr spc="-170" dirty="0"/>
              <a:t>с</a:t>
            </a:r>
            <a:r>
              <a:rPr spc="-215" dirty="0"/>
              <a:t>п</a:t>
            </a:r>
            <a:r>
              <a:rPr spc="-125" dirty="0"/>
              <a:t>е</a:t>
            </a:r>
            <a:r>
              <a:rPr spc="-170" dirty="0"/>
              <a:t>х</a:t>
            </a:r>
            <a:r>
              <a:rPr spc="-135" dirty="0"/>
              <a:t>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57200" y="1219200"/>
            <a:ext cx="247015" cy="4572000"/>
            <a:chOff x="804672" y="1624583"/>
            <a:chExt cx="247015" cy="4572000"/>
          </a:xfrm>
        </p:grpSpPr>
        <p:sp>
          <p:nvSpPr>
            <p:cNvPr id="9" name="object 9"/>
            <p:cNvSpPr/>
            <p:nvPr/>
          </p:nvSpPr>
          <p:spPr>
            <a:xfrm>
              <a:off x="810768" y="1630679"/>
              <a:ext cx="234950" cy="4559935"/>
            </a:xfrm>
            <a:custGeom>
              <a:avLst/>
              <a:gdLst/>
              <a:ahLst/>
              <a:cxnLst/>
              <a:rect l="l" t="t" r="r" b="b"/>
              <a:pathLst>
                <a:path w="234950" h="4559935">
                  <a:moveTo>
                    <a:pt x="234696" y="0"/>
                  </a:moveTo>
                  <a:lnTo>
                    <a:pt x="0" y="0"/>
                  </a:lnTo>
                  <a:lnTo>
                    <a:pt x="0" y="4559808"/>
                  </a:lnTo>
                  <a:lnTo>
                    <a:pt x="234696" y="4559808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D41D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10768" y="1630679"/>
              <a:ext cx="234950" cy="4559935"/>
            </a:xfrm>
            <a:custGeom>
              <a:avLst/>
              <a:gdLst/>
              <a:ahLst/>
              <a:cxnLst/>
              <a:rect l="l" t="t" r="r" b="b"/>
              <a:pathLst>
                <a:path w="234950" h="4559935">
                  <a:moveTo>
                    <a:pt x="0" y="4559808"/>
                  </a:moveTo>
                  <a:lnTo>
                    <a:pt x="234696" y="4559808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4559808"/>
                  </a:lnTo>
                  <a:close/>
                </a:path>
              </a:pathLst>
            </a:custGeom>
            <a:ln w="12192">
              <a:solidFill>
                <a:srgbClr val="D41D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027" name="Picture 3" descr="C:\Users\omo-1\Desktop\работа ОМО\ДЛЯ ВИДЕО ПРО РДКБ нацпроекты\Бренд бук НацПроект\Логотип для фото\Нац_проекты_лого_крас_ле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4" y="-176213"/>
            <a:ext cx="2174875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0"/>
          <p:cNvSpPr/>
          <p:nvPr/>
        </p:nvSpPr>
        <p:spPr>
          <a:xfrm>
            <a:off x="1069769" y="1828800"/>
            <a:ext cx="9845076" cy="4673968"/>
          </a:xfrm>
          <a:custGeom>
            <a:avLst/>
            <a:gdLst/>
            <a:ahLst/>
            <a:cxnLst/>
            <a:rect l="l" t="t" r="r" b="b"/>
            <a:pathLst>
              <a:path w="6221095" h="1161414">
                <a:moveTo>
                  <a:pt x="6220955" y="0"/>
                </a:moveTo>
                <a:lnTo>
                  <a:pt x="0" y="0"/>
                </a:lnTo>
                <a:lnTo>
                  <a:pt x="0" y="1042416"/>
                </a:lnTo>
                <a:lnTo>
                  <a:pt x="0" y="1161288"/>
                </a:lnTo>
                <a:lnTo>
                  <a:pt x="6220955" y="1161288"/>
                </a:lnTo>
                <a:lnTo>
                  <a:pt x="6220955" y="1042416"/>
                </a:lnTo>
                <a:lnTo>
                  <a:pt x="6220955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936212" y="1670525"/>
            <a:ext cx="9512554" cy="4512586"/>
          </a:xfrm>
          <a:custGeom>
            <a:avLst/>
            <a:gdLst/>
            <a:ahLst/>
            <a:cxnLst/>
            <a:rect l="l" t="t" r="r" b="b"/>
            <a:pathLst>
              <a:path w="6224270" h="734694">
                <a:moveTo>
                  <a:pt x="6224016" y="0"/>
                </a:moveTo>
                <a:lnTo>
                  <a:pt x="0" y="0"/>
                </a:lnTo>
                <a:lnTo>
                  <a:pt x="0" y="734567"/>
                </a:lnTo>
                <a:lnTo>
                  <a:pt x="6224016" y="734567"/>
                </a:lnTo>
                <a:lnTo>
                  <a:pt x="6224016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5"/>
          <p:cNvSpPr txBox="1"/>
          <p:nvPr/>
        </p:nvSpPr>
        <p:spPr>
          <a:xfrm>
            <a:off x="1094509" y="2086477"/>
            <a:ext cx="9251378" cy="409663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5750" marR="419734" indent="-285750" algn="just">
              <a:spcBef>
                <a:spcPts val="325"/>
              </a:spcBef>
              <a:buFont typeface="Wingdings" panose="05000000000000000000" pitchFamily="2" charset="2"/>
              <a:buChar char="Ø"/>
              <a:tabLst>
                <a:tab pos="0" algn="l"/>
                <a:tab pos="355600" algn="l"/>
              </a:tabLst>
            </a:pPr>
            <a:r>
              <a:rPr dirty="0">
                <a:latin typeface="Microsoft Sans Serif"/>
                <a:cs typeface="Microsoft Sans Serif"/>
              </a:rPr>
              <a:t>Всесторонняя поддержка </a:t>
            </a:r>
            <a:r>
              <a:rPr dirty="0" err="1">
                <a:latin typeface="Microsoft Sans Serif"/>
                <a:cs typeface="Microsoft Sans Serif"/>
              </a:rPr>
              <a:t>реализации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lang="ru-RU" dirty="0" smtClean="0">
                <a:latin typeface="Microsoft Sans Serif"/>
                <a:cs typeface="Microsoft Sans Serif"/>
              </a:rPr>
              <a:t>национального </a:t>
            </a:r>
            <a:r>
              <a:rPr dirty="0" err="1" smtClean="0">
                <a:latin typeface="Microsoft Sans Serif"/>
                <a:cs typeface="Microsoft Sans Serif"/>
              </a:rPr>
              <a:t>проекта</a:t>
            </a:r>
            <a:r>
              <a:rPr dirty="0" smtClean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со </a:t>
            </a:r>
            <a:r>
              <a:rPr dirty="0" err="1">
                <a:latin typeface="Microsoft Sans Serif"/>
                <a:cs typeface="Microsoft Sans Serif"/>
              </a:rPr>
              <a:t>стороны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lang="ru-RU" dirty="0" smtClean="0">
                <a:latin typeface="Microsoft Sans Serif"/>
                <a:cs typeface="Microsoft Sans Serif"/>
              </a:rPr>
              <a:t>Правительства Российской Федерации, Правительства </a:t>
            </a:r>
            <a:r>
              <a:rPr lang="ru-RU" dirty="0">
                <a:latin typeface="Microsoft Sans Serif"/>
                <a:cs typeface="Microsoft Sans Serif"/>
              </a:rPr>
              <a:t>Республики </a:t>
            </a:r>
            <a:r>
              <a:rPr lang="ru-RU" dirty="0" smtClean="0">
                <a:latin typeface="Microsoft Sans Serif"/>
                <a:cs typeface="Microsoft Sans Serif"/>
              </a:rPr>
              <a:t>Башкортостан, </a:t>
            </a:r>
            <a:r>
              <a:rPr dirty="0" err="1" smtClean="0">
                <a:latin typeface="Microsoft Sans Serif"/>
                <a:cs typeface="Microsoft Sans Serif"/>
              </a:rPr>
              <a:t>Мин</a:t>
            </a:r>
            <a:r>
              <a:rPr lang="ru-RU" dirty="0" err="1" smtClean="0">
                <a:latin typeface="Microsoft Sans Serif"/>
                <a:cs typeface="Microsoft Sans Serif"/>
              </a:rPr>
              <a:t>истерства</a:t>
            </a:r>
            <a:r>
              <a:rPr lang="ru-RU" dirty="0" smtClean="0">
                <a:latin typeface="Microsoft Sans Serif"/>
                <a:cs typeface="Microsoft Sans Serif"/>
              </a:rPr>
              <a:t> здравоохранения Российской Федерации и Министерства </a:t>
            </a:r>
            <a:r>
              <a:rPr lang="ru-RU" dirty="0">
                <a:latin typeface="Microsoft Sans Serif"/>
                <a:cs typeface="Microsoft Sans Serif"/>
              </a:rPr>
              <a:t>здравоохранения Республики Башкортостан</a:t>
            </a:r>
          </a:p>
          <a:p>
            <a:pPr marL="285750" marR="451484" indent="-285750" algn="just"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0" algn="l"/>
                <a:tab pos="355600" algn="l"/>
              </a:tabLst>
            </a:pP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Утверждение региональной программы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Республики Башкортостан «Развитие детского здравоохранения, включая создание современной инфраструктуры оказания медицинской помощи детям (Республика Башкортостан)», утвержденная постановлением Правительства Республики Башкортостан № 356 от 17 июня 2019 г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ru-RU" dirty="0">
              <a:latin typeface="Microsoft Sans Serif" pitchFamily="34" charset="0"/>
              <a:cs typeface="Microsoft Sans Serif" pitchFamily="34" charset="0"/>
            </a:endParaRPr>
          </a:p>
          <a:p>
            <a:pPr marL="285750" marR="451484" indent="-285750" algn="just"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0" algn="l"/>
                <a:tab pos="355600" algn="l"/>
              </a:tabLst>
            </a:pPr>
            <a:r>
              <a:rPr lang="ru-RU" dirty="0" smtClean="0">
                <a:latin typeface="Microsoft Sans Serif"/>
                <a:cs typeface="Microsoft Sans Serif"/>
              </a:rPr>
              <a:t>Укрепление материально-технической базы медицинских организаций Республики Башкортостан в рамках финансирования национального проекта</a:t>
            </a:r>
          </a:p>
          <a:p>
            <a:pPr marL="285750" marR="451484" indent="-285750" algn="just"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0" algn="l"/>
                <a:tab pos="355600" algn="l"/>
              </a:tabLst>
            </a:pPr>
            <a:r>
              <a:rPr lang="ru-RU" dirty="0" smtClean="0">
                <a:latin typeface="Microsoft Sans Serif"/>
                <a:cs typeface="Microsoft Sans Serif"/>
              </a:rPr>
              <a:t>Командная работа, нацеленность на результат</a:t>
            </a:r>
          </a:p>
          <a:p>
            <a:pPr marL="463550" marR="451484" indent="-451484" algn="just">
              <a:lnSpc>
                <a:spcPts val="1730"/>
              </a:lnSpc>
              <a:spcBef>
                <a:spcPts val="1000"/>
              </a:spcBef>
              <a:buAutoNum type="arabicPeriod"/>
              <a:tabLst>
                <a:tab pos="463550" algn="l"/>
                <a:tab pos="464184" algn="l"/>
              </a:tabLst>
            </a:pPr>
            <a:endParaRPr lang="ru-RU" dirty="0" smtClean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8653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03898" y="0"/>
            <a:ext cx="3598545" cy="902335"/>
          </a:xfrm>
          <a:custGeom>
            <a:avLst/>
            <a:gdLst/>
            <a:ahLst/>
            <a:cxnLst/>
            <a:rect l="l" t="t" r="r" b="b"/>
            <a:pathLst>
              <a:path w="3598545" h="902335">
                <a:moveTo>
                  <a:pt x="3598443" y="0"/>
                </a:moveTo>
                <a:lnTo>
                  <a:pt x="42030" y="0"/>
                </a:lnTo>
                <a:lnTo>
                  <a:pt x="0" y="684149"/>
                </a:lnTo>
                <a:lnTo>
                  <a:pt x="3543058" y="901826"/>
                </a:lnTo>
                <a:lnTo>
                  <a:pt x="3598443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608" y="0"/>
            <a:ext cx="29718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0" dirty="0"/>
              <a:t>Результаты</a:t>
            </a:r>
          </a:p>
        </p:txBody>
      </p:sp>
      <p:grpSp>
        <p:nvGrpSpPr>
          <p:cNvPr id="29" name="object 6"/>
          <p:cNvGrpSpPr/>
          <p:nvPr/>
        </p:nvGrpSpPr>
        <p:grpSpPr>
          <a:xfrm>
            <a:off x="381000" y="1066800"/>
            <a:ext cx="4572000" cy="2667000"/>
            <a:chOff x="838200" y="1941576"/>
            <a:chExt cx="4084320" cy="4124325"/>
          </a:xfrm>
        </p:grpSpPr>
        <p:sp>
          <p:nvSpPr>
            <p:cNvPr id="30" name="object 7"/>
            <p:cNvSpPr/>
            <p:nvPr/>
          </p:nvSpPr>
          <p:spPr>
            <a:xfrm>
              <a:off x="996696" y="2078735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849624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384962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D41D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8"/>
            <p:cNvSpPr/>
            <p:nvPr/>
          </p:nvSpPr>
          <p:spPr>
            <a:xfrm>
              <a:off x="838200" y="1941576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9"/>
          <p:cNvSpPr txBox="1"/>
          <p:nvPr/>
        </p:nvSpPr>
        <p:spPr>
          <a:xfrm>
            <a:off x="533400" y="1143000"/>
            <a:ext cx="40386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1600" spc="-30" dirty="0" smtClean="0">
                <a:latin typeface="Microsoft Sans Serif" pitchFamily="34" charset="0"/>
                <a:cs typeface="Microsoft Sans Serif" pitchFamily="34" charset="0"/>
              </a:rPr>
              <a:t>Благодаря участию в Федеральном проекте «Развитие детского здравоохранения, включая создание современной инфраструктуры оказания медицинской помощи детям», с целью создания комфортных условий при оказании медицинской помощи детям построены две новые детские поликлиники. </a:t>
            </a:r>
            <a:endParaRPr sz="16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124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915400" y="25146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30" dirty="0" smtClean="0">
                <a:latin typeface="Microsoft Sans Serif" pitchFamily="34" charset="0"/>
                <a:cs typeface="Microsoft Sans Serif" pitchFamily="34" charset="0"/>
              </a:rPr>
              <a:t>Детская поликлиника на 200 посещений в смену в г. Дюртюли.</a:t>
            </a:r>
            <a:endParaRPr lang="ru-RU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189623" cy="172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839200" y="4572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Детская поликлиника на 300 посещений в смену в г. Туймазы</a:t>
            </a:r>
            <a:endParaRPr lang="ru-RU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8" name="object 6"/>
          <p:cNvGrpSpPr/>
          <p:nvPr/>
        </p:nvGrpSpPr>
        <p:grpSpPr>
          <a:xfrm>
            <a:off x="3657600" y="4114800"/>
            <a:ext cx="4572000" cy="2133600"/>
            <a:chOff x="838200" y="1941576"/>
            <a:chExt cx="4084320" cy="4124325"/>
          </a:xfrm>
        </p:grpSpPr>
        <p:sp>
          <p:nvSpPr>
            <p:cNvPr id="39" name="object 7"/>
            <p:cNvSpPr/>
            <p:nvPr/>
          </p:nvSpPr>
          <p:spPr>
            <a:xfrm>
              <a:off x="996696" y="2078735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849624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384962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D41D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8"/>
            <p:cNvSpPr/>
            <p:nvPr/>
          </p:nvSpPr>
          <p:spPr>
            <a:xfrm>
              <a:off x="838200" y="1941576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42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b="21565"/>
          <a:stretch/>
        </p:blipFill>
        <p:spPr bwMode="auto">
          <a:xfrm>
            <a:off x="304800" y="4038600"/>
            <a:ext cx="1488043" cy="153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 descr="C:\Users\omo-1\Desktop\Вход, поручения\единоразовые отчеты\про РДКБ\в журнал про рдкб\комсомолка\2 статья\IMG_E10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0" b="5571"/>
          <a:stretch/>
        </p:blipFill>
        <p:spPr bwMode="auto">
          <a:xfrm>
            <a:off x="1905000" y="5105400"/>
            <a:ext cx="1511499" cy="15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omo-1\Desktop\работа ОМО\ДЛЯ ВИДЕО ПРО РДКБ нацпроекты\ФОТО\17\до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4" b="29573"/>
          <a:stretch/>
        </p:blipFill>
        <p:spPr bwMode="auto">
          <a:xfrm>
            <a:off x="8458200" y="3962400"/>
            <a:ext cx="1524000" cy="11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C:\Users\omo-1\Desktop\работа ОМО\ДЛЯ ВИДЕО ПРО РДКБ нацпроекты\ФОТО\17\после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7" b="14429"/>
          <a:stretch/>
        </p:blipFill>
        <p:spPr bwMode="auto">
          <a:xfrm>
            <a:off x="10287000" y="3962400"/>
            <a:ext cx="1527177" cy="11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Z:\10. Качество\Бережливая поликлиника\Материалы к фильму нац.проекты\Фасад Мира 3 До и После\Д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0" y="5257800"/>
            <a:ext cx="1524000" cy="1219200"/>
          </a:xfrm>
          <a:prstGeom prst="rect">
            <a:avLst/>
          </a:prstGeom>
          <a:noFill/>
        </p:spPr>
      </p:pic>
      <p:pic>
        <p:nvPicPr>
          <p:cNvPr id="16387" name="Picture 3" descr="Z:\10. Качество\Бережливая поликлиника\Материалы к фильму нац.проекты\Фасад Мира 3 До и После\посл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87000" y="5257800"/>
            <a:ext cx="1524000" cy="1219200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3733800" y="4191000"/>
            <a:ext cx="4267200" cy="210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Проведен капитальный ремонт хирургического корпуса Республиканской детской клинической больницы </a:t>
            </a:r>
          </a:p>
          <a:p>
            <a:pPr algn="just"/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В городской детской клинической больнице № 17 г. Уфа проведена реконструкция зданий стационара и поликлиники.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ru-RU" spc="-30" dirty="0" smtClean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03898" y="0"/>
            <a:ext cx="3598545" cy="902335"/>
          </a:xfrm>
          <a:custGeom>
            <a:avLst/>
            <a:gdLst/>
            <a:ahLst/>
            <a:cxnLst/>
            <a:rect l="l" t="t" r="r" b="b"/>
            <a:pathLst>
              <a:path w="3598545" h="902335">
                <a:moveTo>
                  <a:pt x="3598443" y="0"/>
                </a:moveTo>
                <a:lnTo>
                  <a:pt x="42030" y="0"/>
                </a:lnTo>
                <a:lnTo>
                  <a:pt x="0" y="684149"/>
                </a:lnTo>
                <a:lnTo>
                  <a:pt x="3543058" y="901826"/>
                </a:lnTo>
                <a:lnTo>
                  <a:pt x="3598443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608" y="0"/>
            <a:ext cx="29718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0" dirty="0"/>
              <a:t>Результаты</a:t>
            </a:r>
          </a:p>
        </p:txBody>
      </p:sp>
      <p:grpSp>
        <p:nvGrpSpPr>
          <p:cNvPr id="2" name="object 6"/>
          <p:cNvGrpSpPr/>
          <p:nvPr/>
        </p:nvGrpSpPr>
        <p:grpSpPr>
          <a:xfrm>
            <a:off x="381000" y="1066800"/>
            <a:ext cx="5791200" cy="5562600"/>
            <a:chOff x="838200" y="1941576"/>
            <a:chExt cx="4084320" cy="4124325"/>
          </a:xfrm>
        </p:grpSpPr>
        <p:sp>
          <p:nvSpPr>
            <p:cNvPr id="30" name="object 7"/>
            <p:cNvSpPr/>
            <p:nvPr/>
          </p:nvSpPr>
          <p:spPr>
            <a:xfrm>
              <a:off x="996696" y="2078735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849624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384962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D41D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8"/>
            <p:cNvSpPr/>
            <p:nvPr/>
          </p:nvSpPr>
          <p:spPr>
            <a:xfrm>
              <a:off x="838200" y="1941576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57200" y="1143000"/>
            <a:ext cx="533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0" indent="-144000" algn="just"/>
            <a:r>
              <a:rPr lang="ru-RU" sz="1500" dirty="0" smtClean="0">
                <a:latin typeface="Microsoft Sans Serif" pitchFamily="34" charset="0"/>
                <a:cs typeface="Microsoft Sans Serif" pitchFamily="34" charset="0"/>
              </a:rPr>
              <a:t>В рамках  Федерального проекта </a:t>
            </a:r>
            <a:r>
              <a:rPr lang="ru-RU" sz="1500" dirty="0">
                <a:latin typeface="Microsoft Sans Serif" pitchFamily="34" charset="0"/>
                <a:cs typeface="Microsoft Sans Serif" pitchFamily="34" charset="0"/>
              </a:rPr>
              <a:t>«Развитие детского здравоохранения, включая создание современной инфраструктуры оказания медицинской помощи детям</a:t>
            </a:r>
            <a:r>
              <a:rPr lang="ru-RU" sz="1500" dirty="0" smtClean="0">
                <a:latin typeface="Microsoft Sans Serif" pitchFamily="34" charset="0"/>
                <a:cs typeface="Microsoft Sans Serif" pitchFamily="34" charset="0"/>
              </a:rPr>
              <a:t>» в детских поликлиниках Республики Башкортостан:</a:t>
            </a:r>
          </a:p>
          <a:p>
            <a:pPr marL="144000" lvl="0" indent="-14400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Microsoft Sans Serif" pitchFamily="34" charset="0"/>
                <a:cs typeface="Microsoft Sans Serif" pitchFamily="34" charset="0"/>
              </a:rPr>
              <a:t>Создана комфортная и доступная среда для пациентов детских поликлиник</a:t>
            </a:r>
          </a:p>
          <a:p>
            <a:pPr marL="144000" lvl="0" indent="-14400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Microsoft Sans Serif" pitchFamily="34" charset="0"/>
                <a:cs typeface="Microsoft Sans Serif" pitchFamily="34" charset="0"/>
              </a:rPr>
              <a:t>Сокращены сроки прохождения диспансеризации и профилактических осмотров</a:t>
            </a:r>
          </a:p>
          <a:p>
            <a:pPr marL="144000" lvl="0" indent="-14400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Microsoft Sans Serif" pitchFamily="34" charset="0"/>
                <a:cs typeface="Microsoft Sans Serif" pitchFamily="34" charset="0"/>
              </a:rPr>
              <a:t>Сокращены очереди, времени ожидания пациентом приема врача у кабинета</a:t>
            </a:r>
          </a:p>
          <a:p>
            <a:pPr marL="144000" lvl="0" indent="-14400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Microsoft Sans Serif" pitchFamily="34" charset="0"/>
                <a:cs typeface="Microsoft Sans Serif" pitchFamily="34" charset="0"/>
              </a:rPr>
              <a:t>Сокращено время оформления записи на прием к врачу, в том числе за счет внедрения подтверждения визитов обзвоном</a:t>
            </a:r>
          </a:p>
          <a:p>
            <a:pPr marL="144000" lvl="0" indent="-14400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Microsoft Sans Serif" pitchFamily="34" charset="0"/>
                <a:cs typeface="Microsoft Sans Serif" pitchFamily="34" charset="0"/>
              </a:rPr>
              <a:t>Увеличилось время работы врача непосредственно с пациентом</a:t>
            </a:r>
          </a:p>
          <a:p>
            <a:pPr marL="144000" lvl="0" indent="-14400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Microsoft Sans Serif" pitchFamily="34" charset="0"/>
                <a:cs typeface="Microsoft Sans Serif" pitchFamily="34" charset="0"/>
              </a:rPr>
              <a:t>Сокращено время ожидания звонков в поликлиники для консультативной помощи за счет внедрения контакт центра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Microsoft Sans Serif" pitchFamily="34" charset="0"/>
                <a:cs typeface="Microsoft Sans Serif" pitchFamily="34" charset="0"/>
              </a:rPr>
              <a:t>Разделись потоки пациентов, нуждающихся в неотложной помощи минуя регистратуру</a:t>
            </a:r>
            <a:endParaRPr lang="ru-RU" sz="15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3" name="Picture 5" descr="C:\Users\omo-1\Desktop\работа ОМО\ДЛЯ ВИДЕО ПРО РДКБ нацпроекты\бережливая поликлини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7" t="20721" r="3484" b="3767"/>
          <a:stretch/>
        </p:blipFill>
        <p:spPr bwMode="auto">
          <a:xfrm>
            <a:off x="6172200" y="381000"/>
            <a:ext cx="5867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324600" y="60960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30" dirty="0" smtClean="0">
                <a:latin typeface="Microsoft Sans Serif" pitchFamily="34" charset="0"/>
                <a:cs typeface="Microsoft Sans Serif" pitchFamily="34" charset="0"/>
              </a:rPr>
              <a:t>Приобретено  </a:t>
            </a:r>
            <a:r>
              <a:rPr lang="ru-RU" sz="1600" b="1" u="sng" spc="-30" dirty="0" smtClean="0">
                <a:latin typeface="Microsoft Sans Serif" pitchFamily="34" charset="0"/>
                <a:cs typeface="Microsoft Sans Serif" pitchFamily="34" charset="0"/>
              </a:rPr>
              <a:t>510 единиц  </a:t>
            </a: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медицинского оборудования на сумму более одного миллиарда рублей</a:t>
            </a:r>
            <a:endParaRPr lang="ru-RU" sz="16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03898" y="0"/>
            <a:ext cx="3598545" cy="902335"/>
          </a:xfrm>
          <a:custGeom>
            <a:avLst/>
            <a:gdLst/>
            <a:ahLst/>
            <a:cxnLst/>
            <a:rect l="l" t="t" r="r" b="b"/>
            <a:pathLst>
              <a:path w="3598545" h="902335">
                <a:moveTo>
                  <a:pt x="3598443" y="0"/>
                </a:moveTo>
                <a:lnTo>
                  <a:pt x="42030" y="0"/>
                </a:lnTo>
                <a:lnTo>
                  <a:pt x="0" y="684149"/>
                </a:lnTo>
                <a:lnTo>
                  <a:pt x="3543058" y="901826"/>
                </a:lnTo>
                <a:lnTo>
                  <a:pt x="3598443" y="0"/>
                </a:lnTo>
                <a:close/>
              </a:path>
            </a:pathLst>
          </a:custGeom>
          <a:solidFill>
            <a:srgbClr val="D41D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608" y="0"/>
            <a:ext cx="29718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pc="-290" dirty="0" smtClean="0"/>
              <a:t>Результаты</a:t>
            </a:r>
            <a:endParaRPr spc="-290" dirty="0"/>
          </a:p>
        </p:txBody>
      </p:sp>
      <p:grpSp>
        <p:nvGrpSpPr>
          <p:cNvPr id="2" name="object 6"/>
          <p:cNvGrpSpPr/>
          <p:nvPr/>
        </p:nvGrpSpPr>
        <p:grpSpPr>
          <a:xfrm>
            <a:off x="381000" y="1066800"/>
            <a:ext cx="5791200" cy="4724400"/>
            <a:chOff x="838200" y="1941576"/>
            <a:chExt cx="4084320" cy="4124325"/>
          </a:xfrm>
        </p:grpSpPr>
        <p:sp>
          <p:nvSpPr>
            <p:cNvPr id="30" name="object 7"/>
            <p:cNvSpPr/>
            <p:nvPr/>
          </p:nvSpPr>
          <p:spPr>
            <a:xfrm>
              <a:off x="996696" y="2078735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849624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384962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D41D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8"/>
            <p:cNvSpPr/>
            <p:nvPr/>
          </p:nvSpPr>
          <p:spPr>
            <a:xfrm>
              <a:off x="838200" y="1941576"/>
              <a:ext cx="3926204" cy="3987165"/>
            </a:xfrm>
            <a:custGeom>
              <a:avLst/>
              <a:gdLst/>
              <a:ahLst/>
              <a:cxnLst/>
              <a:rect l="l" t="t" r="r" b="b"/>
              <a:pathLst>
                <a:path w="3926204" h="3987165">
                  <a:moveTo>
                    <a:pt x="3925824" y="0"/>
                  </a:moveTo>
                  <a:lnTo>
                    <a:pt x="0" y="0"/>
                  </a:lnTo>
                  <a:lnTo>
                    <a:pt x="0" y="3986784"/>
                  </a:lnTo>
                  <a:lnTo>
                    <a:pt x="3925824" y="398678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57200" y="1143000"/>
            <a:ext cx="5410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6350" algn="just"/>
            <a:r>
              <a:rPr lang="ru-RU" sz="1600" dirty="0" smtClean="0">
                <a:latin typeface="Microsoft Sans Serif" panose="020B0604020202020204" pitchFamily="34" charset="0"/>
                <a:cs typeface="Microsoft Sans Serif" pitchFamily="34" charset="0"/>
              </a:rPr>
              <a:t>Реализация Федерального проекта 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«Развитие детского здравоохранения, включая создание современной инфраструктуры оказания медицинской помощи 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itchFamily="34" charset="0"/>
              </a:rPr>
              <a:t>детям» дало начало строительства на  базе Республиканской детской клинической больницы Республиканского Центра детской онкологии и гематологии, с отделением клинической иммунологии. </a:t>
            </a:r>
            <a:r>
              <a:rPr lang="ru-RU" sz="1600" dirty="0">
                <a:latin typeface="Microsoft Sans Serif" pitchFamily="34" charset="0"/>
                <a:cs typeface="Microsoft Sans Serif" pitchFamily="34" charset="0"/>
              </a:rPr>
              <a:t>Центр позволит :</a:t>
            </a:r>
            <a:endParaRPr lang="ru-RU" sz="1600" dirty="0" smtClean="0">
              <a:latin typeface="Microsoft Sans Serif" pitchFamily="34" charset="0"/>
              <a:cs typeface="Microsoft Sans Serif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вывести на новый уровень оказание высококвалифицированной медицинской помощи;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повысить уровень ранней диагностики и процент выживаемости детей с онкологией;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снизить летальность детей с онкологическими заболеваниями, проживающих, как на территории Республики Башкортостан, так и в близлежащих регионах страны;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привлечь специалистов по данному профилю</a:t>
            </a:r>
            <a:endParaRPr lang="ru-RU" dirty="0" smtClean="0">
              <a:latin typeface="Microsoft Sans Serif" pitchFamily="34" charset="0"/>
              <a:cs typeface="Microsoft Sans Serif" pitchFamily="34" charset="0"/>
            </a:endParaRPr>
          </a:p>
          <a:p>
            <a:pPr algn="just"/>
            <a:endParaRPr lang="ru-RU" dirty="0" smtClean="0">
              <a:latin typeface="Microsoft Sans Serif" pitchFamily="34" charset="0"/>
              <a:cs typeface="Microsoft Sans Serif" pitchFamily="34" charset="0"/>
            </a:endParaRPr>
          </a:p>
          <a:p>
            <a:pPr algn="just"/>
            <a:endParaRPr lang="ru-RU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Picture 3" descr="C:\Users\omo-1\Desktop\работа ОМО\ДЛЯ ВИДЕО ПРО РДКБ нацпроекты\ФОТО\ilovepdf_extracted-pages\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 t="29857" r="13835" b="24626"/>
          <a:stretch/>
        </p:blipFill>
        <p:spPr bwMode="auto">
          <a:xfrm>
            <a:off x="6324600" y="304800"/>
            <a:ext cx="3234288" cy="20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omo-1\Desktop\работа ОМО\ДЛЯ ВИДЕО ПРО РДКБ нацпроекты\ФОТО\ilovepdf_extracted-pages\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5" t="28262" r="10549" b="23139"/>
          <a:stretch/>
        </p:blipFill>
        <p:spPr bwMode="auto">
          <a:xfrm>
            <a:off x="8763000" y="1066800"/>
            <a:ext cx="3205359" cy="20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77000" y="3200401"/>
            <a:ext cx="5257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/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Данный центр будет включать в себя: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отделение онкологии на 30 коек,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отделение гематологии на 30 коек,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дневной стационар на 10 коек,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отделения трансплантации костного мозга и интенсивной терапии на 12 коек;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лабораторию иммунологического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типирования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доноров;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молекулярно-генетическая лаборатория;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цитогенетическая лаборатория;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радиологических исследований;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амбулаторно-диагностическое отделение  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операционный блок. </a:t>
            </a: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коечный фонд составит 92 койки</a:t>
            </a:r>
            <a:r>
              <a:rPr lang="ru-RU" sz="16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614</Words>
  <Application>Microsoft Office PowerPoint</Application>
  <PresentationFormat>Произвольный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Презентация PowerPoint</vt:lpstr>
      <vt:lpstr>Участники проекта</vt:lpstr>
      <vt:lpstr>Описание проекта</vt:lpstr>
      <vt:lpstr>Факторы успеха</vt:lpstr>
      <vt:lpstr>Результаты</vt:lpstr>
      <vt:lpstr>Результаты</vt:lpstr>
      <vt:lpstr>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регионального проекта</dc:title>
  <dc:creator>PRO</dc:creator>
  <cp:lastModifiedBy>omo-1</cp:lastModifiedBy>
  <cp:revision>98</cp:revision>
  <dcterms:created xsi:type="dcterms:W3CDTF">2021-11-08T06:46:53Z</dcterms:created>
  <dcterms:modified xsi:type="dcterms:W3CDTF">2021-11-09T13:55:47Z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2021-11-08T00:00:00Z</vt:filetime>
  </property>
</Properties>
</file>