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5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2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9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3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6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3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2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88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6EC2-0209-4585-8C6B-ABE075761BA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AFDC1-090A-4F8C-8C41-661957F6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5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4519320"/>
          </a:xfrm>
        </p:spPr>
        <p:txBody>
          <a:bodyPr>
            <a:noAutofit/>
          </a:bodyPr>
          <a:lstStyle/>
          <a:p>
            <a:r>
              <a:rPr lang="ru-RU" sz="3200" b="1" dirty="0"/>
              <a:t>Кабинеты хронической сердечной недостаточности (ХСН)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 smtClean="0"/>
              <a:t>Проект реализуется на территории Тюменской области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mem2\AppData\Local\Temp\Rar$DIa0.969\Здравоохранение_лого_цвет_на_бел_ле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315416"/>
            <a:ext cx="1691643" cy="169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000"/>
            <a:ext cx="6779096" cy="6817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Описание проекта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1728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 smtClean="0"/>
              <a:t>Крайне </a:t>
            </a:r>
            <a:r>
              <a:rPr lang="ru-RU" sz="1900" dirty="0"/>
              <a:t>неблагоприятный прогноз и низкая выживаемость </a:t>
            </a:r>
            <a:r>
              <a:rPr lang="ru-RU" sz="1900" dirty="0" smtClean="0"/>
              <a:t>больных ХСН, </a:t>
            </a:r>
            <a:r>
              <a:rPr lang="ru-RU" sz="1900" dirty="0"/>
              <a:t>которые сопоставимы или даже хуже аналогичных показателей при онкологических </a:t>
            </a:r>
            <a:r>
              <a:rPr lang="ru-RU" sz="1900" dirty="0" smtClean="0"/>
              <a:t>заболеваниях, </a:t>
            </a:r>
            <a:r>
              <a:rPr lang="ru-RU" sz="1900" dirty="0"/>
              <a:t>составляют значительную нагрузку на систему здравоохранения. Совершенствование оказания медицинской помощи больным с ХСН позволит </a:t>
            </a:r>
            <a:r>
              <a:rPr lang="ru-RU" sz="1900" dirty="0" smtClean="0"/>
              <a:t>снизить </a:t>
            </a:r>
            <a:r>
              <a:rPr lang="ru-RU" sz="1900" dirty="0"/>
              <a:t>показатели смертности и заболеваемости от сердечно-сосудистых </a:t>
            </a:r>
            <a:r>
              <a:rPr lang="ru-RU" sz="1900" dirty="0" smtClean="0"/>
              <a:t>заболеваний. </a:t>
            </a:r>
            <a:endParaRPr lang="ru-RU" sz="1900" dirty="0"/>
          </a:p>
        </p:txBody>
      </p:sp>
      <p:pic>
        <p:nvPicPr>
          <p:cNvPr id="1026" name="Picture 2" descr="C:\Users\mem2\AppData\Local\Temp\Rar$DIa0.969\Здравоохранение_лого_цвет_на_бел_ле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350875"/>
            <a:ext cx="1691643" cy="169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741" y="3140968"/>
            <a:ext cx="4104456" cy="2924944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39552" y="2708920"/>
            <a:ext cx="4176464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900" dirty="0" smtClean="0"/>
              <a:t>С целью снижения количества госпитализации и смертности пациентов с ХСН в Тюменской области создается трехуровневая бесшовная система оказания помощи пациентам с ХСН. </a:t>
            </a:r>
            <a:r>
              <a:rPr lang="ru-RU" sz="1900" dirty="0"/>
              <a:t>В настоящее время развернуто 12 амбулаторных </a:t>
            </a:r>
            <a:r>
              <a:rPr lang="ru-RU" sz="1900" dirty="0" smtClean="0"/>
              <a:t>кабинетов</a:t>
            </a:r>
            <a:r>
              <a:rPr lang="ru-RU" sz="1900" dirty="0"/>
              <a:t> </a:t>
            </a:r>
            <a:r>
              <a:rPr lang="ru-RU" sz="1900" dirty="0" smtClean="0"/>
              <a:t>(1 уровень), </a:t>
            </a:r>
            <a:r>
              <a:rPr lang="ru-RU" sz="1900" dirty="0"/>
              <a:t>4 отделения второго уровня, планируется открытие еще 2 отделении в г. </a:t>
            </a:r>
            <a:r>
              <a:rPr lang="ru-RU" sz="1900" dirty="0" smtClean="0"/>
              <a:t>Тюмени. </a:t>
            </a:r>
            <a:r>
              <a:rPr lang="ru-RU" sz="1900" dirty="0"/>
              <a:t>Медицинская помощь на третьем уровне оказывается </a:t>
            </a:r>
            <a:r>
              <a:rPr lang="ru-RU" sz="1900" dirty="0" smtClean="0"/>
              <a:t>на </a:t>
            </a:r>
            <a:r>
              <a:rPr lang="ru-RU" sz="1900" dirty="0"/>
              <a:t>базе Регионального сосудистого центра ГБУЗ ТО ОКБ №</a:t>
            </a:r>
            <a:r>
              <a:rPr lang="ru-RU" sz="1900" dirty="0" smtClean="0"/>
              <a:t>1.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52073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6779096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Участники регионального проекта</a:t>
            </a:r>
            <a:r>
              <a:rPr lang="en-US" sz="3200" dirty="0" smtClean="0"/>
              <a:t>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“ОКБ №1”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 ТО “МИАЦ”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Ресурсный центр “1С-Медицина-Регион”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№1”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№2”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№4”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№5”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№8”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ГАУЗ ТО “Городская поликлиника №17”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“Областная больница №3” (г. Тобольск)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“Областная больница №12” (г. Заводоуковск)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“Областная больница №15” (с. Нижняя Тавда)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“Областная больница №19”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ГБУЗ ТО “Областная больница №23” (г. Ялуторовск)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Тюменская больница ФГБУЗ «Западно-Сибирский медицинский центр ФМБА России»</a:t>
            </a:r>
            <a:endParaRPr lang="ru-RU" sz="2000" dirty="0"/>
          </a:p>
        </p:txBody>
      </p:sp>
      <p:pic>
        <p:nvPicPr>
          <p:cNvPr id="1026" name="Picture 2" descr="C:\Users\mem2\AppData\Local\Temp\Rar$DIa0.969\Здравоохранение_лого_цвет_на_бел_ле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136" y="-387424"/>
            <a:ext cx="1691643" cy="169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26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779096" cy="823892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Факторы успеха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2839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С</a:t>
            </a:r>
            <a:r>
              <a:rPr lang="ru-RU" sz="2400" dirty="0" smtClean="0"/>
              <a:t>оздание </a:t>
            </a:r>
            <a:r>
              <a:rPr lang="ru-RU" sz="2400" dirty="0"/>
              <a:t>бесшовной трехуровневой системы оказания помощи пациентам с </a:t>
            </a:r>
            <a:r>
              <a:rPr lang="ru-RU" sz="2400" dirty="0" smtClean="0"/>
              <a:t>ХСН. </a:t>
            </a:r>
            <a:endParaRPr lang="ru-RU" sz="2400" dirty="0"/>
          </a:p>
          <a:p>
            <a:pPr algn="just"/>
            <a:r>
              <a:rPr lang="ru-RU" sz="2400" dirty="0" smtClean="0"/>
              <a:t>Создание цифрового </a:t>
            </a:r>
            <a:r>
              <a:rPr lang="ru-RU" sz="2400" dirty="0"/>
              <a:t>контура в виде единого регистра больных с ХСН в медицинской информационной системе 1С </a:t>
            </a:r>
            <a:r>
              <a:rPr lang="ru-RU" sz="2400" dirty="0" smtClean="0"/>
              <a:t>Медицина.</a:t>
            </a:r>
          </a:p>
          <a:p>
            <a:pPr algn="just"/>
            <a:r>
              <a:rPr lang="ru-RU" sz="2400" dirty="0"/>
              <a:t>Д</a:t>
            </a:r>
            <a:r>
              <a:rPr lang="ru-RU" sz="2400" dirty="0" smtClean="0"/>
              <a:t>инамическое </a:t>
            </a:r>
            <a:r>
              <a:rPr lang="ru-RU" sz="2400" dirty="0"/>
              <a:t>наблюдения за пациентами с ХСН на всех </a:t>
            </a:r>
            <a:r>
              <a:rPr lang="ru-RU" sz="2400" dirty="0" smtClean="0"/>
              <a:t>трех уровнях </a:t>
            </a:r>
            <a:r>
              <a:rPr lang="ru-RU" sz="2400" dirty="0"/>
              <a:t>оказания медицинской </a:t>
            </a:r>
            <a:r>
              <a:rPr lang="ru-RU" sz="2400" dirty="0" smtClean="0"/>
              <a:t>помощи.</a:t>
            </a:r>
            <a:endParaRPr lang="ru-RU" sz="2400" dirty="0"/>
          </a:p>
        </p:txBody>
      </p:sp>
      <p:pic>
        <p:nvPicPr>
          <p:cNvPr id="1026" name="Picture 2" descr="C:\Users\mem2\AppData\Local\Temp\Rar$DIa0.969\Здравоохранение_лого_цвет_на_бел_ле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387424"/>
            <a:ext cx="1691643" cy="169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55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820"/>
            <a:ext cx="6779096" cy="82389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В единый регистр больных с ХСН в настоящее время включено 3077 пациентов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Была повышена </a:t>
            </a:r>
            <a:r>
              <a:rPr lang="ru-RU" sz="2000" dirty="0"/>
              <a:t>частота назначения различных групп препаратов патогенетической терапии ХСН, доказавших в клинических исследованиях способность снижать потребность в госпитализации по причине ХСН и уменьшать смертность от сердечно-сосудистых </a:t>
            </a:r>
            <a:r>
              <a:rPr lang="ru-RU" sz="2000" dirty="0" smtClean="0"/>
              <a:t>осложнений. </a:t>
            </a:r>
          </a:p>
          <a:p>
            <a:pPr algn="just"/>
            <a:r>
              <a:rPr lang="ru-RU" sz="2000" dirty="0"/>
              <a:t>З</a:t>
            </a:r>
            <a:r>
              <a:rPr lang="ru-RU" sz="2000" dirty="0" smtClean="0"/>
              <a:t>а </a:t>
            </a:r>
            <a:r>
              <a:rPr lang="ru-RU" sz="2000" dirty="0"/>
              <a:t>первые 8 месяцев 2021 года после включения </a:t>
            </a:r>
            <a:r>
              <a:rPr lang="ru-RU" sz="2000" dirty="0" smtClean="0"/>
              <a:t>пациентов в </a:t>
            </a:r>
            <a:r>
              <a:rPr lang="ru-RU" sz="2000" dirty="0"/>
              <a:t>регистр ХСН </a:t>
            </a:r>
            <a:r>
              <a:rPr lang="ru-RU" sz="2000" dirty="0" smtClean="0"/>
              <a:t>снизилось число </a:t>
            </a:r>
            <a:r>
              <a:rPr lang="ru-RU" sz="2000" dirty="0"/>
              <a:t>госпитализации по причине </a:t>
            </a:r>
            <a:r>
              <a:rPr lang="ru-RU" sz="2000" dirty="0" smtClean="0"/>
              <a:t>ХСН.</a:t>
            </a:r>
            <a:endParaRPr lang="ru-RU" sz="2000" dirty="0"/>
          </a:p>
          <a:p>
            <a:pPr algn="just"/>
            <a:r>
              <a:rPr lang="ru-RU" sz="2000" dirty="0" smtClean="0"/>
              <a:t>Последующее </a:t>
            </a:r>
            <a:r>
              <a:rPr lang="ru-RU" sz="2000" dirty="0"/>
              <a:t>наблюдение, а также использование данных регионального регистра смогут улучшить переносимость лечения, качество </a:t>
            </a:r>
            <a:r>
              <a:rPr lang="ru-RU" sz="2000" dirty="0" smtClean="0"/>
              <a:t>жизни, </a:t>
            </a:r>
            <a:r>
              <a:rPr lang="ru-RU" sz="2000" dirty="0"/>
              <a:t>уменьшить потребность в госпитализации и снизить смертность от сердечно-сосудистых </a:t>
            </a:r>
            <a:r>
              <a:rPr lang="ru-RU" sz="2000" dirty="0" smtClean="0"/>
              <a:t>осложнений, а </a:t>
            </a:r>
            <a:r>
              <a:rPr lang="ru-RU" sz="2000" dirty="0"/>
              <a:t>также </a:t>
            </a:r>
            <a:r>
              <a:rPr lang="ru-RU" sz="2000" dirty="0" smtClean="0"/>
              <a:t>позволит управлять </a:t>
            </a:r>
            <a:r>
              <a:rPr lang="ru-RU" sz="2000" dirty="0"/>
              <a:t>рисками как связанными с процессом оказания медицинской помощи (например, некорректно проводимой диагностикой и лечением, дефектами информационного взаимодействия и т.д.), так и рисками, связанными с финансированием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C:\Users\mem2\AppData\Local\Temp\Rar$DIa0.969\Здравоохранение_лого_цвет_на_бел_лев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778" y="-387424"/>
            <a:ext cx="1691643" cy="169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60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428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Кабинеты хронической сердечной недостаточности (ХСН)  Проект реализуется на территории Тюменской области </vt:lpstr>
      <vt:lpstr>Описание проекта</vt:lpstr>
      <vt:lpstr>Участники регионального проекта: </vt:lpstr>
      <vt:lpstr>Факторы успеха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медицинской помощи пациентам с хронической сердечной недостаточностью в Тюменской области   Проект реализуется на территории Тюменской области</dc:title>
  <dc:creator>mem2</dc:creator>
  <cp:lastModifiedBy>Ситникова Татьяна Николаевна</cp:lastModifiedBy>
  <cp:revision>7</cp:revision>
  <dcterms:created xsi:type="dcterms:W3CDTF">2021-11-01T05:26:13Z</dcterms:created>
  <dcterms:modified xsi:type="dcterms:W3CDTF">2021-12-02T03:43:43Z</dcterms:modified>
</cp:coreProperties>
</file>