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1" r:id="rId6"/>
    <p:sldId id="259" r:id="rId7"/>
    <p:sldId id="263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75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400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4720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5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48 w 1722"/>
                <a:gd name="T1" fmla="*/ 33 h 66"/>
                <a:gd name="T2" fmla="*/ 1648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648 w 1722"/>
                <a:gd name="T9" fmla="*/ 33 h 66"/>
                <a:gd name="T10" fmla="*/ 1648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38 w 975"/>
                <a:gd name="T1" fmla="*/ 48 h 101"/>
                <a:gd name="T2" fmla="*/ 93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38 w 975"/>
                <a:gd name="T9" fmla="*/ 48 h 101"/>
                <a:gd name="T10" fmla="*/ 93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6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67 w 2141"/>
                <a:gd name="T7" fmla="*/ 0 h 198"/>
                <a:gd name="T8" fmla="*/ 206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79 w 2517"/>
                <a:gd name="T1" fmla="*/ 276 h 276"/>
                <a:gd name="T2" fmla="*/ 2406 w 2517"/>
                <a:gd name="T3" fmla="*/ 204 h 276"/>
                <a:gd name="T4" fmla="*/ 2149 w 2517"/>
                <a:gd name="T5" fmla="*/ 0 h 276"/>
                <a:gd name="T6" fmla="*/ 0 w 2517"/>
                <a:gd name="T7" fmla="*/ 276 h 276"/>
                <a:gd name="T8" fmla="*/ 2079 w 2517"/>
                <a:gd name="T9" fmla="*/ 276 h 276"/>
                <a:gd name="T10" fmla="*/ 20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9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92 w 729"/>
                <a:gd name="T7" fmla="*/ 240 h 240"/>
                <a:gd name="T8" fmla="*/ 69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92 w 729"/>
                <a:gd name="T1" fmla="*/ 318 h 318"/>
                <a:gd name="T2" fmla="*/ 69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92 w 729"/>
                <a:gd name="T9" fmla="*/ 318 h 318"/>
                <a:gd name="T10" fmla="*/ 69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7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48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83DDFC-B366-4389-B59D-CC283DB3D27E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36249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DABAD-130E-454E-8D3F-6D880FCA1723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86116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5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6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0BC4B9-12AA-4DC1-9440-2CBF913EBAF7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23178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4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4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6CF92E-F28C-4E61-BC88-B34EA05C2520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830858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4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88" y="153511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8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00EA4D-3E8E-4DD7-BD7F-AA4881B4B7D5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966872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DBB8E-08E0-42A0-BE0C-6C71A057A1AB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462874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F588ED-DC89-4180-AD88-62D3269BF1E4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840228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69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4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C9C5F8-28B2-4B21-AFC0-32800977D9AD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80148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0822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1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1126DD-3C76-41B3-9B66-FCF5BE848EE8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745335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17EC46-8F1E-4B22-8F95-C6F4168501C0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349618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27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27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4A48AC-7870-4608-9C95-F78189A80B16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120280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27"/>
            <a:ext cx="82296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9AF23A-86EF-495C-AD63-4C3802950D1C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9924882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21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45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C6D93-C816-4681-B6FF-BD92FED1F06F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20544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536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594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704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824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05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746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571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E52F7-B973-48F7-AE67-FCEB140FF656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C0A2-F519-445D-853F-2CEF289E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960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"/>
            <a:ext cx="9144000" cy="6856413"/>
            <a:chOff x="0" y="0"/>
            <a:chExt cx="5760" cy="4319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48 w 1722"/>
                <a:gd name="T1" fmla="*/ 33 h 66"/>
                <a:gd name="T2" fmla="*/ 1648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648 w 1722"/>
                <a:gd name="T9" fmla="*/ 33 h 66"/>
                <a:gd name="T10" fmla="*/ 1648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38 w 975"/>
                <a:gd name="T1" fmla="*/ 48 h 101"/>
                <a:gd name="T2" fmla="*/ 93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38 w 975"/>
                <a:gd name="T9" fmla="*/ 48 h 101"/>
                <a:gd name="T10" fmla="*/ 93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6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67 w 2141"/>
                <a:gd name="T7" fmla="*/ 0 h 198"/>
                <a:gd name="T8" fmla="*/ 206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79 w 2517"/>
                <a:gd name="T1" fmla="*/ 276 h 276"/>
                <a:gd name="T2" fmla="*/ 2406 w 2517"/>
                <a:gd name="T3" fmla="*/ 204 h 276"/>
                <a:gd name="T4" fmla="*/ 2149 w 2517"/>
                <a:gd name="T5" fmla="*/ 0 h 276"/>
                <a:gd name="T6" fmla="*/ 0 w 2517"/>
                <a:gd name="T7" fmla="*/ 276 h 276"/>
                <a:gd name="T8" fmla="*/ 2079 w 2517"/>
                <a:gd name="T9" fmla="*/ 276 h 276"/>
                <a:gd name="T10" fmla="*/ 20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9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92 w 729"/>
                <a:gd name="T7" fmla="*/ 240 h 240"/>
                <a:gd name="T8" fmla="*/ 69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92 w 729"/>
                <a:gd name="T1" fmla="*/ 318 h 318"/>
                <a:gd name="T2" fmla="*/ 69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92 w 729"/>
                <a:gd name="T9" fmla="*/ 318 h 318"/>
                <a:gd name="T10" fmla="*/ 69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7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8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38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38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38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38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38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38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38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09BE1A-E2B5-499F-BB7D-91B3A5A22120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425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«Углубленное» диспансерное наблюдение пациентов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высокого сердечно-сосудистого риска как способ совершенствования профилактики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сердечно-сосудистых осложнений</a:t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Омская область, город Омск</a:t>
            </a:r>
          </a:p>
        </p:txBody>
      </p:sp>
      <p:pic>
        <p:nvPicPr>
          <p:cNvPr id="4" name="Рисунок 3" descr="Здравоохранение - Национальные проекты: Тамбовская область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0"/>
            <a:ext cx="2555776" cy="2348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742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Проблематика и мотивация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688632"/>
          </a:xfrm>
        </p:spPr>
        <p:txBody>
          <a:bodyPr>
            <a:noAutofit/>
          </a:bodyPr>
          <a:lstStyle/>
          <a:p>
            <a:r>
              <a:rPr lang="ru-RU" sz="1600" dirty="0"/>
              <a:t>Среди пациентов очень высокого сердечно-сосудистого риска, находящихся на диспансерном наблюдении в Кардиологическом диспансере выделяются отдельные группы пациентов со сложным/тяжелым течением сердечно-сосудистой патологии, отличающиеся от «среднестатистического кардиологического больного».</a:t>
            </a:r>
          </a:p>
          <a:p>
            <a:r>
              <a:rPr lang="ru-RU" sz="1600" dirty="0">
                <a:solidFill>
                  <a:srgbClr val="C00000"/>
                </a:solidFill>
              </a:rPr>
              <a:t>В структуре поликлиники омского </a:t>
            </a:r>
            <a:r>
              <a:rPr lang="ru-RU" sz="1600" dirty="0" err="1">
                <a:solidFill>
                  <a:srgbClr val="C00000"/>
                </a:solidFill>
              </a:rPr>
              <a:t>кардиодиспансера</a:t>
            </a:r>
            <a:r>
              <a:rPr lang="ru-RU" sz="1600" dirty="0">
                <a:solidFill>
                  <a:srgbClr val="C00000"/>
                </a:solidFill>
              </a:rPr>
              <a:t> созданы специализированные кабинеты</a:t>
            </a:r>
            <a:r>
              <a:rPr lang="ru-RU" sz="1600" dirty="0"/>
              <a:t>: </a:t>
            </a:r>
            <a:r>
              <a:rPr lang="ru-RU" sz="1600" dirty="0" err="1"/>
              <a:t>кардиоонкологии</a:t>
            </a:r>
            <a:r>
              <a:rPr lang="ru-RU" sz="1600" dirty="0"/>
              <a:t>, диагностики и лечения беременных с сердечно-сосудистыми заболеваниями, сложных нарушений ритма сердца и электрокардиостимуляции, диагностики и лечения тромбозов и тромбоэмболии легочной артерии, диагностики и лечения атерогенных дислипидемий для взрослых (с 1 ноября 2021 г. – для детей), хронической сердечной недостаточности (2 врача и 3 медицинские сестры). </a:t>
            </a:r>
          </a:p>
          <a:p>
            <a:r>
              <a:rPr lang="ru-RU" sz="1600" dirty="0"/>
              <a:t>Для таких пациентов необходимо использование высоко специализированных и/или высоко затратных методов диагностики и лечения: эхокардиография с 2Д </a:t>
            </a:r>
            <a:r>
              <a:rPr lang="ru-RU" sz="1600" dirty="0" err="1"/>
              <a:t>спекл</a:t>
            </a:r>
            <a:r>
              <a:rPr lang="ru-RU" sz="1600" dirty="0"/>
              <a:t>-трекинг и исследованием продольной деформации миокарда, исследование гемостаза на предмет наличия гематогенных </a:t>
            </a:r>
            <a:r>
              <a:rPr lang="ru-RU" sz="1600" dirty="0" err="1"/>
              <a:t>тромбофилий</a:t>
            </a:r>
            <a:r>
              <a:rPr lang="ru-RU" sz="1600" dirty="0"/>
              <a:t>, программирование электрокардиостимуляторов, </a:t>
            </a:r>
            <a:r>
              <a:rPr lang="ru-RU" sz="1600" dirty="0" err="1"/>
              <a:t>чрезпищеводная</a:t>
            </a:r>
            <a:r>
              <a:rPr lang="ru-RU" sz="1600" dirty="0"/>
              <a:t> </a:t>
            </a:r>
            <a:r>
              <a:rPr lang="ru-RU" sz="1600" dirty="0" err="1"/>
              <a:t>электрокардиостимуляция</a:t>
            </a:r>
            <a:r>
              <a:rPr lang="ru-RU" sz="1600" dirty="0"/>
              <a:t>, применение генно-инженерной биологической терапии </a:t>
            </a:r>
            <a:r>
              <a:rPr lang="ru-RU" sz="1600" dirty="0" err="1"/>
              <a:t>моноклональными</a:t>
            </a:r>
            <a:r>
              <a:rPr lang="ru-RU" sz="1600" dirty="0"/>
              <a:t> антителами, современных методов лечения сердечной недостаточности, системы «</a:t>
            </a:r>
            <a:r>
              <a:rPr lang="ru-RU" sz="1600" dirty="0" err="1"/>
              <a:t>Мультитренер</a:t>
            </a:r>
            <a:r>
              <a:rPr lang="ru-RU" sz="1600" dirty="0"/>
              <a:t>» для проведения контролируемых тренировок в рамках третьего (амбулаторного) этапа медицинской кардиореабилитации.</a:t>
            </a:r>
          </a:p>
          <a:p>
            <a:r>
              <a:rPr lang="ru-RU" sz="1600" dirty="0">
                <a:solidFill>
                  <a:srgbClr val="C00000"/>
                </a:solidFill>
              </a:rPr>
              <a:t>Цель проекта:</a:t>
            </a:r>
            <a:r>
              <a:rPr lang="ru-RU" sz="1600" dirty="0"/>
              <a:t> повышение доступности специализированных и/или высоко-затратных методов диагностики и лечения в рутинной амбулаторной кардиологической практике для «таргетных» групп пациентов для совершенствования профилактики сердечно-сосудистых осложнений в рамках ДН лиц высокого сердечно-сосудистого риска. </a:t>
            </a:r>
          </a:p>
          <a:p>
            <a:r>
              <a:rPr lang="ru-RU" sz="1600" dirty="0"/>
              <a:t> 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1029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Участники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Бюджетное учреждение здравоохранения Омской области (БУЗОО) «Клинический кардиологический диспансер» («ККД», omskcardio.com)</a:t>
            </a:r>
          </a:p>
          <a:p>
            <a:r>
              <a:rPr lang="ru-RU" dirty="0"/>
              <a:t>БУЗОО «Областная клиническая больница» (okb.buzoo.ru)</a:t>
            </a:r>
          </a:p>
          <a:p>
            <a:r>
              <a:rPr lang="ru-RU" dirty="0"/>
              <a:t>БУЗОО «Городская клиническая больница скорой медицинской помощи № 1» (bsmp1-omsk.ru)</a:t>
            </a:r>
          </a:p>
          <a:p>
            <a:r>
              <a:rPr lang="ru-RU" dirty="0"/>
              <a:t>БУЗОО  «Клиническая Медико-санитарная часть № 9» (medicine.omsk.ru)</a:t>
            </a:r>
          </a:p>
          <a:p>
            <a:r>
              <a:rPr lang="ru-RU" dirty="0"/>
              <a:t>БУЗОО «Клиническая Медико-санитарная часть № 7» (omskmsh7@gmail.com)  </a:t>
            </a:r>
          </a:p>
          <a:p>
            <a:r>
              <a:rPr lang="ru-RU" dirty="0"/>
              <a:t>БУЗОО «Клинический онкологический диспансер» (buzookod.ru) </a:t>
            </a:r>
          </a:p>
          <a:p>
            <a:r>
              <a:rPr lang="ru-RU" dirty="0"/>
              <a:t>БУЗОО, оказывающие первичную медико-санитарную помощь на территории Омской области (mzdr.omskportal.ru)</a:t>
            </a:r>
          </a:p>
        </p:txBody>
      </p:sp>
    </p:spTree>
    <p:extLst>
      <p:ext uri="{BB962C8B-B14F-4D97-AF65-F5344CB8AC3E}">
        <p14:creationId xmlns:p14="http://schemas.microsoft.com/office/powerpoint/2010/main" xmlns="" val="148160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Прямая соединительная линия 67"/>
          <p:cNvCxnSpPr/>
          <p:nvPr/>
        </p:nvCxnSpPr>
        <p:spPr>
          <a:xfrm>
            <a:off x="7677176" y="2646210"/>
            <a:ext cx="16" cy="409515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" y="453890"/>
            <a:ext cx="914399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Стационары:</a:t>
            </a:r>
            <a:r>
              <a:rPr lang="ru-RU" sz="1400" dirty="0">
                <a:solidFill>
                  <a:srgbClr val="000000"/>
                </a:solidFill>
              </a:rPr>
              <a:t> РСЦ, ПСО, медицинская реабилитация (2 этап) – </a:t>
            </a:r>
            <a:r>
              <a:rPr lang="ru-RU" sz="1400" i="1" dirty="0">
                <a:solidFill>
                  <a:srgbClr val="000000"/>
                </a:solidFill>
              </a:rPr>
              <a:t>информированное добровольное согласие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97736" y="1100089"/>
            <a:ext cx="1540422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</a:rPr>
              <a:t>Поликлиника ККД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9835" y="2676945"/>
            <a:ext cx="2311516" cy="304698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002060"/>
                </a:solidFill>
              </a:rPr>
              <a:t>Льготное лекарственное обеспечение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b="1" dirty="0">
                <a:solidFill>
                  <a:srgbClr val="C00000"/>
                </a:solidFill>
              </a:rPr>
              <a:t>Мед. реабилитация (третий этап)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002060"/>
                </a:solidFill>
              </a:rPr>
              <a:t>Выявление показаний для повторной реваскуляризации миокарда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002060"/>
                </a:solidFill>
              </a:rPr>
              <a:t>Психологическая коррекция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b="1" dirty="0">
                <a:solidFill>
                  <a:srgbClr val="C00000"/>
                </a:solidFill>
              </a:rPr>
              <a:t>Специализированные амбулаторные технологии (СГХЭ, </a:t>
            </a:r>
            <a:r>
              <a:rPr lang="ru-RU" sz="1200" b="1" dirty="0" err="1">
                <a:solidFill>
                  <a:srgbClr val="C00000"/>
                </a:solidFill>
              </a:rPr>
              <a:t>аритмология</a:t>
            </a:r>
            <a:r>
              <a:rPr lang="ru-RU" sz="1200" b="1" dirty="0">
                <a:solidFill>
                  <a:srgbClr val="C00000"/>
                </a:solidFill>
              </a:rPr>
              <a:t>, тромбозы и ТЭЛА, ХСН, </a:t>
            </a:r>
            <a:r>
              <a:rPr lang="ru-RU" sz="1200" b="1" dirty="0" err="1">
                <a:solidFill>
                  <a:srgbClr val="C00000"/>
                </a:solidFill>
              </a:rPr>
              <a:t>кардиоонкология</a:t>
            </a:r>
            <a:r>
              <a:rPr lang="ru-RU" sz="1200" b="1" dirty="0">
                <a:solidFill>
                  <a:srgbClr val="C00000"/>
                </a:solidFill>
              </a:rPr>
              <a:t>, беременные с БСК)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002060"/>
                </a:solidFill>
              </a:rPr>
              <a:t>Телемедицинские консультации с НМИЦ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110" y="2399995"/>
            <a:ext cx="186819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</a:rPr>
              <a:t>ДН кардиолога ККД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7503" y="12"/>
            <a:ext cx="907265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</a:rPr>
              <a:t>Маршрутизация пациентов после госпитализации по поводу сердечно-сосудистого события</a:t>
            </a:r>
          </a:p>
        </p:txBody>
      </p:sp>
      <p:sp>
        <p:nvSpPr>
          <p:cNvPr id="9" name="TextBox 8"/>
          <p:cNvSpPr txBox="1"/>
          <p:nvPr/>
        </p:nvSpPr>
        <p:spPr>
          <a:xfrm rot="16200000" flipH="1">
            <a:off x="8323535" y="1552233"/>
            <a:ext cx="7500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000000"/>
                </a:solidFill>
              </a:rPr>
              <a:t>1-3 суток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8356898" y="2192081"/>
            <a:ext cx="78710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000000"/>
                </a:solidFill>
              </a:rPr>
              <a:t>месяцы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16630" y="2399994"/>
            <a:ext cx="3139438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</a:rPr>
              <a:t>ДН терапевта/кардиолога по месту прикрепления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71461" y="3087088"/>
            <a:ext cx="2096853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</a:rPr>
              <a:t>Консультация кардиолога  ККД, в </a:t>
            </a:r>
            <a:r>
              <a:rPr lang="ru-RU" sz="1000" dirty="0" err="1">
                <a:solidFill>
                  <a:srgbClr val="000000"/>
                </a:solidFill>
              </a:rPr>
              <a:t>т.ч</a:t>
            </a:r>
            <a:r>
              <a:rPr lang="ru-RU" sz="1000" dirty="0">
                <a:solidFill>
                  <a:srgbClr val="000000"/>
                </a:solidFill>
              </a:rPr>
              <a:t>. телемедицинская</a:t>
            </a:r>
          </a:p>
        </p:txBody>
      </p:sp>
      <p:cxnSp>
        <p:nvCxnSpPr>
          <p:cNvPr id="20" name="Прямая со стрелкой 19"/>
          <p:cNvCxnSpPr>
            <a:cxnSpLocks/>
            <a:stCxn id="3" idx="2"/>
            <a:endCxn id="7" idx="0"/>
          </p:cNvCxnSpPr>
          <p:nvPr/>
        </p:nvCxnSpPr>
        <p:spPr>
          <a:xfrm flipH="1">
            <a:off x="1685205" y="1377088"/>
            <a:ext cx="2382742" cy="102290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cxnSpLocks/>
          </p:cNvCxnSpPr>
          <p:nvPr/>
        </p:nvCxnSpPr>
        <p:spPr>
          <a:xfrm flipH="1">
            <a:off x="3929070" y="740233"/>
            <a:ext cx="1" cy="3414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авая фигурная скобка 58"/>
          <p:cNvSpPr/>
          <p:nvPr/>
        </p:nvSpPr>
        <p:spPr>
          <a:xfrm>
            <a:off x="7914498" y="2369185"/>
            <a:ext cx="592763" cy="3678461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7" name="Правая фигурная скобка 66"/>
          <p:cNvSpPr/>
          <p:nvPr/>
        </p:nvSpPr>
        <p:spPr>
          <a:xfrm>
            <a:off x="7914498" y="1152216"/>
            <a:ext cx="592763" cy="1216953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flipH="1">
            <a:off x="8428139" y="5755292"/>
            <a:ext cx="78710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72" name="TextBox 71"/>
          <p:cNvSpPr txBox="1"/>
          <p:nvPr/>
        </p:nvSpPr>
        <p:spPr>
          <a:xfrm flipH="1">
            <a:off x="8428139" y="4061521"/>
            <a:ext cx="78710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73" name="TextBox 72"/>
          <p:cNvSpPr txBox="1"/>
          <p:nvPr/>
        </p:nvSpPr>
        <p:spPr>
          <a:xfrm flipH="1">
            <a:off x="8389943" y="4900090"/>
            <a:ext cx="78710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74" name="TextBox 73"/>
          <p:cNvSpPr txBox="1"/>
          <p:nvPr/>
        </p:nvSpPr>
        <p:spPr>
          <a:xfrm flipH="1">
            <a:off x="8428139" y="3117917"/>
            <a:ext cx="78710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580324" y="3995118"/>
            <a:ext cx="2096854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Консультация кардиолога  ККД, в </a:t>
            </a:r>
            <a:r>
              <a:rPr lang="ru-RU" dirty="0" err="1"/>
              <a:t>т.ч</a:t>
            </a:r>
            <a:r>
              <a:rPr lang="ru-RU" dirty="0"/>
              <a:t>. телемедицинская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562617" y="4900040"/>
            <a:ext cx="2114575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Консультация кардиолога  ККД, в </a:t>
            </a:r>
            <a:r>
              <a:rPr lang="ru-RU" dirty="0" err="1"/>
              <a:t>т.ч</a:t>
            </a:r>
            <a:r>
              <a:rPr lang="ru-RU" dirty="0"/>
              <a:t>. телемедицинская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562601" y="5493631"/>
            <a:ext cx="2114576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Консультация кардиолога  ККД, в </a:t>
            </a:r>
            <a:r>
              <a:rPr lang="ru-RU" dirty="0" err="1"/>
              <a:t>т.ч</a:t>
            </a:r>
            <a:r>
              <a:rPr lang="ru-RU" dirty="0"/>
              <a:t>. телемедицинская</a:t>
            </a:r>
          </a:p>
        </p:txBody>
      </p:sp>
      <p:sp>
        <p:nvSpPr>
          <p:cNvPr id="80" name="TextBox 79"/>
          <p:cNvSpPr txBox="1"/>
          <p:nvPr/>
        </p:nvSpPr>
        <p:spPr>
          <a:xfrm flipH="1">
            <a:off x="8393054" y="2399995"/>
            <a:ext cx="78710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057D54F0-90AB-499E-A282-0BC090A0F5B8}"/>
              </a:ext>
            </a:extLst>
          </p:cNvPr>
          <p:cNvSpPr txBox="1"/>
          <p:nvPr/>
        </p:nvSpPr>
        <p:spPr>
          <a:xfrm>
            <a:off x="2633900" y="787846"/>
            <a:ext cx="1261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000000"/>
                </a:solidFill>
              </a:rPr>
              <a:t>Запись на прием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 flipH="1">
            <a:off x="2209821" y="3287143"/>
            <a:ext cx="337052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191105" y="4221441"/>
            <a:ext cx="337052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2200959" y="5146261"/>
            <a:ext cx="337052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2209821" y="5615035"/>
            <a:ext cx="337052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2209800" y="2676946"/>
            <a:ext cx="21" cy="4064422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74802" y="6047629"/>
            <a:ext cx="7402409" cy="0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AA3BE11E-A6A7-4ED9-AEA4-8A893B966BFF}"/>
              </a:ext>
            </a:extLst>
          </p:cNvPr>
          <p:cNvSpPr txBox="1"/>
          <p:nvPr/>
        </p:nvSpPr>
        <p:spPr>
          <a:xfrm>
            <a:off x="-5372" y="1017502"/>
            <a:ext cx="26193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800" b="1" dirty="0">
                <a:solidFill>
                  <a:srgbClr val="DADADA">
                    <a:lumMod val="10000"/>
                  </a:srgbClr>
                </a:solidFill>
              </a:rPr>
              <a:t>В случае необходимости изоляции 14 дней в выписке из стационара указать, что к кардиологу обратится родственник согласно ИДС пациента, с полисом, паспортом, </a:t>
            </a:r>
            <a:r>
              <a:rPr lang="ru-RU" sz="800" b="1" dirty="0" err="1">
                <a:solidFill>
                  <a:srgbClr val="DADADA">
                    <a:lumMod val="10000"/>
                  </a:srgbClr>
                </a:solidFill>
              </a:rPr>
              <a:t>СНИЛСом</a:t>
            </a:r>
            <a:r>
              <a:rPr lang="ru-RU" sz="800" b="1" dirty="0">
                <a:solidFill>
                  <a:srgbClr val="DADADA">
                    <a:lumMod val="10000"/>
                  </a:srgbClr>
                </a:solidFill>
              </a:rPr>
              <a:t> и оригиналом выписки пациента для выписки/получения рецептов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00932" y="1100089"/>
            <a:ext cx="2639633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</a:rPr>
              <a:t>Поликлиники территориальные</a:t>
            </a:r>
          </a:p>
        </p:txBody>
      </p:sp>
      <p:cxnSp>
        <p:nvCxnSpPr>
          <p:cNvPr id="60" name="Прямая со стрелкой 59"/>
          <p:cNvCxnSpPr>
            <a:cxnSpLocks/>
          </p:cNvCxnSpPr>
          <p:nvPr/>
        </p:nvCxnSpPr>
        <p:spPr>
          <a:xfrm flipH="1">
            <a:off x="6559634" y="773124"/>
            <a:ext cx="1" cy="3414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057D54F0-90AB-499E-A282-0BC090A0F5B8}"/>
              </a:ext>
            </a:extLst>
          </p:cNvPr>
          <p:cNvSpPr txBox="1"/>
          <p:nvPr/>
        </p:nvSpPr>
        <p:spPr>
          <a:xfrm>
            <a:off x="6412121" y="775153"/>
            <a:ext cx="728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000000"/>
                </a:solidFill>
              </a:rPr>
              <a:t>Актив</a:t>
            </a:r>
          </a:p>
        </p:txBody>
      </p:sp>
      <p:cxnSp>
        <p:nvCxnSpPr>
          <p:cNvPr id="15" name="Прямая со стрелкой 14"/>
          <p:cNvCxnSpPr>
            <a:stCxn id="3" idx="3"/>
            <a:endCxn id="58" idx="1"/>
          </p:cNvCxnSpPr>
          <p:nvPr/>
        </p:nvCxnSpPr>
        <p:spPr>
          <a:xfrm>
            <a:off x="4838158" y="1238589"/>
            <a:ext cx="362774" cy="0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7" idx="3"/>
            <a:endCxn id="27" idx="1"/>
          </p:cNvCxnSpPr>
          <p:nvPr/>
        </p:nvCxnSpPr>
        <p:spPr>
          <a:xfrm flipV="1">
            <a:off x="2619306" y="2523105"/>
            <a:ext cx="2097329" cy="1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cxnSpLocks/>
            <a:stCxn id="58" idx="2"/>
          </p:cNvCxnSpPr>
          <p:nvPr/>
        </p:nvCxnSpPr>
        <p:spPr>
          <a:xfrm>
            <a:off x="6520749" y="1377088"/>
            <a:ext cx="0" cy="99209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816161" y="773124"/>
            <a:ext cx="27045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C00000"/>
                </a:solidFill>
              </a:rPr>
              <a:t>с указанием в выписке даты и времени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1806" y="2553846"/>
            <a:ext cx="1765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rgbClr val="DADADA">
                    <a:lumMod val="10000"/>
                  </a:srgbClr>
                </a:solidFill>
              </a:rPr>
              <a:t>взятие на ДН/снятие  с ДН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28654" y="2776174"/>
            <a:ext cx="2926798" cy="2462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000000"/>
                </a:solidFill>
              </a:rPr>
              <a:t>Льготное лекарственное обеспечение</a:t>
            </a:r>
          </a:p>
        </p:txBody>
      </p:sp>
      <p:sp>
        <p:nvSpPr>
          <p:cNvPr id="45" name="TextBox 44"/>
          <p:cNvSpPr txBox="1"/>
          <p:nvPr/>
        </p:nvSpPr>
        <p:spPr>
          <a:xfrm flipH="1">
            <a:off x="7956700" y="6309320"/>
            <a:ext cx="110112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rgbClr val="C00000"/>
                </a:solidFill>
              </a:rPr>
              <a:t>свыше 12</a:t>
            </a:r>
          </a:p>
        </p:txBody>
      </p:sp>
    </p:spTree>
    <p:extLst>
      <p:ext uri="{BB962C8B-B14F-4D97-AF65-F5344CB8AC3E}">
        <p14:creationId xmlns:p14="http://schemas.microsoft.com/office/powerpoint/2010/main" xmlns="" val="215240874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Факторы успеха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маршрутизация пациентов в трехуровневой системе с обеспечением преемственности между этапами оказания кардиологической помощи, </a:t>
            </a:r>
          </a:p>
          <a:p>
            <a:r>
              <a:rPr lang="ru-RU" dirty="0"/>
              <a:t>«устойчивость» потока пациентов в поликлинике </a:t>
            </a:r>
            <a:r>
              <a:rPr lang="ru-RU" dirty="0" err="1"/>
              <a:t>кардиодиспансера</a:t>
            </a:r>
            <a:r>
              <a:rPr lang="ru-RU" dirty="0"/>
              <a:t>, </a:t>
            </a:r>
          </a:p>
          <a:p>
            <a:r>
              <a:rPr lang="ru-RU" dirty="0"/>
              <a:t>организация полноценного ДН пациентов высокого сердечно-сосудистого риска,  </a:t>
            </a:r>
          </a:p>
          <a:p>
            <a:r>
              <a:rPr lang="ru-RU" dirty="0"/>
              <a:t>наличие современных технологий диагностики, лечения и медицинской реабилитации, </a:t>
            </a:r>
          </a:p>
          <a:p>
            <a:r>
              <a:rPr lang="ru-RU" dirty="0"/>
              <a:t>информатизация процессов, </a:t>
            </a:r>
          </a:p>
          <a:p>
            <a:r>
              <a:rPr lang="ru-RU" dirty="0"/>
              <a:t>бесплатное лекарственное обеспечение пациентов, </a:t>
            </a:r>
          </a:p>
          <a:p>
            <a:r>
              <a:rPr lang="ru-RU" dirty="0"/>
              <a:t>углубленная подготовка отдельных врачей-кардиологов по разным аспектам кардиологии.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713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4525963"/>
          </a:xfrm>
        </p:spPr>
        <p:txBody>
          <a:bodyPr>
            <a:noAutofit/>
          </a:bodyPr>
          <a:lstStyle/>
          <a:p>
            <a:r>
              <a:rPr lang="ru-RU" sz="1200" dirty="0"/>
              <a:t>Среди 300 пациентов с раком явления кардиотоксичности </a:t>
            </a:r>
            <a:r>
              <a:rPr lang="ru-RU" sz="1200" dirty="0" err="1"/>
              <a:t>полихимиотерапии</a:t>
            </a:r>
            <a:r>
              <a:rPr lang="ru-RU" sz="1200" dirty="0"/>
              <a:t> выявлены у 15% пациентов, на фоне коррекции химиотерапии в 125 случаях отмечено улучшение показателей сократимости миокарда. </a:t>
            </a:r>
          </a:p>
          <a:p>
            <a:r>
              <a:rPr lang="ru-RU" sz="1200" dirty="0"/>
              <a:t>Среди 1000 беременных женщин артериальная гипертония, потребовавшая лечения, выявлена у 29,9%, в том числе, </a:t>
            </a:r>
            <a:r>
              <a:rPr lang="ru-RU" sz="1200" dirty="0" err="1"/>
              <a:t>гестационная</a:t>
            </a:r>
            <a:r>
              <a:rPr lang="ru-RU" sz="1200" dirty="0"/>
              <a:t> у 58 человек, нарушения ритма сердца  – 11,1%, врожденные пороки сердца, легочная артериальная гипертензия – у 2% женщин. </a:t>
            </a:r>
          </a:p>
          <a:p>
            <a:r>
              <a:rPr lang="ru-RU" sz="1200" dirty="0"/>
              <a:t>В кабинете аритмологии проводится проверка работы любых имплантированных устройств (2000 процедур в год) взрослым и детям, </a:t>
            </a:r>
            <a:r>
              <a:rPr lang="ru-RU" sz="1200" dirty="0" err="1"/>
              <a:t>чреспищеводная</a:t>
            </a:r>
            <a:r>
              <a:rPr lang="ru-RU" sz="1200" dirty="0"/>
              <a:t> </a:t>
            </a:r>
            <a:r>
              <a:rPr lang="ru-RU" sz="1200" dirty="0" err="1"/>
              <a:t>электрокардиостимуляция</a:t>
            </a:r>
            <a:r>
              <a:rPr lang="ru-RU" sz="1200" dirty="0"/>
              <a:t> – 320 процедур в год, по результатам проведенного обследования направлены на высокотехнологичную медицинскую помощь 156 человек.</a:t>
            </a:r>
          </a:p>
          <a:p>
            <a:r>
              <a:rPr lang="ru-RU" sz="1200" dirty="0"/>
              <a:t>Среди 340 пациентов, обратившихся после выписки из кардиологических отделений стационаров по поводу тромбоэмболии легочной артерии у 8,8% пациентов подтверждена гематогенная </a:t>
            </a:r>
            <a:r>
              <a:rPr lang="ru-RU" sz="1200" dirty="0" err="1"/>
              <a:t>тромбофилия</a:t>
            </a:r>
            <a:r>
              <a:rPr lang="ru-RU" sz="1200" dirty="0"/>
              <a:t>, что потребовало пролонгации антикоагулянтной терапии после индексного события.</a:t>
            </a:r>
          </a:p>
          <a:p>
            <a:r>
              <a:rPr lang="ru-RU" sz="1200" dirty="0"/>
              <a:t>Среди 350 пациентов с неэффективностью комбинированной </a:t>
            </a:r>
            <a:r>
              <a:rPr lang="ru-RU" sz="1200" dirty="0" err="1"/>
              <a:t>липидснижающей</a:t>
            </a:r>
            <a:r>
              <a:rPr lang="ru-RU" sz="1200" dirty="0"/>
              <a:t> терапии у 20 человек верифицирована определенная семейная наследственная </a:t>
            </a:r>
            <a:r>
              <a:rPr lang="ru-RU" sz="1200" dirty="0" err="1"/>
              <a:t>гиперхолесеринемия</a:t>
            </a:r>
            <a:r>
              <a:rPr lang="ru-RU" sz="1200" dirty="0"/>
              <a:t>, 9 человек направлены в федеральные центры для генетического обследования, 2 – для проведения </a:t>
            </a:r>
            <a:r>
              <a:rPr lang="ru-RU" sz="1200" dirty="0" err="1"/>
              <a:t>афереза</a:t>
            </a:r>
            <a:r>
              <a:rPr lang="ru-RU" sz="1200" dirty="0"/>
              <a:t>. С 15.09.2020 г. в условиях дневного стационара </a:t>
            </a:r>
            <a:r>
              <a:rPr lang="ru-RU" sz="1200" dirty="0" err="1"/>
              <a:t>кардиодиспансера</a:t>
            </a:r>
            <a:r>
              <a:rPr lang="ru-RU" sz="1200" dirty="0"/>
              <a:t> 11 пациентов получают ингибиторы PCSK9-рецепторов. 01.11.2021 г. открыт кабинет диагностики и лечения атерогенных дислипидемий в детском отделении ККД. Под наблюдением находятся 4 ребенка. Созданы условия для организации «каскадного скрининга». Перспективным направлением для региона является внедрение генетического тестирования.</a:t>
            </a:r>
          </a:p>
          <a:p>
            <a:r>
              <a:rPr lang="ru-RU" sz="1200" dirty="0"/>
              <a:t>Специалисты созданного в 2020 г. в БУЗОО «ККД» кабинета хронической сердечной недостаточности осуществляют ДН пациентов с низкой ФВ (менее 40%) – 70 человек. Из них направлены на высокотехнологичную медицинскую помощь 30% пациентов, среди рекомендованных препаратов базовой терапии 98% пациентов получают </a:t>
            </a:r>
            <a:r>
              <a:rPr lang="ru-RU" sz="1200" dirty="0" err="1"/>
              <a:t>валсартан</a:t>
            </a:r>
            <a:r>
              <a:rPr lang="ru-RU" sz="1200" dirty="0"/>
              <a:t>/</a:t>
            </a:r>
            <a:r>
              <a:rPr lang="ru-RU" sz="1200" dirty="0" err="1"/>
              <a:t>сакубитрил</a:t>
            </a:r>
            <a:r>
              <a:rPr lang="ru-RU" sz="1200" dirty="0"/>
              <a:t>, 50% - </a:t>
            </a:r>
            <a:r>
              <a:rPr lang="ru-RU" sz="1200" dirty="0" err="1"/>
              <a:t>глифлазины</a:t>
            </a:r>
            <a:r>
              <a:rPr lang="ru-RU" sz="1200" dirty="0"/>
              <a:t>. </a:t>
            </a:r>
          </a:p>
          <a:p>
            <a:r>
              <a:rPr lang="ru-RU" sz="1200" dirty="0"/>
              <a:t>Среди 773 пациентов после реваскуляризации миокарда определены факторы, влияющие на своевременность включения пациентов с ИБС в программу физической медицинской реабилитации на третьем (амбулаторном) этапе медицинской реабилитации: отсутствие желания у пациента (письменный отказ) – 86 (11,1%), удаленность проживания (письменный отказ) – 120 (15,5%), определен сомнительный реабилитационный потенциал/необходимость дополнительного обследования у 49 (6,3%), выявлены абсолютные противопоказания у 77 (10,0%) человек. Своевременно выявлены показания для плановой реваскуляризации миокарда у 18 человек (2,3%), целевое артериальное давление  достигнуто у 98,9% пациентов, отказались от курения 24,1% курящих, имело место повышение мотивированности к участию в программах физической реабилитации с 55,2% до 89,3%, улучшение качества жизни (опросник качества жизни (EQ-5D)  у 89,3%, увеличение толерантности к нагрузкам по разным тестам более, чем у 96% пациентов. В 35,0% случаев выявлена выраженная тревога или депрессия, проведена успешная коррекция психологического статуса. К труду вернулись 96,1% пациентов.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320209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Результаты 2020 г. (по сравнению с 2016 г.)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08" y="1052736"/>
            <a:ext cx="8856984" cy="4525963"/>
          </a:xfrm>
        </p:spPr>
        <p:txBody>
          <a:bodyPr>
            <a:noAutofit/>
          </a:bodyPr>
          <a:lstStyle/>
          <a:p>
            <a:r>
              <a:rPr lang="ru-RU" sz="2000" dirty="0"/>
              <a:t>Обращение  пациентов в поликлинику БУЗОО «ККД» в первые 1-3 дня после выписки из стационаров в 2020 г. составило 92,2% против 28,7%; </a:t>
            </a:r>
          </a:p>
          <a:p>
            <a:r>
              <a:rPr lang="ru-RU" sz="2000" dirty="0"/>
              <a:t>Приверженными к ДН в поликлинике ККД в течение 12 месяцев оказались 95,4%; </a:t>
            </a:r>
          </a:p>
          <a:p>
            <a:r>
              <a:rPr lang="ru-RU" sz="2000" dirty="0"/>
              <a:t>Бесплатно обеспечены лекарственными препаратами 94,2% пациентов; </a:t>
            </a:r>
          </a:p>
          <a:p>
            <a:r>
              <a:rPr lang="ru-RU" sz="2000" dirty="0"/>
              <a:t>Доля пациентов, достигшая целевых уровней артериального давления, составила 94,1% и возросла в 1,2 раза, холестерина крови – в 2,7 раз. </a:t>
            </a:r>
          </a:p>
          <a:p>
            <a:r>
              <a:rPr lang="ru-RU" sz="2000" dirty="0"/>
              <a:t>Среди пациентов, наблюдавшихся у кардиологов, по сравнению с группой пациентов, наблюдавшихся у врачей-терапевтов, достигнуты рекордно низкие показатели одногодичной летальности общей – 1,2%, летальности от сердечно-сосудистых причин – 0,8%, частота повторных </a:t>
            </a:r>
            <a:r>
              <a:rPr lang="ru-RU" sz="2000" dirty="0" err="1"/>
              <a:t>нефатальных</a:t>
            </a:r>
            <a:r>
              <a:rPr lang="ru-RU" sz="2000" dirty="0"/>
              <a:t> инфарктов миокарда составила 1,2%, незапланированных </a:t>
            </a:r>
            <a:r>
              <a:rPr lang="ru-RU" sz="2000" dirty="0" err="1"/>
              <a:t>реваскуляризаций</a:t>
            </a:r>
            <a:r>
              <a:rPr lang="ru-RU" sz="2000" dirty="0"/>
              <a:t> – 4,5%.</a:t>
            </a:r>
          </a:p>
        </p:txBody>
      </p:sp>
    </p:spTree>
    <p:extLst>
      <p:ext uri="{BB962C8B-B14F-4D97-AF65-F5344CB8AC3E}">
        <p14:creationId xmlns:p14="http://schemas.microsoft.com/office/powerpoint/2010/main" xmlns="" val="3958556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Перспективы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4525963"/>
          </a:xfrm>
        </p:spPr>
        <p:txBody>
          <a:bodyPr>
            <a:noAutofit/>
          </a:bodyPr>
          <a:lstStyle/>
          <a:p>
            <a:r>
              <a:rPr lang="ru-RU" sz="1600" dirty="0"/>
              <a:t>Проект по «углубленному диспансерному наблюдению особых категорий пациентов» может быть реализован в любом регионе, в любом профиле медицинской помощи при наличии необходимых факторов успеха.</a:t>
            </a:r>
          </a:p>
          <a:p>
            <a:r>
              <a:rPr lang="ru-RU" sz="1600" dirty="0"/>
              <a:t>Для расширения среды проекта (регион) и целей проекта (снижение смертности населения от болезней системы кровообращения) необходимо внедрение полноценных регистров по нозологиям, основанных на единой медицинской информационной системе и электронной медицинской карте пациента, развитие системы надомного патронажа маломобильных больных, внедрение дистанционных методов диагностики и самодиагностики, структурированных телефонных опросов, обучение врачей и средних медицинских работников. Преемственность и </a:t>
            </a:r>
            <a:r>
              <a:rPr lang="ru-RU" sz="1600" dirty="0" err="1"/>
              <a:t>этапность</a:t>
            </a:r>
            <a:r>
              <a:rPr lang="ru-RU" sz="1600" dirty="0"/>
              <a:t> в оказании медицинской помощи пациентам, разумная концентрация технологий в рамках трехуровневой системы оказания медицинской помощи в регионе, наличие современного оборудования и технологий (стресс-визуализация ишемии миокарда, магнитно-резонансная томография сердца, генетическая диагностика наследственных заболеваний, исследование фракционного резерва кровотока в коронарных артериях, внутрисосудистый ультразвук, биопсия миокарда, катетерная аблация аритмий сердца, имплантация </a:t>
            </a:r>
            <a:r>
              <a:rPr lang="ru-RU" sz="1600" dirty="0" err="1"/>
              <a:t>кардиовертеров</a:t>
            </a:r>
            <a:r>
              <a:rPr lang="ru-RU" sz="1600" dirty="0"/>
              <a:t>-дефибрилляторов, </a:t>
            </a:r>
            <a:r>
              <a:rPr lang="ru-RU" sz="1600" dirty="0" err="1"/>
              <a:t>ресинхронизирующих</a:t>
            </a:r>
            <a:r>
              <a:rPr lang="ru-RU" sz="1600" dirty="0"/>
              <a:t> устройств) позволят в ближайшей перспективе достичь </a:t>
            </a:r>
            <a:r>
              <a:rPr lang="ru-RU" sz="1600" dirty="0">
                <a:solidFill>
                  <a:srgbClr val="C00000"/>
                </a:solidFill>
              </a:rPr>
              <a:t>повышения качества жизни и снижения потребности в госпитализациях для хронических больных, улучшения доступности высокотехнологичных методов лечения, а также повысить эффективность управления популяционными сердечно-сосудистым рисками и ресурсами системы здравоохранения. </a:t>
            </a:r>
            <a:r>
              <a:rPr lang="ru-RU" sz="1600" dirty="0"/>
              <a:t>Это является важной составляющей </a:t>
            </a:r>
            <a:r>
              <a:rPr lang="ru-RU" sz="1600" dirty="0">
                <a:solidFill>
                  <a:srgbClr val="C00000"/>
                </a:solidFill>
              </a:rPr>
              <a:t>снижения смертности от сердечно-сосудистых заболеваний населения Российской Федерации</a:t>
            </a:r>
            <a:r>
              <a:rPr lang="ru-RU" sz="1600" dirty="0"/>
              <a:t> – главная цель Национального проекта «Здравоохранение. Борьба с сердечно-сосудистыми заболеваниями.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616581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Лучи">
  <a:themeElements>
    <a:clrScheme name="Лучи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1341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5_Лучи</vt:lpstr>
      <vt:lpstr>«Углубленное» диспансерное наблюдение пациентов  высокого сердечно-сосудистого риска как способ совершенствования профилактики  сердечно-сосудистых осложнений </vt:lpstr>
      <vt:lpstr>Проблематика и мотивация проекта</vt:lpstr>
      <vt:lpstr>Участники проекта</vt:lpstr>
      <vt:lpstr>Слайд 4</vt:lpstr>
      <vt:lpstr>Факторы успеха</vt:lpstr>
      <vt:lpstr>Результаты</vt:lpstr>
      <vt:lpstr>Результаты 2020 г. (по сравнению с 2016 г.)</vt:lpstr>
      <vt:lpstr>Перспективы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«Углубленное» диспансерное наблюдение пациентов  высокого сердечно-сосудистого риска как способ совершенствования профилактики  сердечно-сосудистых осложнений</dc:title>
  <dc:creator>Ольга Юрьевна</dc:creator>
  <cp:lastModifiedBy>NikolaevRV</cp:lastModifiedBy>
  <cp:revision>12</cp:revision>
  <dcterms:created xsi:type="dcterms:W3CDTF">2021-11-08T12:17:27Z</dcterms:created>
  <dcterms:modified xsi:type="dcterms:W3CDTF">2021-12-15T10:45:44Z</dcterms:modified>
</cp:coreProperties>
</file>