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48" r:id="rId2"/>
    <p:sldId id="449" r:id="rId3"/>
    <p:sldId id="450" r:id="rId4"/>
    <p:sldId id="452" r:id="rId5"/>
    <p:sldId id="451" r:id="rId6"/>
  </p:sldIdLst>
  <p:sldSz cx="12169775" cy="7265988"/>
  <p:notesSz cx="6858000" cy="9144000"/>
  <p:defaultTextStyle>
    <a:defPPr>
      <a:defRPr lang="ru-RU"/>
    </a:defPPr>
    <a:lvl1pPr marL="0" algn="l" defTabSz="1110539" rtl="0" eaLnBrk="1" latinLnBrk="0" hangingPunct="1">
      <a:defRPr sz="2200" kern="1200">
        <a:solidFill>
          <a:schemeClr val="tx1"/>
        </a:solidFill>
        <a:latin typeface="+mn-lt"/>
        <a:ea typeface="+mn-ea"/>
        <a:cs typeface="+mn-cs"/>
      </a:defRPr>
    </a:lvl1pPr>
    <a:lvl2pPr marL="555269" algn="l" defTabSz="1110539" rtl="0" eaLnBrk="1" latinLnBrk="0" hangingPunct="1">
      <a:defRPr sz="2200" kern="1200">
        <a:solidFill>
          <a:schemeClr val="tx1"/>
        </a:solidFill>
        <a:latin typeface="+mn-lt"/>
        <a:ea typeface="+mn-ea"/>
        <a:cs typeface="+mn-cs"/>
      </a:defRPr>
    </a:lvl2pPr>
    <a:lvl3pPr marL="1110539" algn="l" defTabSz="1110539" rtl="0" eaLnBrk="1" latinLnBrk="0" hangingPunct="1">
      <a:defRPr sz="2200" kern="1200">
        <a:solidFill>
          <a:schemeClr val="tx1"/>
        </a:solidFill>
        <a:latin typeface="+mn-lt"/>
        <a:ea typeface="+mn-ea"/>
        <a:cs typeface="+mn-cs"/>
      </a:defRPr>
    </a:lvl3pPr>
    <a:lvl4pPr marL="1665808" algn="l" defTabSz="1110539" rtl="0" eaLnBrk="1" latinLnBrk="0" hangingPunct="1">
      <a:defRPr sz="2200" kern="1200">
        <a:solidFill>
          <a:schemeClr val="tx1"/>
        </a:solidFill>
        <a:latin typeface="+mn-lt"/>
        <a:ea typeface="+mn-ea"/>
        <a:cs typeface="+mn-cs"/>
      </a:defRPr>
    </a:lvl4pPr>
    <a:lvl5pPr marL="2221078" algn="l" defTabSz="1110539" rtl="0" eaLnBrk="1" latinLnBrk="0" hangingPunct="1">
      <a:defRPr sz="2200" kern="1200">
        <a:solidFill>
          <a:schemeClr val="tx1"/>
        </a:solidFill>
        <a:latin typeface="+mn-lt"/>
        <a:ea typeface="+mn-ea"/>
        <a:cs typeface="+mn-cs"/>
      </a:defRPr>
    </a:lvl5pPr>
    <a:lvl6pPr marL="2776347" algn="l" defTabSz="1110539" rtl="0" eaLnBrk="1" latinLnBrk="0" hangingPunct="1">
      <a:defRPr sz="2200" kern="1200">
        <a:solidFill>
          <a:schemeClr val="tx1"/>
        </a:solidFill>
        <a:latin typeface="+mn-lt"/>
        <a:ea typeface="+mn-ea"/>
        <a:cs typeface="+mn-cs"/>
      </a:defRPr>
    </a:lvl6pPr>
    <a:lvl7pPr marL="3331616" algn="l" defTabSz="1110539" rtl="0" eaLnBrk="1" latinLnBrk="0" hangingPunct="1">
      <a:defRPr sz="2200" kern="1200">
        <a:solidFill>
          <a:schemeClr val="tx1"/>
        </a:solidFill>
        <a:latin typeface="+mn-lt"/>
        <a:ea typeface="+mn-ea"/>
        <a:cs typeface="+mn-cs"/>
      </a:defRPr>
    </a:lvl7pPr>
    <a:lvl8pPr marL="3886886" algn="l" defTabSz="1110539" rtl="0" eaLnBrk="1" latinLnBrk="0" hangingPunct="1">
      <a:defRPr sz="2200" kern="1200">
        <a:solidFill>
          <a:schemeClr val="tx1"/>
        </a:solidFill>
        <a:latin typeface="+mn-lt"/>
        <a:ea typeface="+mn-ea"/>
        <a:cs typeface="+mn-cs"/>
      </a:defRPr>
    </a:lvl8pPr>
    <a:lvl9pPr marL="4442155" algn="l" defTabSz="1110539"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CC66"/>
    <a:srgbClr val="FF9900"/>
    <a:srgbClr val="293483"/>
    <a:srgbClr val="009900"/>
    <a:srgbClr val="FFFFCC"/>
    <a:srgbClr val="00AECD"/>
    <a:srgbClr val="7F7F7F"/>
    <a:srgbClr val="E2AA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3448" autoAdjust="0"/>
  </p:normalViewPr>
  <p:slideViewPr>
    <p:cSldViewPr>
      <p:cViewPr>
        <p:scale>
          <a:sx n="100" d="100"/>
          <a:sy n="100" d="100"/>
        </p:scale>
        <p:origin x="-192" y="-48"/>
      </p:cViewPr>
      <p:guideLst>
        <p:guide orient="horz" pos="2289"/>
        <p:guide pos="38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0A996-F01D-4210-8162-29B5554A8370}" type="datetimeFigureOut">
              <a:rPr lang="ru-RU" smtClean="0"/>
              <a:pPr/>
              <a:t>15.12.2021</a:t>
            </a:fld>
            <a:endParaRPr lang="ru-RU"/>
          </a:p>
        </p:txBody>
      </p:sp>
      <p:sp>
        <p:nvSpPr>
          <p:cNvPr id="4" name="Образ слайда 3"/>
          <p:cNvSpPr>
            <a:spLocks noGrp="1" noRot="1" noChangeAspect="1"/>
          </p:cNvSpPr>
          <p:nvPr>
            <p:ph type="sldImg" idx="2"/>
          </p:nvPr>
        </p:nvSpPr>
        <p:spPr>
          <a:xfrm>
            <a:off x="558800" y="685800"/>
            <a:ext cx="5740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A3421-A304-4055-B76B-EB997C0A1645}" type="slidenum">
              <a:rPr lang="ru-RU" smtClean="0"/>
              <a:pPr/>
              <a:t>‹#›</a:t>
            </a:fld>
            <a:endParaRPr lang="ru-RU"/>
          </a:p>
        </p:txBody>
      </p:sp>
    </p:spTree>
    <p:extLst>
      <p:ext uri="{BB962C8B-B14F-4D97-AF65-F5344CB8AC3E}">
        <p14:creationId xmlns:p14="http://schemas.microsoft.com/office/powerpoint/2010/main" xmlns="" val="907011598"/>
      </p:ext>
    </p:extLst>
  </p:cSld>
  <p:clrMap bg1="lt1" tx1="dk1" bg2="lt2" tx2="dk2" accent1="accent1" accent2="accent2" accent3="accent3" accent4="accent4" accent5="accent5" accent6="accent6" hlink="hlink" folHlink="folHlink"/>
  <p:notesStyle>
    <a:lvl1pPr marL="0" algn="l" defTabSz="1110539" rtl="0" eaLnBrk="1" latinLnBrk="0" hangingPunct="1">
      <a:defRPr sz="1500" kern="1200">
        <a:solidFill>
          <a:schemeClr val="tx1"/>
        </a:solidFill>
        <a:latin typeface="+mn-lt"/>
        <a:ea typeface="+mn-ea"/>
        <a:cs typeface="+mn-cs"/>
      </a:defRPr>
    </a:lvl1pPr>
    <a:lvl2pPr marL="555269" algn="l" defTabSz="1110539" rtl="0" eaLnBrk="1" latinLnBrk="0" hangingPunct="1">
      <a:defRPr sz="1500" kern="1200">
        <a:solidFill>
          <a:schemeClr val="tx1"/>
        </a:solidFill>
        <a:latin typeface="+mn-lt"/>
        <a:ea typeface="+mn-ea"/>
        <a:cs typeface="+mn-cs"/>
      </a:defRPr>
    </a:lvl2pPr>
    <a:lvl3pPr marL="1110539" algn="l" defTabSz="1110539" rtl="0" eaLnBrk="1" latinLnBrk="0" hangingPunct="1">
      <a:defRPr sz="1500" kern="1200">
        <a:solidFill>
          <a:schemeClr val="tx1"/>
        </a:solidFill>
        <a:latin typeface="+mn-lt"/>
        <a:ea typeface="+mn-ea"/>
        <a:cs typeface="+mn-cs"/>
      </a:defRPr>
    </a:lvl3pPr>
    <a:lvl4pPr marL="1665808" algn="l" defTabSz="1110539" rtl="0" eaLnBrk="1" latinLnBrk="0" hangingPunct="1">
      <a:defRPr sz="1500" kern="1200">
        <a:solidFill>
          <a:schemeClr val="tx1"/>
        </a:solidFill>
        <a:latin typeface="+mn-lt"/>
        <a:ea typeface="+mn-ea"/>
        <a:cs typeface="+mn-cs"/>
      </a:defRPr>
    </a:lvl4pPr>
    <a:lvl5pPr marL="2221078" algn="l" defTabSz="1110539" rtl="0" eaLnBrk="1" latinLnBrk="0" hangingPunct="1">
      <a:defRPr sz="1500" kern="1200">
        <a:solidFill>
          <a:schemeClr val="tx1"/>
        </a:solidFill>
        <a:latin typeface="+mn-lt"/>
        <a:ea typeface="+mn-ea"/>
        <a:cs typeface="+mn-cs"/>
      </a:defRPr>
    </a:lvl5pPr>
    <a:lvl6pPr marL="2776347" algn="l" defTabSz="1110539" rtl="0" eaLnBrk="1" latinLnBrk="0" hangingPunct="1">
      <a:defRPr sz="1500" kern="1200">
        <a:solidFill>
          <a:schemeClr val="tx1"/>
        </a:solidFill>
        <a:latin typeface="+mn-lt"/>
        <a:ea typeface="+mn-ea"/>
        <a:cs typeface="+mn-cs"/>
      </a:defRPr>
    </a:lvl6pPr>
    <a:lvl7pPr marL="3331616" algn="l" defTabSz="1110539" rtl="0" eaLnBrk="1" latinLnBrk="0" hangingPunct="1">
      <a:defRPr sz="1500" kern="1200">
        <a:solidFill>
          <a:schemeClr val="tx1"/>
        </a:solidFill>
        <a:latin typeface="+mn-lt"/>
        <a:ea typeface="+mn-ea"/>
        <a:cs typeface="+mn-cs"/>
      </a:defRPr>
    </a:lvl7pPr>
    <a:lvl8pPr marL="3886886" algn="l" defTabSz="1110539" rtl="0" eaLnBrk="1" latinLnBrk="0" hangingPunct="1">
      <a:defRPr sz="1500" kern="1200">
        <a:solidFill>
          <a:schemeClr val="tx1"/>
        </a:solidFill>
        <a:latin typeface="+mn-lt"/>
        <a:ea typeface="+mn-ea"/>
        <a:cs typeface="+mn-cs"/>
      </a:defRPr>
    </a:lvl8pPr>
    <a:lvl9pPr marL="4442155" algn="l" defTabSz="111053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2733" y="2257166"/>
            <a:ext cx="10344309" cy="155747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5466" y="4117393"/>
            <a:ext cx="8518843" cy="1856864"/>
          </a:xfrm>
        </p:spPr>
        <p:txBody>
          <a:bodyPr/>
          <a:lstStyle>
            <a:lvl1pPr marL="0" indent="0" algn="ctr">
              <a:buNone/>
              <a:defRPr>
                <a:solidFill>
                  <a:schemeClr val="tx1">
                    <a:tint val="75000"/>
                  </a:schemeClr>
                </a:solidFill>
              </a:defRPr>
            </a:lvl1pPr>
            <a:lvl2pPr marL="555269" indent="0" algn="ctr">
              <a:buNone/>
              <a:defRPr>
                <a:solidFill>
                  <a:schemeClr val="tx1">
                    <a:tint val="75000"/>
                  </a:schemeClr>
                </a:solidFill>
              </a:defRPr>
            </a:lvl2pPr>
            <a:lvl3pPr marL="1110539" indent="0" algn="ctr">
              <a:buNone/>
              <a:defRPr>
                <a:solidFill>
                  <a:schemeClr val="tx1">
                    <a:tint val="75000"/>
                  </a:schemeClr>
                </a:solidFill>
              </a:defRPr>
            </a:lvl3pPr>
            <a:lvl4pPr marL="1665808" indent="0" algn="ctr">
              <a:buNone/>
              <a:defRPr>
                <a:solidFill>
                  <a:schemeClr val="tx1">
                    <a:tint val="75000"/>
                  </a:schemeClr>
                </a:solidFill>
              </a:defRPr>
            </a:lvl4pPr>
            <a:lvl5pPr marL="2221078" indent="0" algn="ctr">
              <a:buNone/>
              <a:defRPr>
                <a:solidFill>
                  <a:schemeClr val="tx1">
                    <a:tint val="75000"/>
                  </a:schemeClr>
                </a:solidFill>
              </a:defRPr>
            </a:lvl5pPr>
            <a:lvl6pPr marL="2776347" indent="0" algn="ctr">
              <a:buNone/>
              <a:defRPr>
                <a:solidFill>
                  <a:schemeClr val="tx1">
                    <a:tint val="75000"/>
                  </a:schemeClr>
                </a:solidFill>
              </a:defRPr>
            </a:lvl6pPr>
            <a:lvl7pPr marL="3331616" indent="0" algn="ctr">
              <a:buNone/>
              <a:defRPr>
                <a:solidFill>
                  <a:schemeClr val="tx1">
                    <a:tint val="75000"/>
                  </a:schemeClr>
                </a:solidFill>
              </a:defRPr>
            </a:lvl7pPr>
            <a:lvl8pPr marL="3886886" indent="0" algn="ctr">
              <a:buNone/>
              <a:defRPr>
                <a:solidFill>
                  <a:schemeClr val="tx1">
                    <a:tint val="75000"/>
                  </a:schemeClr>
                </a:solidFill>
              </a:defRPr>
            </a:lvl8pPr>
            <a:lvl9pPr marL="444215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23087" y="290977"/>
            <a:ext cx="2738199" cy="61996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8489" y="290977"/>
            <a:ext cx="8011769" cy="61996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328" y="4669071"/>
            <a:ext cx="10344309" cy="1443106"/>
          </a:xfrm>
        </p:spPr>
        <p:txBody>
          <a:bodyPr anchor="t"/>
          <a:lstStyle>
            <a:lvl1pPr algn="l">
              <a:defRPr sz="4900" b="1" cap="all"/>
            </a:lvl1pPr>
          </a:lstStyle>
          <a:p>
            <a:r>
              <a:rPr lang="ru-RU" smtClean="0"/>
              <a:t>Образец заголовка</a:t>
            </a:r>
            <a:endParaRPr lang="ru-RU"/>
          </a:p>
        </p:txBody>
      </p:sp>
      <p:sp>
        <p:nvSpPr>
          <p:cNvPr id="3" name="Текст 2"/>
          <p:cNvSpPr>
            <a:spLocks noGrp="1"/>
          </p:cNvSpPr>
          <p:nvPr>
            <p:ph type="body" idx="1"/>
          </p:nvPr>
        </p:nvSpPr>
        <p:spPr>
          <a:xfrm>
            <a:off x="961328" y="3079636"/>
            <a:ext cx="10344309" cy="1589434"/>
          </a:xfrm>
        </p:spPr>
        <p:txBody>
          <a:bodyPr anchor="b"/>
          <a:lstStyle>
            <a:lvl1pPr marL="0" indent="0">
              <a:buNone/>
              <a:defRPr sz="2400">
                <a:solidFill>
                  <a:schemeClr val="tx1">
                    <a:tint val="75000"/>
                  </a:schemeClr>
                </a:solidFill>
              </a:defRPr>
            </a:lvl1pPr>
            <a:lvl2pPr marL="555269" indent="0">
              <a:buNone/>
              <a:defRPr sz="2200">
                <a:solidFill>
                  <a:schemeClr val="tx1">
                    <a:tint val="75000"/>
                  </a:schemeClr>
                </a:solidFill>
              </a:defRPr>
            </a:lvl2pPr>
            <a:lvl3pPr marL="1110539" indent="0">
              <a:buNone/>
              <a:defRPr sz="1900">
                <a:solidFill>
                  <a:schemeClr val="tx1">
                    <a:tint val="75000"/>
                  </a:schemeClr>
                </a:solidFill>
              </a:defRPr>
            </a:lvl3pPr>
            <a:lvl4pPr marL="1665808" indent="0">
              <a:buNone/>
              <a:defRPr sz="1700">
                <a:solidFill>
                  <a:schemeClr val="tx1">
                    <a:tint val="75000"/>
                  </a:schemeClr>
                </a:solidFill>
              </a:defRPr>
            </a:lvl4pPr>
            <a:lvl5pPr marL="2221078" indent="0">
              <a:buNone/>
              <a:defRPr sz="1700">
                <a:solidFill>
                  <a:schemeClr val="tx1">
                    <a:tint val="75000"/>
                  </a:schemeClr>
                </a:solidFill>
              </a:defRPr>
            </a:lvl5pPr>
            <a:lvl6pPr marL="2776347" indent="0">
              <a:buNone/>
              <a:defRPr sz="1700">
                <a:solidFill>
                  <a:schemeClr val="tx1">
                    <a:tint val="75000"/>
                  </a:schemeClr>
                </a:solidFill>
              </a:defRPr>
            </a:lvl6pPr>
            <a:lvl7pPr marL="3331616" indent="0">
              <a:buNone/>
              <a:defRPr sz="1700">
                <a:solidFill>
                  <a:schemeClr val="tx1">
                    <a:tint val="75000"/>
                  </a:schemeClr>
                </a:solidFill>
              </a:defRPr>
            </a:lvl7pPr>
            <a:lvl8pPr marL="3886886" indent="0">
              <a:buNone/>
              <a:defRPr sz="1700">
                <a:solidFill>
                  <a:schemeClr val="tx1">
                    <a:tint val="75000"/>
                  </a:schemeClr>
                </a:solidFill>
              </a:defRPr>
            </a:lvl8pPr>
            <a:lvl9pPr marL="4442155"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8489" y="1695398"/>
            <a:ext cx="5374984" cy="479521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86302" y="1695398"/>
            <a:ext cx="5374984" cy="479521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8489" y="1626438"/>
            <a:ext cx="5377097" cy="677822"/>
          </a:xfrm>
        </p:spPr>
        <p:txBody>
          <a:bodyPr anchor="b"/>
          <a:lstStyle>
            <a:lvl1pPr marL="0" indent="0">
              <a:buNone/>
              <a:defRPr sz="2900" b="1"/>
            </a:lvl1pPr>
            <a:lvl2pPr marL="555269" indent="0">
              <a:buNone/>
              <a:defRPr sz="2400" b="1"/>
            </a:lvl2pPr>
            <a:lvl3pPr marL="1110539" indent="0">
              <a:buNone/>
              <a:defRPr sz="2200" b="1"/>
            </a:lvl3pPr>
            <a:lvl4pPr marL="1665808" indent="0">
              <a:buNone/>
              <a:defRPr sz="1900" b="1"/>
            </a:lvl4pPr>
            <a:lvl5pPr marL="2221078" indent="0">
              <a:buNone/>
              <a:defRPr sz="1900" b="1"/>
            </a:lvl5pPr>
            <a:lvl6pPr marL="2776347" indent="0">
              <a:buNone/>
              <a:defRPr sz="1900" b="1"/>
            </a:lvl6pPr>
            <a:lvl7pPr marL="3331616" indent="0">
              <a:buNone/>
              <a:defRPr sz="1900" b="1"/>
            </a:lvl7pPr>
            <a:lvl8pPr marL="3886886" indent="0">
              <a:buNone/>
              <a:defRPr sz="1900" b="1"/>
            </a:lvl8pPr>
            <a:lvl9pPr marL="4442155"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608489" y="2304260"/>
            <a:ext cx="5377097" cy="418635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2077" y="1626438"/>
            <a:ext cx="5379210" cy="677822"/>
          </a:xfrm>
        </p:spPr>
        <p:txBody>
          <a:bodyPr anchor="b"/>
          <a:lstStyle>
            <a:lvl1pPr marL="0" indent="0">
              <a:buNone/>
              <a:defRPr sz="2900" b="1"/>
            </a:lvl1pPr>
            <a:lvl2pPr marL="555269" indent="0">
              <a:buNone/>
              <a:defRPr sz="2400" b="1"/>
            </a:lvl2pPr>
            <a:lvl3pPr marL="1110539" indent="0">
              <a:buNone/>
              <a:defRPr sz="2200" b="1"/>
            </a:lvl3pPr>
            <a:lvl4pPr marL="1665808" indent="0">
              <a:buNone/>
              <a:defRPr sz="1900" b="1"/>
            </a:lvl4pPr>
            <a:lvl5pPr marL="2221078" indent="0">
              <a:buNone/>
              <a:defRPr sz="1900" b="1"/>
            </a:lvl5pPr>
            <a:lvl6pPr marL="2776347" indent="0">
              <a:buNone/>
              <a:defRPr sz="1900" b="1"/>
            </a:lvl6pPr>
            <a:lvl7pPr marL="3331616" indent="0">
              <a:buNone/>
              <a:defRPr sz="1900" b="1"/>
            </a:lvl7pPr>
            <a:lvl8pPr marL="3886886" indent="0">
              <a:buNone/>
              <a:defRPr sz="1900" b="1"/>
            </a:lvl8pPr>
            <a:lvl9pPr marL="4442155"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182077" y="2304260"/>
            <a:ext cx="5379210" cy="418635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89294"/>
            <a:ext cx="4003772" cy="1231181"/>
          </a:xfrm>
        </p:spPr>
        <p:txBody>
          <a:bodyPr anchor="b"/>
          <a:lstStyle>
            <a:lvl1pPr algn="l">
              <a:defRPr sz="2400" b="1"/>
            </a:lvl1pPr>
          </a:lstStyle>
          <a:p>
            <a:r>
              <a:rPr lang="ru-RU" smtClean="0"/>
              <a:t>Образец заголовка</a:t>
            </a:r>
            <a:endParaRPr lang="ru-RU"/>
          </a:p>
        </p:txBody>
      </p:sp>
      <p:sp>
        <p:nvSpPr>
          <p:cNvPr id="3" name="Содержимое 2"/>
          <p:cNvSpPr>
            <a:spLocks noGrp="1"/>
          </p:cNvSpPr>
          <p:nvPr>
            <p:ph idx="1"/>
          </p:nvPr>
        </p:nvSpPr>
        <p:spPr>
          <a:xfrm>
            <a:off x="4758044" y="289295"/>
            <a:ext cx="6803242" cy="6201319"/>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8489" y="1520476"/>
            <a:ext cx="4003772" cy="4970138"/>
          </a:xfrm>
        </p:spPr>
        <p:txBody>
          <a:bodyPr/>
          <a:lstStyle>
            <a:lvl1pPr marL="0" indent="0">
              <a:buNone/>
              <a:defRPr sz="1700"/>
            </a:lvl1pPr>
            <a:lvl2pPr marL="555269" indent="0">
              <a:buNone/>
              <a:defRPr sz="1500"/>
            </a:lvl2pPr>
            <a:lvl3pPr marL="1110539" indent="0">
              <a:buNone/>
              <a:defRPr sz="1200"/>
            </a:lvl3pPr>
            <a:lvl4pPr marL="1665808" indent="0">
              <a:buNone/>
              <a:defRPr sz="1100"/>
            </a:lvl4pPr>
            <a:lvl5pPr marL="2221078" indent="0">
              <a:buNone/>
              <a:defRPr sz="1100"/>
            </a:lvl5pPr>
            <a:lvl6pPr marL="2776347" indent="0">
              <a:buNone/>
              <a:defRPr sz="1100"/>
            </a:lvl6pPr>
            <a:lvl7pPr marL="3331616" indent="0">
              <a:buNone/>
              <a:defRPr sz="1100"/>
            </a:lvl7pPr>
            <a:lvl8pPr marL="3886886" indent="0">
              <a:buNone/>
              <a:defRPr sz="1100"/>
            </a:lvl8pPr>
            <a:lvl9pPr marL="444215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5361" y="5086191"/>
            <a:ext cx="7301865" cy="600454"/>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5361" y="649229"/>
            <a:ext cx="7301865" cy="4359593"/>
          </a:xfrm>
        </p:spPr>
        <p:txBody>
          <a:bodyPr/>
          <a:lstStyle>
            <a:lvl1pPr marL="0" indent="0">
              <a:buNone/>
              <a:defRPr sz="3900"/>
            </a:lvl1pPr>
            <a:lvl2pPr marL="555269" indent="0">
              <a:buNone/>
              <a:defRPr sz="3400"/>
            </a:lvl2pPr>
            <a:lvl3pPr marL="1110539" indent="0">
              <a:buNone/>
              <a:defRPr sz="2900"/>
            </a:lvl3pPr>
            <a:lvl4pPr marL="1665808" indent="0">
              <a:buNone/>
              <a:defRPr sz="2400"/>
            </a:lvl4pPr>
            <a:lvl5pPr marL="2221078" indent="0">
              <a:buNone/>
              <a:defRPr sz="2400"/>
            </a:lvl5pPr>
            <a:lvl6pPr marL="2776347" indent="0">
              <a:buNone/>
              <a:defRPr sz="2400"/>
            </a:lvl6pPr>
            <a:lvl7pPr marL="3331616" indent="0">
              <a:buNone/>
              <a:defRPr sz="2400"/>
            </a:lvl7pPr>
            <a:lvl8pPr marL="3886886" indent="0">
              <a:buNone/>
              <a:defRPr sz="2400"/>
            </a:lvl8pPr>
            <a:lvl9pPr marL="4442155" indent="0">
              <a:buNone/>
              <a:defRPr sz="2400"/>
            </a:lvl9pPr>
          </a:lstStyle>
          <a:p>
            <a:endParaRPr lang="ru-RU"/>
          </a:p>
        </p:txBody>
      </p:sp>
      <p:sp>
        <p:nvSpPr>
          <p:cNvPr id="4" name="Текст 3"/>
          <p:cNvSpPr>
            <a:spLocks noGrp="1"/>
          </p:cNvSpPr>
          <p:nvPr>
            <p:ph type="body" sz="half" idx="2"/>
          </p:nvPr>
        </p:nvSpPr>
        <p:spPr>
          <a:xfrm>
            <a:off x="2385361" y="5686645"/>
            <a:ext cx="7301865" cy="852744"/>
          </a:xfrm>
        </p:spPr>
        <p:txBody>
          <a:bodyPr/>
          <a:lstStyle>
            <a:lvl1pPr marL="0" indent="0">
              <a:buNone/>
              <a:defRPr sz="1700"/>
            </a:lvl1pPr>
            <a:lvl2pPr marL="555269" indent="0">
              <a:buNone/>
              <a:defRPr sz="1500"/>
            </a:lvl2pPr>
            <a:lvl3pPr marL="1110539" indent="0">
              <a:buNone/>
              <a:defRPr sz="1200"/>
            </a:lvl3pPr>
            <a:lvl4pPr marL="1665808" indent="0">
              <a:buNone/>
              <a:defRPr sz="1100"/>
            </a:lvl4pPr>
            <a:lvl5pPr marL="2221078" indent="0">
              <a:buNone/>
              <a:defRPr sz="1100"/>
            </a:lvl5pPr>
            <a:lvl6pPr marL="2776347" indent="0">
              <a:buNone/>
              <a:defRPr sz="1100"/>
            </a:lvl6pPr>
            <a:lvl7pPr marL="3331616" indent="0">
              <a:buNone/>
              <a:defRPr sz="1100"/>
            </a:lvl7pPr>
            <a:lvl8pPr marL="3886886" indent="0">
              <a:buNone/>
              <a:defRPr sz="1100"/>
            </a:lvl8pPr>
            <a:lvl9pPr marL="444215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90976"/>
            <a:ext cx="10952798" cy="1210998"/>
          </a:xfrm>
          <a:prstGeom prst="rect">
            <a:avLst/>
          </a:prstGeom>
        </p:spPr>
        <p:txBody>
          <a:bodyPr vert="horz" lIns="111054" tIns="55527" rIns="111054" bIns="5552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8489" y="1695398"/>
            <a:ext cx="10952798" cy="4795216"/>
          </a:xfrm>
          <a:prstGeom prst="rect">
            <a:avLst/>
          </a:prstGeom>
        </p:spPr>
        <p:txBody>
          <a:bodyPr vert="horz" lIns="111054" tIns="55527" rIns="111054" bIns="5552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8489" y="6734495"/>
            <a:ext cx="2839614" cy="386847"/>
          </a:xfrm>
          <a:prstGeom prst="rect">
            <a:avLst/>
          </a:prstGeom>
        </p:spPr>
        <p:txBody>
          <a:bodyPr vert="horz" lIns="111054" tIns="55527" rIns="111054" bIns="55527" rtlCol="0" anchor="ctr"/>
          <a:lstStyle>
            <a:lvl1pPr algn="l">
              <a:defRPr sz="1500">
                <a:solidFill>
                  <a:schemeClr val="tx1">
                    <a:tint val="75000"/>
                  </a:schemeClr>
                </a:solidFill>
              </a:defRPr>
            </a:lvl1pPr>
          </a:lstStyle>
          <a:p>
            <a:fld id="{5B106E36-FD25-4E2D-B0AA-010F637433A0}" type="datetimeFigureOut">
              <a:rPr lang="ru-RU" smtClean="0"/>
              <a:pPr/>
              <a:t>15.12.2021</a:t>
            </a:fld>
            <a:endParaRPr lang="ru-RU"/>
          </a:p>
        </p:txBody>
      </p:sp>
      <p:sp>
        <p:nvSpPr>
          <p:cNvPr id="5" name="Нижний колонтитул 4"/>
          <p:cNvSpPr>
            <a:spLocks noGrp="1"/>
          </p:cNvSpPr>
          <p:nvPr>
            <p:ph type="ftr" sz="quarter" idx="3"/>
          </p:nvPr>
        </p:nvSpPr>
        <p:spPr>
          <a:xfrm>
            <a:off x="4158007" y="6734495"/>
            <a:ext cx="3853762" cy="386847"/>
          </a:xfrm>
          <a:prstGeom prst="rect">
            <a:avLst/>
          </a:prstGeom>
        </p:spPr>
        <p:txBody>
          <a:bodyPr vert="horz" lIns="111054" tIns="55527" rIns="111054" bIns="55527"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21672" y="6734495"/>
            <a:ext cx="2839614" cy="386847"/>
          </a:xfrm>
          <a:prstGeom prst="rect">
            <a:avLst/>
          </a:prstGeom>
        </p:spPr>
        <p:txBody>
          <a:bodyPr vert="horz" lIns="111054" tIns="55527" rIns="111054" bIns="55527" rtlCol="0" anchor="ctr"/>
          <a:lstStyle>
            <a:lvl1pPr algn="r">
              <a:defRPr sz="15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10539" rtl="0" eaLnBrk="1" latinLnBrk="0" hangingPunct="1">
        <a:spcBef>
          <a:spcPct val="0"/>
        </a:spcBef>
        <a:buNone/>
        <a:defRPr sz="5300" kern="1200">
          <a:solidFill>
            <a:schemeClr val="tx1"/>
          </a:solidFill>
          <a:latin typeface="+mj-lt"/>
          <a:ea typeface="+mj-ea"/>
          <a:cs typeface="+mj-cs"/>
        </a:defRPr>
      </a:lvl1pPr>
    </p:titleStyle>
    <p:bodyStyle>
      <a:lvl1pPr marL="416452" indent="-416452" algn="l" defTabSz="1110539"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313" indent="-347043" algn="l" defTabSz="1110539"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8174" indent="-277635" algn="l" defTabSz="1110539"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3443"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712"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982"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9251"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4521"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9790" indent="-277635" algn="l" defTabSz="1110539"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110539" rtl="0" eaLnBrk="1" latinLnBrk="0" hangingPunct="1">
        <a:defRPr sz="2200" kern="1200">
          <a:solidFill>
            <a:schemeClr val="tx1"/>
          </a:solidFill>
          <a:latin typeface="+mn-lt"/>
          <a:ea typeface="+mn-ea"/>
          <a:cs typeface="+mn-cs"/>
        </a:defRPr>
      </a:lvl1pPr>
      <a:lvl2pPr marL="555269" algn="l" defTabSz="1110539" rtl="0" eaLnBrk="1" latinLnBrk="0" hangingPunct="1">
        <a:defRPr sz="2200" kern="1200">
          <a:solidFill>
            <a:schemeClr val="tx1"/>
          </a:solidFill>
          <a:latin typeface="+mn-lt"/>
          <a:ea typeface="+mn-ea"/>
          <a:cs typeface="+mn-cs"/>
        </a:defRPr>
      </a:lvl2pPr>
      <a:lvl3pPr marL="1110539" algn="l" defTabSz="1110539" rtl="0" eaLnBrk="1" latinLnBrk="0" hangingPunct="1">
        <a:defRPr sz="2200" kern="1200">
          <a:solidFill>
            <a:schemeClr val="tx1"/>
          </a:solidFill>
          <a:latin typeface="+mn-lt"/>
          <a:ea typeface="+mn-ea"/>
          <a:cs typeface="+mn-cs"/>
        </a:defRPr>
      </a:lvl3pPr>
      <a:lvl4pPr marL="1665808" algn="l" defTabSz="1110539" rtl="0" eaLnBrk="1" latinLnBrk="0" hangingPunct="1">
        <a:defRPr sz="2200" kern="1200">
          <a:solidFill>
            <a:schemeClr val="tx1"/>
          </a:solidFill>
          <a:latin typeface="+mn-lt"/>
          <a:ea typeface="+mn-ea"/>
          <a:cs typeface="+mn-cs"/>
        </a:defRPr>
      </a:lvl4pPr>
      <a:lvl5pPr marL="2221078" algn="l" defTabSz="1110539" rtl="0" eaLnBrk="1" latinLnBrk="0" hangingPunct="1">
        <a:defRPr sz="2200" kern="1200">
          <a:solidFill>
            <a:schemeClr val="tx1"/>
          </a:solidFill>
          <a:latin typeface="+mn-lt"/>
          <a:ea typeface="+mn-ea"/>
          <a:cs typeface="+mn-cs"/>
        </a:defRPr>
      </a:lvl5pPr>
      <a:lvl6pPr marL="2776347" algn="l" defTabSz="1110539" rtl="0" eaLnBrk="1" latinLnBrk="0" hangingPunct="1">
        <a:defRPr sz="2200" kern="1200">
          <a:solidFill>
            <a:schemeClr val="tx1"/>
          </a:solidFill>
          <a:latin typeface="+mn-lt"/>
          <a:ea typeface="+mn-ea"/>
          <a:cs typeface="+mn-cs"/>
        </a:defRPr>
      </a:lvl6pPr>
      <a:lvl7pPr marL="3331616" algn="l" defTabSz="1110539" rtl="0" eaLnBrk="1" latinLnBrk="0" hangingPunct="1">
        <a:defRPr sz="2200" kern="1200">
          <a:solidFill>
            <a:schemeClr val="tx1"/>
          </a:solidFill>
          <a:latin typeface="+mn-lt"/>
          <a:ea typeface="+mn-ea"/>
          <a:cs typeface="+mn-cs"/>
        </a:defRPr>
      </a:lvl7pPr>
      <a:lvl8pPr marL="3886886" algn="l" defTabSz="1110539" rtl="0" eaLnBrk="1" latinLnBrk="0" hangingPunct="1">
        <a:defRPr sz="2200" kern="1200">
          <a:solidFill>
            <a:schemeClr val="tx1"/>
          </a:solidFill>
          <a:latin typeface="+mn-lt"/>
          <a:ea typeface="+mn-ea"/>
          <a:cs typeface="+mn-cs"/>
        </a:defRPr>
      </a:lvl8pPr>
      <a:lvl9pPr marL="4442155" algn="l" defTabSz="111053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ver\Desktop\Новый бренд Первичное звено здравоохранения\Элементы\ЛОГО\Logo.png"/>
          <p:cNvPicPr>
            <a:picLocks noChangeAspect="1" noChangeArrowheads="1"/>
          </p:cNvPicPr>
          <p:nvPr/>
        </p:nvPicPr>
        <p:blipFill>
          <a:blip r:embed="rId2" cstate="print"/>
          <a:srcRect/>
          <a:stretch>
            <a:fillRect/>
          </a:stretch>
        </p:blipFill>
        <p:spPr bwMode="auto">
          <a:xfrm>
            <a:off x="-179809" y="392634"/>
            <a:ext cx="1224136" cy="689266"/>
          </a:xfrm>
          <a:prstGeom prst="rect">
            <a:avLst/>
          </a:prstGeom>
          <a:noFill/>
        </p:spPr>
      </p:pic>
      <p:sp>
        <p:nvSpPr>
          <p:cNvPr id="3" name="TextBox 2"/>
          <p:cNvSpPr txBox="1"/>
          <p:nvPr/>
        </p:nvSpPr>
        <p:spPr>
          <a:xfrm>
            <a:off x="468263" y="3200946"/>
            <a:ext cx="10801199" cy="1569660"/>
          </a:xfrm>
          <a:prstGeom prst="rect">
            <a:avLst/>
          </a:prstGeom>
          <a:effectLst>
            <a:glow rad="1397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200" b="1" dirty="0" smtClean="0">
                <a:solidFill>
                  <a:srgbClr val="002060"/>
                </a:solidFill>
                <a:latin typeface="Arial" pitchFamily="34" charset="0"/>
                <a:cs typeface="Arial" pitchFamily="34" charset="0"/>
              </a:rPr>
              <a:t>Реализация проекта</a:t>
            </a:r>
          </a:p>
          <a:p>
            <a:pPr algn="ctr"/>
            <a:r>
              <a:rPr lang="ru-RU" sz="3200" b="1" dirty="0" smtClean="0">
                <a:solidFill>
                  <a:srgbClr val="002060"/>
                </a:solidFill>
                <a:latin typeface="Arial" pitchFamily="34" charset="0"/>
                <a:cs typeface="Arial" pitchFamily="34" charset="0"/>
              </a:rPr>
              <a:t> Министерства здравоохранения Омской области</a:t>
            </a:r>
          </a:p>
          <a:p>
            <a:pPr algn="ctr"/>
            <a:r>
              <a:rPr lang="ru-RU" sz="3200" b="1" dirty="0" smtClean="0">
                <a:solidFill>
                  <a:srgbClr val="002060"/>
                </a:solidFill>
                <a:latin typeface="Arial" pitchFamily="34" charset="0"/>
                <a:cs typeface="Arial" pitchFamily="34" charset="0"/>
              </a:rPr>
              <a:t> «Дни диспансеризации муниципальных районов» </a:t>
            </a:r>
            <a:endParaRPr lang="ru-RU" sz="3200" b="1" dirty="0">
              <a:solidFill>
                <a:srgbClr val="002060"/>
              </a:solidFill>
              <a:latin typeface="Arial" pitchFamily="34" charset="0"/>
              <a:cs typeface="Arial" pitchFamily="34" charset="0"/>
            </a:endParaRPr>
          </a:p>
        </p:txBody>
      </p:sp>
      <p:sp>
        <p:nvSpPr>
          <p:cNvPr id="4" name="TextBox 3"/>
          <p:cNvSpPr txBox="1"/>
          <p:nvPr/>
        </p:nvSpPr>
        <p:spPr>
          <a:xfrm>
            <a:off x="180231" y="1112714"/>
            <a:ext cx="11233248" cy="646331"/>
          </a:xfrm>
          <a:prstGeom prst="rect">
            <a:avLst/>
          </a:prstGeom>
          <a:noFill/>
        </p:spPr>
        <p:txBody>
          <a:bodyPr wrap="square" rtlCol="0">
            <a:spAutoFit/>
          </a:bodyPr>
          <a:lstStyle/>
          <a:p>
            <a:pPr algn="ctr"/>
            <a:r>
              <a:rPr lang="ru-RU" sz="1800" b="1" dirty="0" smtClean="0">
                <a:solidFill>
                  <a:srgbClr val="002060"/>
                </a:solidFill>
                <a:latin typeface="Arial" pitchFamily="34" charset="0"/>
                <a:cs typeface="Arial" pitchFamily="34" charset="0"/>
              </a:rPr>
              <a:t>Федеральный проект «Развитие системы оказания первичной медико-санитарной помощи»</a:t>
            </a:r>
          </a:p>
          <a:p>
            <a:pPr algn="ctr"/>
            <a:endParaRPr lang="ru-RU" sz="1800" b="1" dirty="0">
              <a:solidFill>
                <a:srgbClr val="002060"/>
              </a:solidFill>
              <a:latin typeface="Arial" pitchFamily="34" charset="0"/>
              <a:cs typeface="Arial" pitchFamily="34" charset="0"/>
            </a:endParaRPr>
          </a:p>
        </p:txBody>
      </p:sp>
      <p:sp>
        <p:nvSpPr>
          <p:cNvPr id="5" name="TextBox 4"/>
          <p:cNvSpPr txBox="1"/>
          <p:nvPr/>
        </p:nvSpPr>
        <p:spPr>
          <a:xfrm>
            <a:off x="468263" y="1688778"/>
            <a:ext cx="10585176" cy="584775"/>
          </a:xfrm>
          <a:prstGeom prst="rect">
            <a:avLst/>
          </a:prstGeom>
          <a:noFill/>
        </p:spPr>
        <p:txBody>
          <a:bodyPr wrap="square" rtlCol="0">
            <a:spAutoFit/>
          </a:bodyPr>
          <a:lstStyle/>
          <a:p>
            <a:pPr algn="ctr"/>
            <a:r>
              <a:rPr lang="ru-RU" sz="1600" b="1" dirty="0" smtClean="0">
                <a:solidFill>
                  <a:srgbClr val="002060"/>
                </a:solidFill>
                <a:latin typeface="Arial" pitchFamily="34" charset="0"/>
                <a:cs typeface="Arial" pitchFamily="34" charset="0"/>
              </a:rPr>
              <a:t>Направление: Рост доступности и качества оказания медицинской помощи при реализации национального проекта «Здравоохранение»</a:t>
            </a:r>
            <a:endParaRPr lang="ru-RU" sz="1600" b="1" dirty="0">
              <a:solidFill>
                <a:srgbClr val="002060"/>
              </a:solidFill>
              <a:latin typeface="Arial" pitchFamily="34" charset="0"/>
              <a:cs typeface="Arial" pitchFamily="34" charset="0"/>
            </a:endParaRPr>
          </a:p>
        </p:txBody>
      </p:sp>
      <p:sp>
        <p:nvSpPr>
          <p:cNvPr id="6" name="TextBox 5"/>
          <p:cNvSpPr txBox="1"/>
          <p:nvPr/>
        </p:nvSpPr>
        <p:spPr>
          <a:xfrm>
            <a:off x="5724847" y="6369298"/>
            <a:ext cx="813043" cy="430887"/>
          </a:xfrm>
          <a:prstGeom prst="rect">
            <a:avLst/>
          </a:prstGeom>
          <a:noFill/>
        </p:spPr>
        <p:txBody>
          <a:bodyPr wrap="none" rtlCol="0">
            <a:spAutoFit/>
          </a:bodyPr>
          <a:lstStyle/>
          <a:p>
            <a:r>
              <a:rPr lang="ru-RU" b="1" dirty="0" smtClean="0">
                <a:solidFill>
                  <a:srgbClr val="002060"/>
                </a:solidFill>
                <a:latin typeface="Arial" pitchFamily="34" charset="0"/>
                <a:cs typeface="Arial" pitchFamily="34" charset="0"/>
              </a:rPr>
              <a:t>2021</a:t>
            </a:r>
            <a:endParaRPr lang="ru-RU" b="1" dirty="0">
              <a:solidFill>
                <a:srgbClr val="002060"/>
              </a:solidFill>
              <a:latin typeface="Arial" pitchFamily="34" charset="0"/>
              <a:cs typeface="Arial" pitchFamily="34" charset="0"/>
            </a:endParaRPr>
          </a:p>
        </p:txBody>
      </p:sp>
      <p:pic>
        <p:nvPicPr>
          <p:cNvPr id="7" name="Picture 2" descr="C:\Users\Zver\Downloads\Эмблема_МЗОО_RGB-removebg-preview.png"/>
          <p:cNvPicPr>
            <a:picLocks noChangeAspect="1" noChangeArrowheads="1"/>
          </p:cNvPicPr>
          <p:nvPr/>
        </p:nvPicPr>
        <p:blipFill>
          <a:blip r:embed="rId3" cstate="print"/>
          <a:srcRect/>
          <a:stretch>
            <a:fillRect/>
          </a:stretch>
        </p:blipFill>
        <p:spPr bwMode="auto">
          <a:xfrm>
            <a:off x="5580831" y="320626"/>
            <a:ext cx="684287" cy="684287"/>
          </a:xfrm>
          <a:prstGeom prst="rect">
            <a:avLst/>
          </a:prstGeom>
          <a:noFill/>
        </p:spPr>
      </p:pic>
      <p:cxnSp>
        <p:nvCxnSpPr>
          <p:cNvPr id="10" name="Прямая соединительная линия 9"/>
          <p:cNvCxnSpPr/>
          <p:nvPr/>
        </p:nvCxnSpPr>
        <p:spPr>
          <a:xfrm>
            <a:off x="0" y="968698"/>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Скругленный прямоугольник 105"/>
          <p:cNvSpPr/>
          <p:nvPr/>
        </p:nvSpPr>
        <p:spPr>
          <a:xfrm>
            <a:off x="0" y="3777010"/>
            <a:ext cx="11989967" cy="316835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pic>
        <p:nvPicPr>
          <p:cNvPr id="2" name="Picture 2" descr="C:\Users\Zver\Desktop\Новый бренд Первичное звено здравоохранения\Элементы\ЛОГО\Logo.png"/>
          <p:cNvPicPr>
            <a:picLocks noChangeAspect="1" noChangeArrowheads="1"/>
          </p:cNvPicPr>
          <p:nvPr/>
        </p:nvPicPr>
        <p:blipFill>
          <a:blip r:embed="rId2" cstate="print"/>
          <a:srcRect/>
          <a:stretch>
            <a:fillRect/>
          </a:stretch>
        </p:blipFill>
        <p:spPr bwMode="auto">
          <a:xfrm>
            <a:off x="-107801" y="320626"/>
            <a:ext cx="1224136" cy="689266"/>
          </a:xfrm>
          <a:prstGeom prst="rect">
            <a:avLst/>
          </a:prstGeom>
          <a:noFill/>
        </p:spPr>
      </p:pic>
      <p:sp>
        <p:nvSpPr>
          <p:cNvPr id="3" name="Скругленный прямоугольник 2"/>
          <p:cNvSpPr/>
          <p:nvPr/>
        </p:nvSpPr>
        <p:spPr>
          <a:xfrm>
            <a:off x="3492599" y="968698"/>
            <a:ext cx="4824536"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t>Министерство здравоохранения Омской области</a:t>
            </a:r>
            <a:endParaRPr lang="ru-RU" sz="1600" b="1" dirty="0"/>
          </a:p>
        </p:txBody>
      </p:sp>
      <p:sp>
        <p:nvSpPr>
          <p:cNvPr id="4" name="Скругленный прямоугольник 3"/>
          <p:cNvSpPr/>
          <p:nvPr/>
        </p:nvSpPr>
        <p:spPr>
          <a:xfrm>
            <a:off x="3204567" y="1616770"/>
            <a:ext cx="5400600"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t>Департамент организации медицинской помощи</a:t>
            </a:r>
            <a:endParaRPr lang="ru-RU" sz="1600" b="1" dirty="0"/>
          </a:p>
        </p:txBody>
      </p:sp>
      <p:sp>
        <p:nvSpPr>
          <p:cNvPr id="5" name="Скругленный прямоугольник 4"/>
          <p:cNvSpPr/>
          <p:nvPr/>
        </p:nvSpPr>
        <p:spPr>
          <a:xfrm>
            <a:off x="2844527" y="2336850"/>
            <a:ext cx="6048672"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t>Отдел оказания первичной медико-санитарной  помощи</a:t>
            </a:r>
            <a:endParaRPr lang="ru-RU" sz="1600" b="1" dirty="0"/>
          </a:p>
        </p:txBody>
      </p:sp>
      <p:sp>
        <p:nvSpPr>
          <p:cNvPr id="6" name="Скругленный прямоугольник 5"/>
          <p:cNvSpPr/>
          <p:nvPr/>
        </p:nvSpPr>
        <p:spPr>
          <a:xfrm>
            <a:off x="1476375" y="2984922"/>
            <a:ext cx="878497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t>Бюджетное учреждение здравоохранения Омской области «Областной центр общественного здоровья и медицинской профилактики»</a:t>
            </a:r>
            <a:endParaRPr lang="ru-RU" sz="1600" b="1" dirty="0"/>
          </a:p>
        </p:txBody>
      </p:sp>
      <p:sp>
        <p:nvSpPr>
          <p:cNvPr id="8" name="Скругленный прямоугольник 7"/>
          <p:cNvSpPr/>
          <p:nvPr/>
        </p:nvSpPr>
        <p:spPr>
          <a:xfrm>
            <a:off x="108222" y="3921026"/>
            <a:ext cx="1763985"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9" name="Скругленный прямоугольник 8"/>
          <p:cNvSpPr/>
          <p:nvPr/>
        </p:nvSpPr>
        <p:spPr>
          <a:xfrm>
            <a:off x="108222" y="4353074"/>
            <a:ext cx="1691977"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Колосовская</a:t>
            </a:r>
            <a:r>
              <a:rPr lang="ru-RU" sz="1200" b="1" dirty="0" smtClean="0"/>
              <a:t> центральная районная больница»</a:t>
            </a:r>
            <a:endParaRPr lang="ru-RU" sz="1200" b="1" dirty="0"/>
          </a:p>
        </p:txBody>
      </p:sp>
      <p:sp>
        <p:nvSpPr>
          <p:cNvPr id="10" name="TextBox 9"/>
          <p:cNvSpPr txBox="1"/>
          <p:nvPr/>
        </p:nvSpPr>
        <p:spPr>
          <a:xfrm>
            <a:off x="324247" y="399303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11" name="Скругленный прямоугольник 10"/>
          <p:cNvSpPr/>
          <p:nvPr/>
        </p:nvSpPr>
        <p:spPr>
          <a:xfrm>
            <a:off x="108222" y="5361186"/>
            <a:ext cx="1763985"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12" name="Скругленный прямоугольник 11"/>
          <p:cNvSpPr/>
          <p:nvPr/>
        </p:nvSpPr>
        <p:spPr>
          <a:xfrm>
            <a:off x="108222" y="5793234"/>
            <a:ext cx="1691977"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Марьяновская</a:t>
            </a:r>
            <a:r>
              <a:rPr lang="ru-RU" sz="1200" b="1" dirty="0" smtClean="0"/>
              <a:t> центральная районная больница»</a:t>
            </a:r>
            <a:endParaRPr lang="ru-RU" sz="1200" b="1" dirty="0"/>
          </a:p>
        </p:txBody>
      </p:sp>
      <p:sp>
        <p:nvSpPr>
          <p:cNvPr id="13" name="TextBox 12"/>
          <p:cNvSpPr txBox="1"/>
          <p:nvPr/>
        </p:nvSpPr>
        <p:spPr>
          <a:xfrm>
            <a:off x="324247" y="543319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70" name="Скругленный прямоугольник 69"/>
          <p:cNvSpPr/>
          <p:nvPr/>
        </p:nvSpPr>
        <p:spPr>
          <a:xfrm>
            <a:off x="2052439" y="3921026"/>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71" name="Скругленный прямоугольник 70"/>
          <p:cNvSpPr/>
          <p:nvPr/>
        </p:nvSpPr>
        <p:spPr>
          <a:xfrm>
            <a:off x="1980431" y="4353074"/>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Москаленская</a:t>
            </a:r>
            <a:r>
              <a:rPr lang="ru-RU" sz="1200" b="1" dirty="0" smtClean="0"/>
              <a:t> центральная районная больница»</a:t>
            </a:r>
            <a:endParaRPr lang="ru-RU" sz="1200" b="1" dirty="0"/>
          </a:p>
        </p:txBody>
      </p:sp>
      <p:sp>
        <p:nvSpPr>
          <p:cNvPr id="72" name="TextBox 71"/>
          <p:cNvSpPr txBox="1"/>
          <p:nvPr/>
        </p:nvSpPr>
        <p:spPr>
          <a:xfrm>
            <a:off x="2268463" y="399303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73" name="Скругленный прямоугольник 72"/>
          <p:cNvSpPr/>
          <p:nvPr/>
        </p:nvSpPr>
        <p:spPr>
          <a:xfrm>
            <a:off x="1980431" y="5289178"/>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74" name="Скругленный прямоугольник 73"/>
          <p:cNvSpPr/>
          <p:nvPr/>
        </p:nvSpPr>
        <p:spPr>
          <a:xfrm>
            <a:off x="1980431" y="5793234"/>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Муромцевская</a:t>
            </a:r>
            <a:r>
              <a:rPr lang="ru-RU" sz="1200" b="1" dirty="0" smtClean="0"/>
              <a:t> центральная районная больница»</a:t>
            </a:r>
            <a:endParaRPr lang="ru-RU" sz="1200" b="1" dirty="0"/>
          </a:p>
        </p:txBody>
      </p:sp>
      <p:sp>
        <p:nvSpPr>
          <p:cNvPr id="75" name="TextBox 74"/>
          <p:cNvSpPr txBox="1"/>
          <p:nvPr/>
        </p:nvSpPr>
        <p:spPr>
          <a:xfrm>
            <a:off x="2268463" y="543319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82" name="Скругленный прямоугольник 81"/>
          <p:cNvSpPr/>
          <p:nvPr/>
        </p:nvSpPr>
        <p:spPr>
          <a:xfrm>
            <a:off x="4068663" y="3921026"/>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83" name="Скругленный прямоугольник 82"/>
          <p:cNvSpPr/>
          <p:nvPr/>
        </p:nvSpPr>
        <p:spPr>
          <a:xfrm>
            <a:off x="4068663" y="4353074"/>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Саргатская</a:t>
            </a:r>
            <a:r>
              <a:rPr lang="ru-RU" sz="1200" b="1" dirty="0" smtClean="0"/>
              <a:t> центральная районная больница»</a:t>
            </a:r>
            <a:endParaRPr lang="ru-RU" sz="1200" b="1" dirty="0"/>
          </a:p>
        </p:txBody>
      </p:sp>
      <p:sp>
        <p:nvSpPr>
          <p:cNvPr id="84" name="TextBox 83"/>
          <p:cNvSpPr txBox="1"/>
          <p:nvPr/>
        </p:nvSpPr>
        <p:spPr>
          <a:xfrm>
            <a:off x="4356695" y="399303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85" name="Скругленный прямоугольник 84"/>
          <p:cNvSpPr/>
          <p:nvPr/>
        </p:nvSpPr>
        <p:spPr>
          <a:xfrm>
            <a:off x="3996655" y="5289178"/>
            <a:ext cx="1872208"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86" name="Скругленный прямоугольник 85"/>
          <p:cNvSpPr/>
          <p:nvPr/>
        </p:nvSpPr>
        <p:spPr>
          <a:xfrm>
            <a:off x="3996655" y="5793234"/>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Нововаршавская</a:t>
            </a:r>
            <a:r>
              <a:rPr lang="ru-RU" sz="1200" b="1" dirty="0" smtClean="0"/>
              <a:t> центральная районная больница»</a:t>
            </a:r>
            <a:endParaRPr lang="ru-RU" sz="1200" b="1" dirty="0"/>
          </a:p>
        </p:txBody>
      </p:sp>
      <p:sp>
        <p:nvSpPr>
          <p:cNvPr id="87" name="TextBox 86"/>
          <p:cNvSpPr txBox="1"/>
          <p:nvPr/>
        </p:nvSpPr>
        <p:spPr>
          <a:xfrm>
            <a:off x="4284687" y="543319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88" name="Скругленный прямоугольник 87"/>
          <p:cNvSpPr/>
          <p:nvPr/>
        </p:nvSpPr>
        <p:spPr>
          <a:xfrm>
            <a:off x="6084887" y="3921026"/>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89" name="Скругленный прямоугольник 88"/>
          <p:cNvSpPr/>
          <p:nvPr/>
        </p:nvSpPr>
        <p:spPr>
          <a:xfrm>
            <a:off x="6084887" y="4353074"/>
            <a:ext cx="1908424"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Усть-Ишимская</a:t>
            </a:r>
            <a:r>
              <a:rPr lang="ru-RU" sz="1200" b="1" dirty="0" smtClean="0"/>
              <a:t> центральная районная больница»</a:t>
            </a:r>
            <a:endParaRPr lang="ru-RU" sz="1200" b="1" dirty="0"/>
          </a:p>
        </p:txBody>
      </p:sp>
      <p:sp>
        <p:nvSpPr>
          <p:cNvPr id="90" name="TextBox 89"/>
          <p:cNvSpPr txBox="1"/>
          <p:nvPr/>
        </p:nvSpPr>
        <p:spPr>
          <a:xfrm>
            <a:off x="6444927" y="399303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91" name="Скругленный прямоугольник 90"/>
          <p:cNvSpPr/>
          <p:nvPr/>
        </p:nvSpPr>
        <p:spPr>
          <a:xfrm>
            <a:off x="6084887" y="5361186"/>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92" name="Скругленный прямоугольник 91"/>
          <p:cNvSpPr/>
          <p:nvPr/>
        </p:nvSpPr>
        <p:spPr>
          <a:xfrm>
            <a:off x="6084887" y="5793234"/>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Кормиловская</a:t>
            </a:r>
            <a:r>
              <a:rPr lang="ru-RU" sz="1200" b="1" dirty="0" smtClean="0"/>
              <a:t> центральная районная больница»</a:t>
            </a:r>
            <a:endParaRPr lang="ru-RU" sz="1200" b="1" dirty="0"/>
          </a:p>
        </p:txBody>
      </p:sp>
      <p:sp>
        <p:nvSpPr>
          <p:cNvPr id="93" name="TextBox 92"/>
          <p:cNvSpPr txBox="1"/>
          <p:nvPr/>
        </p:nvSpPr>
        <p:spPr>
          <a:xfrm>
            <a:off x="6372919" y="5433194"/>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94" name="Скругленный прямоугольник 93"/>
          <p:cNvSpPr/>
          <p:nvPr/>
        </p:nvSpPr>
        <p:spPr>
          <a:xfrm>
            <a:off x="8101111" y="3849018"/>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95" name="Скругленный прямоугольник 94"/>
          <p:cNvSpPr/>
          <p:nvPr/>
        </p:nvSpPr>
        <p:spPr>
          <a:xfrm>
            <a:off x="8173119" y="4281066"/>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«Полтавская центральная районная больница»</a:t>
            </a:r>
            <a:endParaRPr lang="ru-RU" sz="1200" b="1" dirty="0"/>
          </a:p>
        </p:txBody>
      </p:sp>
      <p:sp>
        <p:nvSpPr>
          <p:cNvPr id="96" name="TextBox 95"/>
          <p:cNvSpPr txBox="1"/>
          <p:nvPr/>
        </p:nvSpPr>
        <p:spPr>
          <a:xfrm>
            <a:off x="8389143" y="3921026"/>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97" name="Скругленный прямоугольник 96"/>
          <p:cNvSpPr/>
          <p:nvPr/>
        </p:nvSpPr>
        <p:spPr>
          <a:xfrm>
            <a:off x="8173119" y="5289178"/>
            <a:ext cx="1872208"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98" name="Скругленный прямоугольник 97"/>
          <p:cNvSpPr/>
          <p:nvPr/>
        </p:nvSpPr>
        <p:spPr>
          <a:xfrm>
            <a:off x="8173119" y="5721226"/>
            <a:ext cx="180020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«Горьковская центральная районная больница»</a:t>
            </a:r>
            <a:endParaRPr lang="ru-RU" sz="1200" b="1" dirty="0"/>
          </a:p>
        </p:txBody>
      </p:sp>
      <p:sp>
        <p:nvSpPr>
          <p:cNvPr id="99" name="TextBox 98"/>
          <p:cNvSpPr txBox="1"/>
          <p:nvPr/>
        </p:nvSpPr>
        <p:spPr>
          <a:xfrm>
            <a:off x="8461151" y="5361186"/>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100" name="Скругленный прямоугольник 99"/>
          <p:cNvSpPr/>
          <p:nvPr/>
        </p:nvSpPr>
        <p:spPr>
          <a:xfrm>
            <a:off x="10189343" y="3849018"/>
            <a:ext cx="1691976"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101" name="Скругленный прямоугольник 100"/>
          <p:cNvSpPr/>
          <p:nvPr/>
        </p:nvSpPr>
        <p:spPr>
          <a:xfrm>
            <a:off x="10189343" y="4281066"/>
            <a:ext cx="1656184"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a:t>
            </a:r>
            <a:r>
              <a:rPr lang="ru-RU" sz="1200" b="1" dirty="0" err="1" smtClean="0"/>
              <a:t>Павлоградская</a:t>
            </a:r>
            <a:r>
              <a:rPr lang="ru-RU" sz="1200" b="1" dirty="0" smtClean="0"/>
              <a:t> центральная районная больница»</a:t>
            </a:r>
            <a:endParaRPr lang="ru-RU" sz="1200" b="1" dirty="0"/>
          </a:p>
        </p:txBody>
      </p:sp>
      <p:sp>
        <p:nvSpPr>
          <p:cNvPr id="102" name="TextBox 101"/>
          <p:cNvSpPr txBox="1"/>
          <p:nvPr/>
        </p:nvSpPr>
        <p:spPr>
          <a:xfrm>
            <a:off x="10405367" y="3921026"/>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103" name="Скругленный прямоугольник 102"/>
          <p:cNvSpPr/>
          <p:nvPr/>
        </p:nvSpPr>
        <p:spPr>
          <a:xfrm>
            <a:off x="10261351" y="5289178"/>
            <a:ext cx="1691976" cy="1296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sz="2000" b="1" dirty="0"/>
          </a:p>
        </p:txBody>
      </p:sp>
      <p:sp>
        <p:nvSpPr>
          <p:cNvPr id="104" name="Скругленный прямоугольник 103"/>
          <p:cNvSpPr/>
          <p:nvPr/>
        </p:nvSpPr>
        <p:spPr>
          <a:xfrm>
            <a:off x="10261351" y="5793234"/>
            <a:ext cx="165618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t>БУЗОО «Знаменская центральная районная больница»</a:t>
            </a:r>
            <a:endParaRPr lang="ru-RU" sz="1200" b="1" dirty="0"/>
          </a:p>
        </p:txBody>
      </p:sp>
      <p:sp>
        <p:nvSpPr>
          <p:cNvPr id="105" name="TextBox 104"/>
          <p:cNvSpPr txBox="1"/>
          <p:nvPr/>
        </p:nvSpPr>
        <p:spPr>
          <a:xfrm>
            <a:off x="10477375" y="5361186"/>
            <a:ext cx="1260281" cy="276999"/>
          </a:xfrm>
          <a:prstGeom prst="rect">
            <a:avLst/>
          </a:prstGeom>
          <a:noFill/>
        </p:spPr>
        <p:txBody>
          <a:bodyPr wrap="none" rtlCol="0">
            <a:spAutoFit/>
          </a:bodyPr>
          <a:lstStyle/>
          <a:p>
            <a:r>
              <a:rPr lang="ru-RU" sz="1200" b="1" dirty="0" smtClean="0">
                <a:solidFill>
                  <a:schemeClr val="bg1"/>
                </a:solidFill>
              </a:rPr>
              <a:t>Администрация</a:t>
            </a:r>
            <a:endParaRPr lang="ru-RU" sz="1200" b="1" dirty="0">
              <a:solidFill>
                <a:schemeClr val="bg1"/>
              </a:solidFill>
            </a:endParaRPr>
          </a:p>
        </p:txBody>
      </p:sp>
      <p:sp>
        <p:nvSpPr>
          <p:cNvPr id="107" name="Стрелка вниз 106"/>
          <p:cNvSpPr/>
          <p:nvPr/>
        </p:nvSpPr>
        <p:spPr>
          <a:xfrm>
            <a:off x="5796855" y="1400746"/>
            <a:ext cx="216024" cy="21602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8" name="Стрелка вниз 107"/>
          <p:cNvSpPr/>
          <p:nvPr/>
        </p:nvSpPr>
        <p:spPr>
          <a:xfrm>
            <a:off x="5868863" y="2048818"/>
            <a:ext cx="216024" cy="2880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9" name="Стрелка вниз 108"/>
          <p:cNvSpPr/>
          <p:nvPr/>
        </p:nvSpPr>
        <p:spPr>
          <a:xfrm>
            <a:off x="5868863" y="2696890"/>
            <a:ext cx="216024" cy="28803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50" name="TextBox 49"/>
          <p:cNvSpPr txBox="1"/>
          <p:nvPr/>
        </p:nvSpPr>
        <p:spPr>
          <a:xfrm>
            <a:off x="3708623" y="320626"/>
            <a:ext cx="4523995" cy="4308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b="1" dirty="0" smtClean="0">
                <a:solidFill>
                  <a:srgbClr val="002060"/>
                </a:solidFill>
                <a:latin typeface="Arial" pitchFamily="34" charset="0"/>
                <a:cs typeface="Arial" pitchFamily="34" charset="0"/>
              </a:rPr>
              <a:t>У Ч А С Т Н И К И  П Р О Е К Т А</a:t>
            </a:r>
            <a:endParaRPr lang="ru-RU" b="1" dirty="0">
              <a:solidFill>
                <a:srgbClr val="002060"/>
              </a:solidFill>
              <a:latin typeface="Arial" pitchFamily="34" charset="0"/>
              <a:cs typeface="Arial" pitchFamily="34" charset="0"/>
            </a:endParaRPr>
          </a:p>
        </p:txBody>
      </p:sp>
      <p:pic>
        <p:nvPicPr>
          <p:cNvPr id="51" name="Picture 10" descr="Z:\ShareNew\НА САЙТ\1\фото\2_15_07.jpg"/>
          <p:cNvPicPr>
            <a:picLocks noChangeAspect="1" noChangeArrowheads="1"/>
          </p:cNvPicPr>
          <p:nvPr/>
        </p:nvPicPr>
        <p:blipFill>
          <a:blip r:embed="rId3" cstate="print"/>
          <a:srcRect/>
          <a:stretch>
            <a:fillRect/>
          </a:stretch>
        </p:blipFill>
        <p:spPr bwMode="auto">
          <a:xfrm>
            <a:off x="1116335" y="608658"/>
            <a:ext cx="1440000" cy="1920000"/>
          </a:xfrm>
          <a:prstGeom prst="rect">
            <a:avLst/>
          </a:prstGeom>
          <a:noFill/>
        </p:spPr>
      </p:pic>
      <p:pic>
        <p:nvPicPr>
          <p:cNvPr id="52" name="Picture 7" descr="Z:\ShareNew\НА САЙТ\1\фото\2.jpg"/>
          <p:cNvPicPr>
            <a:picLocks noChangeAspect="1" noChangeArrowheads="1"/>
          </p:cNvPicPr>
          <p:nvPr/>
        </p:nvPicPr>
        <p:blipFill>
          <a:blip r:embed="rId4" cstate="print"/>
          <a:srcRect/>
          <a:stretch>
            <a:fillRect/>
          </a:stretch>
        </p:blipFill>
        <p:spPr bwMode="auto">
          <a:xfrm>
            <a:off x="9181231" y="536650"/>
            <a:ext cx="1440000" cy="1920000"/>
          </a:xfrm>
          <a:prstGeom prst="rect">
            <a:avLst/>
          </a:prstGeom>
          <a:noFill/>
        </p:spPr>
      </p:pic>
      <p:sp>
        <p:nvSpPr>
          <p:cNvPr id="53" name="Стрелка вниз 52"/>
          <p:cNvSpPr/>
          <p:nvPr/>
        </p:nvSpPr>
        <p:spPr>
          <a:xfrm>
            <a:off x="5724847" y="3488978"/>
            <a:ext cx="556640" cy="432048"/>
          </a:xfrm>
          <a:prstGeom prst="down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ver\Desktop\Новый бренд Первичное звено здравоохранения\Элементы\ЛОГО\Logo.png"/>
          <p:cNvPicPr>
            <a:picLocks noChangeAspect="1" noChangeArrowheads="1"/>
          </p:cNvPicPr>
          <p:nvPr/>
        </p:nvPicPr>
        <p:blipFill>
          <a:blip r:embed="rId2" cstate="print"/>
          <a:srcRect/>
          <a:stretch>
            <a:fillRect/>
          </a:stretch>
        </p:blipFill>
        <p:spPr bwMode="auto">
          <a:xfrm>
            <a:off x="-179809" y="248618"/>
            <a:ext cx="1224136" cy="689266"/>
          </a:xfrm>
          <a:prstGeom prst="rect">
            <a:avLst/>
          </a:prstGeom>
          <a:noFill/>
        </p:spPr>
      </p:pic>
      <p:pic>
        <p:nvPicPr>
          <p:cNvPr id="1027" name="Picture 3" descr="V:\НА САЙТ\1\фото\05_08_21_2.jpg"/>
          <p:cNvPicPr>
            <a:picLocks noChangeAspect="1" noChangeArrowheads="1"/>
          </p:cNvPicPr>
          <p:nvPr/>
        </p:nvPicPr>
        <p:blipFill>
          <a:blip r:embed="rId3" cstate="print"/>
          <a:srcRect l="22886" t="20405" r="19215" b="31467"/>
          <a:stretch>
            <a:fillRect/>
          </a:stretch>
        </p:blipFill>
        <p:spPr bwMode="auto">
          <a:xfrm>
            <a:off x="108223" y="896690"/>
            <a:ext cx="1884104" cy="1872208"/>
          </a:xfrm>
          <a:prstGeom prst="rect">
            <a:avLst/>
          </a:prstGeom>
          <a:noFill/>
        </p:spPr>
      </p:pic>
      <p:pic>
        <p:nvPicPr>
          <p:cNvPr id="1028" name="Picture 4" descr="V:\НА САЙТ\1\фото\11_06_15.jpg"/>
          <p:cNvPicPr>
            <a:picLocks noChangeAspect="1" noChangeArrowheads="1"/>
          </p:cNvPicPr>
          <p:nvPr/>
        </p:nvPicPr>
        <p:blipFill>
          <a:blip r:embed="rId4" cstate="print"/>
          <a:srcRect l="33036" t="8400" r="34917" b="42493"/>
          <a:stretch>
            <a:fillRect/>
          </a:stretch>
        </p:blipFill>
        <p:spPr bwMode="auto">
          <a:xfrm>
            <a:off x="468263" y="1904802"/>
            <a:ext cx="1800200" cy="1656184"/>
          </a:xfrm>
          <a:prstGeom prst="rect">
            <a:avLst/>
          </a:prstGeom>
          <a:noFill/>
        </p:spPr>
      </p:pic>
      <p:pic>
        <p:nvPicPr>
          <p:cNvPr id="1026" name="Picture 2" descr="V:\НА САЙТ\1\фото\10_09_21_444 2.jpg"/>
          <p:cNvPicPr>
            <a:picLocks noChangeAspect="1" noChangeArrowheads="1"/>
          </p:cNvPicPr>
          <p:nvPr/>
        </p:nvPicPr>
        <p:blipFill>
          <a:blip r:embed="rId5" cstate="print"/>
          <a:srcRect l="22280" t="12221" r="24800" b="36749"/>
          <a:stretch>
            <a:fillRect/>
          </a:stretch>
        </p:blipFill>
        <p:spPr bwMode="auto">
          <a:xfrm>
            <a:off x="1044327" y="2480866"/>
            <a:ext cx="1800000" cy="1944216"/>
          </a:xfrm>
          <a:prstGeom prst="rect">
            <a:avLst/>
          </a:prstGeom>
          <a:noFill/>
        </p:spPr>
      </p:pic>
      <p:pic>
        <p:nvPicPr>
          <p:cNvPr id="1029" name="Picture 5" descr="V:\НА САЙТ\1\объявления\DE1RDPi9rgM.jpg"/>
          <p:cNvPicPr>
            <a:picLocks noChangeAspect="1" noChangeArrowheads="1"/>
          </p:cNvPicPr>
          <p:nvPr/>
        </p:nvPicPr>
        <p:blipFill>
          <a:blip r:embed="rId6" cstate="print"/>
          <a:srcRect/>
          <a:stretch>
            <a:fillRect/>
          </a:stretch>
        </p:blipFill>
        <p:spPr bwMode="auto">
          <a:xfrm>
            <a:off x="10333359" y="896690"/>
            <a:ext cx="1728192" cy="1728192"/>
          </a:xfrm>
          <a:prstGeom prst="rect">
            <a:avLst/>
          </a:prstGeom>
          <a:noFill/>
        </p:spPr>
      </p:pic>
      <p:pic>
        <p:nvPicPr>
          <p:cNvPr id="1030" name="Picture 6" descr="V:\НА САЙТ\1\объявления\IZXahBriAAo.jpg"/>
          <p:cNvPicPr>
            <a:picLocks noChangeAspect="1" noChangeArrowheads="1"/>
          </p:cNvPicPr>
          <p:nvPr/>
        </p:nvPicPr>
        <p:blipFill>
          <a:blip r:embed="rId7" cstate="print"/>
          <a:srcRect/>
          <a:stretch>
            <a:fillRect/>
          </a:stretch>
        </p:blipFill>
        <p:spPr bwMode="auto">
          <a:xfrm>
            <a:off x="9829303" y="1760786"/>
            <a:ext cx="1871340" cy="1871340"/>
          </a:xfrm>
          <a:prstGeom prst="rect">
            <a:avLst/>
          </a:prstGeom>
          <a:noFill/>
        </p:spPr>
      </p:pic>
      <p:pic>
        <p:nvPicPr>
          <p:cNvPr id="1031" name="Picture 7" descr="V:\НА САЙТ\1\объявления\cIt95lRIwgQ.jpg"/>
          <p:cNvPicPr>
            <a:picLocks noChangeAspect="1" noChangeArrowheads="1"/>
          </p:cNvPicPr>
          <p:nvPr/>
        </p:nvPicPr>
        <p:blipFill>
          <a:blip r:embed="rId8" cstate="print"/>
          <a:srcRect/>
          <a:stretch>
            <a:fillRect/>
          </a:stretch>
        </p:blipFill>
        <p:spPr bwMode="auto">
          <a:xfrm>
            <a:off x="9541271" y="2768898"/>
            <a:ext cx="1800993" cy="1800993"/>
          </a:xfrm>
          <a:prstGeom prst="rect">
            <a:avLst/>
          </a:prstGeom>
          <a:noFill/>
        </p:spPr>
      </p:pic>
      <p:sp>
        <p:nvSpPr>
          <p:cNvPr id="9" name="TextBox 8"/>
          <p:cNvSpPr txBox="1"/>
          <p:nvPr/>
        </p:nvSpPr>
        <p:spPr>
          <a:xfrm>
            <a:off x="3852639" y="464642"/>
            <a:ext cx="5232523" cy="4308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b="1" dirty="0" smtClean="0">
                <a:solidFill>
                  <a:srgbClr val="002060"/>
                </a:solidFill>
                <a:latin typeface="Arial" pitchFamily="34" charset="0"/>
                <a:cs typeface="Arial" pitchFamily="34" charset="0"/>
              </a:rPr>
              <a:t>М Е Р О П Р И Я Т И Я   П Р О Е К Т А</a:t>
            </a:r>
            <a:endParaRPr lang="ru-RU" b="1" dirty="0">
              <a:solidFill>
                <a:srgbClr val="002060"/>
              </a:solidFill>
              <a:latin typeface="Arial" pitchFamily="34" charset="0"/>
              <a:cs typeface="Arial" pitchFamily="34" charset="0"/>
            </a:endParaRPr>
          </a:p>
        </p:txBody>
      </p:sp>
      <p:sp>
        <p:nvSpPr>
          <p:cNvPr id="10" name="TextBox 9"/>
          <p:cNvSpPr txBox="1"/>
          <p:nvPr/>
        </p:nvSpPr>
        <p:spPr>
          <a:xfrm>
            <a:off x="2988543" y="968698"/>
            <a:ext cx="6480720" cy="6001643"/>
          </a:xfrm>
          <a:prstGeom prst="rect">
            <a:avLst/>
          </a:prstGeom>
          <a:ln/>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b="1" dirty="0" smtClean="0">
                <a:latin typeface="Arial" pitchFamily="34" charset="0"/>
                <a:cs typeface="Arial" pitchFamily="34" charset="0"/>
              </a:rPr>
              <a:t>Реализация мероприятий проекта Министерства здравоохранения Омской области «Дни диспансеризации муниципальных районов», проведение профилактического медицинского осмотра и первого этапа диспансеризации населения </a:t>
            </a:r>
            <a:r>
              <a:rPr lang="ru-RU" sz="1200" dirty="0" err="1" smtClean="0">
                <a:latin typeface="Arial" pitchFamily="34" charset="0"/>
                <a:cs typeface="Arial" pitchFamily="34" charset="0"/>
              </a:rPr>
              <a:t>межучрежденческой</a:t>
            </a:r>
            <a:r>
              <a:rPr lang="ru-RU" sz="1200" dirty="0" smtClean="0">
                <a:latin typeface="Arial" pitchFamily="34" charset="0"/>
                <a:cs typeface="Arial" pitchFamily="34" charset="0"/>
              </a:rPr>
              <a:t> бригадой, в составе которой специалисты центра здоровья БУЗОО «ОЦОЗМП» и фельдшер ФАП </a:t>
            </a:r>
          </a:p>
          <a:p>
            <a:pPr algn="just"/>
            <a:r>
              <a:rPr lang="ru-RU" sz="1200" dirty="0" smtClean="0">
                <a:latin typeface="Arial" pitchFamily="34" charset="0"/>
                <a:cs typeface="Arial" pitchFamily="34" charset="0"/>
              </a:rPr>
              <a:t>  </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Колосовский</a:t>
            </a:r>
            <a:r>
              <a:rPr lang="ru-RU" sz="1200" dirty="0" smtClean="0">
                <a:latin typeface="Arial" pitchFamily="34" charset="0"/>
                <a:cs typeface="Arial" pitchFamily="34" charset="0"/>
              </a:rPr>
              <a:t> муниципальный район Омской области – фельдшерско-акушерский пункт (</a:t>
            </a:r>
            <a:r>
              <a:rPr lang="ru-RU" sz="1200" dirty="0" err="1" smtClean="0">
                <a:latin typeface="Arial" pitchFamily="34" charset="0"/>
                <a:cs typeface="Arial" pitchFamily="34" charset="0"/>
              </a:rPr>
              <a:t>далее-ФАП</a:t>
            </a:r>
            <a:r>
              <a:rPr lang="ru-RU" sz="1200" dirty="0" smtClean="0">
                <a:latin typeface="Arial" pitchFamily="34" charset="0"/>
                <a:cs typeface="Arial" pitchFamily="34" charset="0"/>
              </a:rPr>
              <a:t>) села </a:t>
            </a:r>
            <a:r>
              <a:rPr lang="ru-RU" sz="1200" dirty="0" err="1" smtClean="0">
                <a:latin typeface="Arial" pitchFamily="34" charset="0"/>
                <a:cs typeface="Arial" pitchFamily="34" charset="0"/>
              </a:rPr>
              <a:t>Кутерлы</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Крайчиково</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Ламаново</a:t>
            </a:r>
            <a:r>
              <a:rPr lang="ru-RU" sz="1200" dirty="0" smtClean="0">
                <a:latin typeface="Arial" pitchFamily="34" charset="0"/>
                <a:cs typeface="Arial" pitchFamily="34" charset="0"/>
              </a:rPr>
              <a:t>, врачебная амбулатория (</a:t>
            </a:r>
            <a:r>
              <a:rPr lang="ru-RU" sz="1200" dirty="0" err="1" smtClean="0">
                <a:latin typeface="Arial" pitchFamily="34" charset="0"/>
                <a:cs typeface="Arial" pitchFamily="34" charset="0"/>
              </a:rPr>
              <a:t>далее-ВА</a:t>
            </a:r>
            <a:r>
              <a:rPr lang="ru-RU" sz="1200" dirty="0" smtClean="0">
                <a:latin typeface="Arial" pitchFamily="34" charset="0"/>
                <a:cs typeface="Arial" pitchFamily="34" charset="0"/>
              </a:rPr>
              <a:t>) села </a:t>
            </a:r>
            <a:r>
              <a:rPr lang="ru-RU" sz="1200" dirty="0" err="1" smtClean="0">
                <a:latin typeface="Arial" pitchFamily="34" charset="0"/>
                <a:cs typeface="Arial" pitchFamily="34" charset="0"/>
              </a:rPr>
              <a:t>Строкинская</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Москаленский</a:t>
            </a:r>
            <a:r>
              <a:rPr lang="ru-RU" sz="1200" dirty="0" smtClean="0">
                <a:latin typeface="Arial" pitchFamily="34" charset="0"/>
                <a:cs typeface="Arial" pitchFamily="34" charset="0"/>
              </a:rPr>
              <a:t> муниципальный район Омской области – ФАП села Элита, ВА села Звездинская, ВА села Шевченко, ФАП села Екатериновка;</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Саргатский</a:t>
            </a:r>
            <a:r>
              <a:rPr lang="ru-RU" sz="1200" dirty="0" smtClean="0">
                <a:latin typeface="Arial" pitchFamily="34" charset="0"/>
                <a:cs typeface="Arial" pitchFamily="34" charset="0"/>
              </a:rPr>
              <a:t> муниципальный район Омской области – ВА села </a:t>
            </a:r>
            <a:r>
              <a:rPr lang="ru-RU" sz="1200" dirty="0" err="1" smtClean="0">
                <a:latin typeface="Arial" pitchFamily="34" charset="0"/>
                <a:cs typeface="Arial" pitchFamily="34" charset="0"/>
              </a:rPr>
              <a:t>Нижнеиртышское</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Верблюженское</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Усть-Ишимский</a:t>
            </a:r>
            <a:r>
              <a:rPr lang="ru-RU" sz="1200" dirty="0" smtClean="0">
                <a:latin typeface="Arial" pitchFamily="34" charset="0"/>
                <a:cs typeface="Arial" pitchFamily="34" charset="0"/>
              </a:rPr>
              <a:t> муниципальный район Омской области – ВА  села </a:t>
            </a:r>
            <a:r>
              <a:rPr lang="ru-RU" sz="1200" dirty="0" err="1" smtClean="0">
                <a:latin typeface="Arial" pitchFamily="34" charset="0"/>
                <a:cs typeface="Arial" pitchFamily="34" charset="0"/>
              </a:rPr>
              <a:t>Мало-бичинское</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Слободчиковское</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Полтавский муниципальный район Омской области – ВА села </a:t>
            </a:r>
            <a:r>
              <a:rPr lang="ru-RU" sz="1200" dirty="0" err="1" smtClean="0">
                <a:latin typeface="Arial" pitchFamily="34" charset="0"/>
                <a:cs typeface="Arial" pitchFamily="34" charset="0"/>
              </a:rPr>
              <a:t>Еремеевка</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Соловьёвка</a:t>
            </a:r>
            <a:r>
              <a:rPr lang="ru-RU" sz="1200" dirty="0" smtClean="0">
                <a:latin typeface="Arial" pitchFamily="34" charset="0"/>
                <a:cs typeface="Arial" pitchFamily="34" charset="0"/>
              </a:rPr>
              <a:t>; ВА села Красногорка, ВА села Ольгино;</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Павлоградский</a:t>
            </a:r>
            <a:r>
              <a:rPr lang="ru-RU" sz="1200" dirty="0" smtClean="0">
                <a:latin typeface="Arial" pitchFamily="34" charset="0"/>
                <a:cs typeface="Arial" pitchFamily="34" charset="0"/>
              </a:rPr>
              <a:t> муниципальный район Омской области – ВА села </a:t>
            </a:r>
            <a:r>
              <a:rPr lang="ru-RU" sz="1200" dirty="0" err="1" smtClean="0">
                <a:latin typeface="Arial" pitchFamily="34" charset="0"/>
                <a:cs typeface="Arial" pitchFamily="34" charset="0"/>
              </a:rPr>
              <a:t>Хорошки</a:t>
            </a:r>
            <a:r>
              <a:rPr lang="ru-RU" sz="1200" dirty="0" smtClean="0">
                <a:latin typeface="Arial" pitchFamily="34" charset="0"/>
                <a:cs typeface="Arial" pitchFamily="34" charset="0"/>
              </a:rPr>
              <a:t>, ВА села </a:t>
            </a:r>
            <a:r>
              <a:rPr lang="ru-RU" sz="1200" dirty="0" err="1" smtClean="0">
                <a:latin typeface="Arial" pitchFamily="34" charset="0"/>
                <a:cs typeface="Arial" pitchFamily="34" charset="0"/>
              </a:rPr>
              <a:t>Милоградовка</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Марьяновский</a:t>
            </a:r>
            <a:r>
              <a:rPr lang="ru-RU" sz="1200" dirty="0" smtClean="0">
                <a:latin typeface="Arial" pitchFamily="34" charset="0"/>
                <a:cs typeface="Arial" pitchFamily="34" charset="0"/>
              </a:rPr>
              <a:t> муниципальный район  Омской области – ВА села Степное, ВА села Орловка, ВА села </a:t>
            </a:r>
            <a:r>
              <a:rPr lang="ru-RU" sz="1200" dirty="0" err="1" smtClean="0">
                <a:latin typeface="Arial" pitchFamily="34" charset="0"/>
                <a:cs typeface="Arial" pitchFamily="34" charset="0"/>
              </a:rPr>
              <a:t>Охровка</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Муромцевский</a:t>
            </a:r>
            <a:r>
              <a:rPr lang="ru-RU" sz="1200" dirty="0" smtClean="0">
                <a:latin typeface="Arial" pitchFamily="34" charset="0"/>
                <a:cs typeface="Arial" pitchFamily="34" charset="0"/>
              </a:rPr>
              <a:t> муниципальный район Омской области – ВА  села </a:t>
            </a:r>
            <a:r>
              <a:rPr lang="ru-RU" sz="1200" dirty="0" err="1" smtClean="0">
                <a:latin typeface="Arial" pitchFamily="34" charset="0"/>
                <a:cs typeface="Arial" pitchFamily="34" charset="0"/>
              </a:rPr>
              <a:t>Камышино</a:t>
            </a:r>
            <a:r>
              <a:rPr lang="ru-RU" sz="1200" dirty="0" smtClean="0">
                <a:latin typeface="Arial" pitchFamily="34" charset="0"/>
                <a:cs typeface="Arial" pitchFamily="34" charset="0"/>
              </a:rPr>
              <a:t>– Курское, ФАП села </a:t>
            </a:r>
            <a:r>
              <a:rPr lang="ru-RU" sz="1200" dirty="0" err="1" smtClean="0">
                <a:latin typeface="Arial" pitchFamily="34" charset="0"/>
                <a:cs typeface="Arial" pitchFamily="34" charset="0"/>
              </a:rPr>
              <a:t>Артын</a:t>
            </a:r>
            <a:r>
              <a:rPr lang="ru-RU" sz="1200" dirty="0" smtClean="0">
                <a:latin typeface="Arial" pitchFamily="34" charset="0"/>
                <a:cs typeface="Arial" pitchFamily="34" charset="0"/>
              </a:rPr>
              <a:t>, ФАП села Низовое, ФАП села Петропавловка;</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Нововаршавский</a:t>
            </a:r>
            <a:r>
              <a:rPr lang="ru-RU" sz="1200" dirty="0" smtClean="0">
                <a:latin typeface="Arial" pitchFamily="34" charset="0"/>
                <a:cs typeface="Arial" pitchFamily="34" charset="0"/>
              </a:rPr>
              <a:t> муниципальный район Омской области – ВА села Славянское, ВА села Зареченское;</a:t>
            </a:r>
          </a:p>
          <a:p>
            <a:pPr algn="just"/>
            <a:r>
              <a:rPr lang="ru-RU" sz="1200" dirty="0" smtClean="0">
                <a:latin typeface="Arial" pitchFamily="34" charset="0"/>
                <a:cs typeface="Arial" pitchFamily="34" charset="0"/>
              </a:rPr>
              <a:t>          </a:t>
            </a:r>
            <a:r>
              <a:rPr lang="ru-RU" sz="1200" dirty="0" err="1" smtClean="0">
                <a:latin typeface="Arial" pitchFamily="34" charset="0"/>
                <a:cs typeface="Arial" pitchFamily="34" charset="0"/>
              </a:rPr>
              <a:t>Кормиловский</a:t>
            </a:r>
            <a:r>
              <a:rPr lang="ru-RU" sz="1200" dirty="0" smtClean="0">
                <a:latin typeface="Arial" pitchFamily="34" charset="0"/>
                <a:cs typeface="Arial" pitchFamily="34" charset="0"/>
              </a:rPr>
              <a:t> муниципальный район Омской области – участковая больница села Победитель, ФАП села Михайловское; </a:t>
            </a:r>
          </a:p>
          <a:p>
            <a:pPr algn="just"/>
            <a:r>
              <a:rPr lang="ru-RU" sz="1200" dirty="0" smtClean="0">
                <a:latin typeface="Arial" pitchFamily="34" charset="0"/>
                <a:cs typeface="Arial" pitchFamily="34" charset="0"/>
              </a:rPr>
              <a:t>          Знаменский муниципальный район Омской области – ФАП села Семеновский, ФАП села </a:t>
            </a:r>
            <a:r>
              <a:rPr lang="ru-RU" sz="1200" dirty="0" err="1" smtClean="0">
                <a:latin typeface="Arial" pitchFamily="34" charset="0"/>
                <a:cs typeface="Arial" pitchFamily="34" charset="0"/>
              </a:rPr>
              <a:t>Завьяловское</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Шуховское</a:t>
            </a:r>
            <a:r>
              <a:rPr lang="ru-RU" sz="1200" dirty="0" smtClean="0">
                <a:latin typeface="Arial" pitchFamily="34" charset="0"/>
                <a:cs typeface="Arial" pitchFamily="34" charset="0"/>
              </a:rPr>
              <a:t>, ФАП села </a:t>
            </a:r>
            <a:r>
              <a:rPr lang="ru-RU" sz="1200" dirty="0" err="1" smtClean="0">
                <a:latin typeface="Arial" pitchFamily="34" charset="0"/>
                <a:cs typeface="Arial" pitchFamily="34" charset="0"/>
              </a:rPr>
              <a:t>Чередовое</a:t>
            </a:r>
            <a:r>
              <a:rPr lang="ru-RU" sz="1200" dirty="0" smtClean="0">
                <a:latin typeface="Arial" pitchFamily="34" charset="0"/>
                <a:cs typeface="Arial" pitchFamily="34" charset="0"/>
              </a:rPr>
              <a:t>;</a:t>
            </a:r>
          </a:p>
          <a:p>
            <a:pPr algn="just"/>
            <a:r>
              <a:rPr lang="ru-RU" sz="1200" dirty="0" smtClean="0">
                <a:latin typeface="Arial" pitchFamily="34" charset="0"/>
                <a:cs typeface="Arial" pitchFamily="34" charset="0"/>
              </a:rPr>
              <a:t>           Горьковский муниципальный район Омской области – ФАП села </a:t>
            </a:r>
            <a:r>
              <a:rPr lang="ru-RU" sz="1200" dirty="0" err="1" smtClean="0">
                <a:latin typeface="Arial" pitchFamily="34" charset="0"/>
                <a:cs typeface="Arial" pitchFamily="34" charset="0"/>
              </a:rPr>
              <a:t>Астыровское</a:t>
            </a:r>
            <a:r>
              <a:rPr lang="ru-RU" sz="1200" dirty="0" smtClean="0">
                <a:latin typeface="Arial" pitchFamily="34" charset="0"/>
                <a:cs typeface="Arial" pitchFamily="34" charset="0"/>
              </a:rPr>
              <a:t>, ФАП села Веселовское, ФАП села </a:t>
            </a:r>
            <a:r>
              <a:rPr lang="ru-RU" sz="1200" dirty="0" err="1" smtClean="0">
                <a:latin typeface="Arial" pitchFamily="34" charset="0"/>
                <a:cs typeface="Arial" pitchFamily="34" charset="0"/>
              </a:rPr>
              <a:t>Богдановское</a:t>
            </a:r>
            <a:r>
              <a:rPr lang="ru-RU" sz="1200" dirty="0" smtClean="0">
                <a:latin typeface="Arial" pitchFamily="34" charset="0"/>
                <a:cs typeface="Arial" pitchFamily="34" charset="0"/>
              </a:rPr>
              <a:t>, ФАП села Новопокровское. </a:t>
            </a:r>
          </a:p>
          <a:p>
            <a:endParaRPr lang="ru-RU" sz="1200" dirty="0">
              <a:latin typeface="Arial" pitchFamily="34" charset="0"/>
              <a:cs typeface="Arial" pitchFamily="34" charset="0"/>
            </a:endParaRPr>
          </a:p>
        </p:txBody>
      </p:sp>
      <p:sp>
        <p:nvSpPr>
          <p:cNvPr id="11" name="TextBox 10"/>
          <p:cNvSpPr txBox="1"/>
          <p:nvPr/>
        </p:nvSpPr>
        <p:spPr>
          <a:xfrm>
            <a:off x="252239" y="4785122"/>
            <a:ext cx="2304256" cy="2092881"/>
          </a:xfrm>
          <a:prstGeom prst="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Разъяснение пациентам с высоким </a:t>
            </a:r>
            <a:r>
              <a:rPr lang="ru-RU" sz="1000" dirty="0" err="1" smtClean="0">
                <a:latin typeface="Arial" pitchFamily="34" charset="0"/>
                <a:cs typeface="Arial" pitchFamily="34" charset="0"/>
              </a:rPr>
              <a:t>сердечно-сосудистым</a:t>
            </a:r>
            <a:r>
              <a:rPr lang="ru-RU" sz="1000" dirty="0" smtClean="0">
                <a:latin typeface="Arial" pitchFamily="34" charset="0"/>
                <a:cs typeface="Arial" pitchFamily="34" charset="0"/>
              </a:rPr>
              <a:t> риском, больным ишемической болезнью сердца, цереброваскулярными заболеваниями, болезнями, характеризующимися повышенным  кровяным  давлением,  основных  симптомов  инфаркта  миокарда и инсульта, а также правил первой помощи при их развитии, жизненной важности своевременного вызова бригады скорой медицинской помощи</a:t>
            </a:r>
            <a:endParaRPr lang="ru-RU" sz="1000" dirty="0">
              <a:latin typeface="Arial" pitchFamily="34" charset="0"/>
              <a:cs typeface="Arial" pitchFamily="34" charset="0"/>
            </a:endParaRPr>
          </a:p>
        </p:txBody>
      </p:sp>
      <p:sp>
        <p:nvSpPr>
          <p:cNvPr id="12" name="TextBox 11"/>
          <p:cNvSpPr txBox="1"/>
          <p:nvPr/>
        </p:nvSpPr>
        <p:spPr>
          <a:xfrm>
            <a:off x="9685287" y="4929138"/>
            <a:ext cx="2304256" cy="1938992"/>
          </a:xfrm>
          <a:prstGeom prst="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Проведение практических семинаров для женщины обучающих методике </a:t>
            </a:r>
            <a:r>
              <a:rPr lang="ru-RU" sz="1000" dirty="0" err="1" smtClean="0">
                <a:latin typeface="Arial" pitchFamily="34" charset="0"/>
                <a:cs typeface="Arial" pitchFamily="34" charset="0"/>
              </a:rPr>
              <a:t>самообследования</a:t>
            </a:r>
            <a:r>
              <a:rPr lang="ru-RU" sz="1000" dirty="0" smtClean="0">
                <a:latin typeface="Arial" pitchFamily="34" charset="0"/>
                <a:cs typeface="Arial" pitchFamily="34" charset="0"/>
              </a:rPr>
              <a:t> молочных желез, проведение  индивидуальных консультации, в том числе по необходимости выполнения лекарственных назначений врача-терапевта, проявлению </a:t>
            </a:r>
            <a:r>
              <a:rPr lang="ru-RU" sz="1000" dirty="0" err="1" smtClean="0">
                <a:latin typeface="Arial" pitchFamily="34" charset="0"/>
                <a:cs typeface="Arial" pitchFamily="34" charset="0"/>
              </a:rPr>
              <a:t>онконастороженности</a:t>
            </a:r>
            <a:r>
              <a:rPr lang="ru-RU" sz="1000" dirty="0" smtClean="0">
                <a:latin typeface="Arial" pitchFamily="34" charset="0"/>
                <a:cs typeface="Arial" pitchFamily="34" charset="0"/>
              </a:rPr>
              <a:t> , своевременному обращению за медицинской помощью</a:t>
            </a:r>
            <a:endParaRPr lang="ru-RU"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ver\Desktop\Новый бренд Первичное звено здравоохранения\Элементы\ЛОГО\Logo.png"/>
          <p:cNvPicPr>
            <a:picLocks noChangeAspect="1" noChangeArrowheads="1"/>
          </p:cNvPicPr>
          <p:nvPr/>
        </p:nvPicPr>
        <p:blipFill>
          <a:blip r:embed="rId2" cstate="print"/>
          <a:srcRect/>
          <a:stretch>
            <a:fillRect/>
          </a:stretch>
        </p:blipFill>
        <p:spPr bwMode="auto">
          <a:xfrm>
            <a:off x="-179809" y="248618"/>
            <a:ext cx="1224136" cy="689266"/>
          </a:xfrm>
          <a:prstGeom prst="rect">
            <a:avLst/>
          </a:prstGeom>
          <a:noFill/>
        </p:spPr>
      </p:pic>
      <p:pic>
        <p:nvPicPr>
          <p:cNvPr id="2060" name="Picture 12" descr="Z:\ShareNew\НА САЙТ\1\0jCBmKLPz1s.jpg"/>
          <p:cNvPicPr>
            <a:picLocks noChangeAspect="1" noChangeArrowheads="1"/>
          </p:cNvPicPr>
          <p:nvPr/>
        </p:nvPicPr>
        <p:blipFill>
          <a:blip r:embed="rId3" cstate="print"/>
          <a:srcRect/>
          <a:stretch>
            <a:fillRect/>
          </a:stretch>
        </p:blipFill>
        <p:spPr bwMode="auto">
          <a:xfrm>
            <a:off x="8677175" y="5327094"/>
            <a:ext cx="3132048" cy="1813165"/>
          </a:xfrm>
          <a:prstGeom prst="rect">
            <a:avLst/>
          </a:prstGeom>
          <a:noFill/>
        </p:spPr>
      </p:pic>
      <p:pic>
        <p:nvPicPr>
          <p:cNvPr id="2061" name="Picture 13" descr="Z:\ShareNew\НА САЙТ\1\2Za2t6oT1TA.jpg"/>
          <p:cNvPicPr>
            <a:picLocks noChangeAspect="1" noChangeArrowheads="1"/>
          </p:cNvPicPr>
          <p:nvPr/>
        </p:nvPicPr>
        <p:blipFill>
          <a:blip r:embed="rId4" cstate="print"/>
          <a:srcRect/>
          <a:stretch>
            <a:fillRect/>
          </a:stretch>
        </p:blipFill>
        <p:spPr bwMode="auto">
          <a:xfrm>
            <a:off x="396255" y="5361186"/>
            <a:ext cx="3084577" cy="1732665"/>
          </a:xfrm>
          <a:prstGeom prst="rect">
            <a:avLst/>
          </a:prstGeom>
          <a:noFill/>
        </p:spPr>
      </p:pic>
      <p:pic>
        <p:nvPicPr>
          <p:cNvPr id="2062" name="Picture 14" descr="Z:\ShareNew\НА САЙТ\1\Vx9bzbVW3Pg.jpg"/>
          <p:cNvPicPr>
            <a:picLocks noChangeAspect="1" noChangeArrowheads="1"/>
          </p:cNvPicPr>
          <p:nvPr/>
        </p:nvPicPr>
        <p:blipFill>
          <a:blip r:embed="rId5" cstate="print"/>
          <a:srcRect/>
          <a:stretch>
            <a:fillRect/>
          </a:stretch>
        </p:blipFill>
        <p:spPr bwMode="auto">
          <a:xfrm>
            <a:off x="252239" y="1040706"/>
            <a:ext cx="2448272" cy="4069851"/>
          </a:xfrm>
          <a:prstGeom prst="rect">
            <a:avLst/>
          </a:prstGeom>
          <a:noFill/>
        </p:spPr>
      </p:pic>
      <p:pic>
        <p:nvPicPr>
          <p:cNvPr id="2056" name="Picture 8" descr="Z:\ShareNew\НА САЙТ\1\hnDKAi1e_jo.jpg"/>
          <p:cNvPicPr>
            <a:picLocks noChangeAspect="1" noChangeArrowheads="1"/>
          </p:cNvPicPr>
          <p:nvPr/>
        </p:nvPicPr>
        <p:blipFill>
          <a:blip r:embed="rId6" cstate="print"/>
          <a:srcRect/>
          <a:stretch>
            <a:fillRect/>
          </a:stretch>
        </p:blipFill>
        <p:spPr bwMode="auto">
          <a:xfrm>
            <a:off x="9469263" y="1112714"/>
            <a:ext cx="2360061" cy="4104456"/>
          </a:xfrm>
          <a:prstGeom prst="rect">
            <a:avLst/>
          </a:prstGeom>
          <a:noFill/>
        </p:spPr>
      </p:pic>
      <p:pic>
        <p:nvPicPr>
          <p:cNvPr id="2063" name="Picture 15" descr="Z:\ShareNew\НА САЙТ\1\MCSz5PAwRQE.jpg"/>
          <p:cNvPicPr>
            <a:picLocks noChangeAspect="1" noChangeArrowheads="1"/>
          </p:cNvPicPr>
          <p:nvPr/>
        </p:nvPicPr>
        <p:blipFill>
          <a:blip r:embed="rId7" cstate="print"/>
          <a:srcRect/>
          <a:stretch>
            <a:fillRect/>
          </a:stretch>
        </p:blipFill>
        <p:spPr bwMode="auto">
          <a:xfrm>
            <a:off x="4500711" y="5361186"/>
            <a:ext cx="3168352" cy="1772298"/>
          </a:xfrm>
          <a:prstGeom prst="rect">
            <a:avLst/>
          </a:prstGeom>
          <a:noFill/>
        </p:spPr>
      </p:pic>
      <p:sp>
        <p:nvSpPr>
          <p:cNvPr id="13" name="TextBox 12"/>
          <p:cNvSpPr txBox="1"/>
          <p:nvPr/>
        </p:nvSpPr>
        <p:spPr>
          <a:xfrm>
            <a:off x="3132559" y="392634"/>
            <a:ext cx="5969904" cy="4308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b="1" dirty="0" smtClean="0">
                <a:solidFill>
                  <a:srgbClr val="002060"/>
                </a:solidFill>
                <a:latin typeface="Arial" pitchFamily="34" charset="0"/>
                <a:cs typeface="Arial" pitchFamily="34" charset="0"/>
              </a:rPr>
              <a:t>Ф А К Т О Р Ы   У С П Е Х А   П Р О Е К Т А</a:t>
            </a:r>
            <a:endParaRPr lang="ru-RU" b="1" dirty="0">
              <a:solidFill>
                <a:srgbClr val="002060"/>
              </a:solidFill>
              <a:latin typeface="Arial" pitchFamily="34" charset="0"/>
              <a:cs typeface="Arial" pitchFamily="34" charset="0"/>
            </a:endParaRPr>
          </a:p>
        </p:txBody>
      </p:sp>
      <p:sp>
        <p:nvSpPr>
          <p:cNvPr id="9" name="TextBox 8"/>
          <p:cNvSpPr txBox="1"/>
          <p:nvPr/>
        </p:nvSpPr>
        <p:spPr>
          <a:xfrm>
            <a:off x="2628503" y="1040706"/>
            <a:ext cx="590465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Органы местного самоуправления играют особую роль в формировании здорового образа жизни населения и ключевое значение в достижении задач, определенных в Указе Президента Российской Федерации от 7 мая 2018 года №204 «О национальных целях и стратегических задачах развития Российской Федерации на период до 2024 года»</a:t>
            </a:r>
            <a:endParaRPr lang="ru-RU" sz="1000" dirty="0">
              <a:latin typeface="Arial" pitchFamily="34" charset="0"/>
              <a:cs typeface="Arial" pitchFamily="34" charset="0"/>
            </a:endParaRPr>
          </a:p>
        </p:txBody>
      </p:sp>
      <p:sp>
        <p:nvSpPr>
          <p:cNvPr id="10" name="TextBox 9"/>
          <p:cNvSpPr txBox="1"/>
          <p:nvPr/>
        </p:nvSpPr>
        <p:spPr>
          <a:xfrm>
            <a:off x="3204567" y="1832794"/>
            <a:ext cx="6192688" cy="7200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Конкретный набор мероприятий Проекта формируется на основе анализа причин смертности, социально-экономических показателей муниципального образования, распространенности факторов риска развития неинфекционных заболеваний, состояния окружающей среды и других индивидуальных характеристик конкретного муниципального района.</a:t>
            </a:r>
            <a:endParaRPr lang="ru-RU" dirty="0"/>
          </a:p>
        </p:txBody>
      </p:sp>
      <p:sp>
        <p:nvSpPr>
          <p:cNvPr id="11" name="TextBox 10"/>
          <p:cNvSpPr txBox="1"/>
          <p:nvPr/>
        </p:nvSpPr>
        <p:spPr>
          <a:xfrm>
            <a:off x="2628504" y="2624882"/>
            <a:ext cx="5904656" cy="7200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Увеличение ожидаемой продолжительности здоровой жизни населения муниципального района возможно при наибольшем охвате населения мероприятиями профилактического медицинского осмотра и диспансеризации, массовом вовлечении граждан в практику здорового образа жизни.</a:t>
            </a:r>
            <a:endParaRPr lang="ru-RU" dirty="0"/>
          </a:p>
        </p:txBody>
      </p:sp>
      <p:sp>
        <p:nvSpPr>
          <p:cNvPr id="12" name="TextBox 11"/>
          <p:cNvSpPr txBox="1"/>
          <p:nvPr/>
        </p:nvSpPr>
        <p:spPr>
          <a:xfrm>
            <a:off x="3276575" y="3416971"/>
            <a:ext cx="6120680" cy="8617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Увеличении роли среднего медицинского персонала в проведении профилактических осмотров и диспансеризации населения и возможности фельдшеров фельдшерско-акушерского пункта составить коллективный паспорт населения фельдшерско-акушерского участка, выявить группы пациентов высокого риска, направить профилактическую работу к конкретной целевой группе с учетом эмоциональных и социальных аспектов. </a:t>
            </a:r>
            <a:endParaRPr lang="ru-RU" sz="1000" dirty="0">
              <a:latin typeface="Arial" pitchFamily="34" charset="0"/>
              <a:cs typeface="Arial" pitchFamily="34" charset="0"/>
            </a:endParaRPr>
          </a:p>
        </p:txBody>
      </p:sp>
      <p:sp>
        <p:nvSpPr>
          <p:cNvPr id="14" name="TextBox 13"/>
          <p:cNvSpPr txBox="1"/>
          <p:nvPr/>
        </p:nvSpPr>
        <p:spPr>
          <a:xfrm>
            <a:off x="2628503" y="4353074"/>
            <a:ext cx="5832648" cy="8617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Высокий профессионализм медицинских работников, действенная заинтересованность органов местного самоуправления в организации мероприятий Проекта способствовали высокой эффективности проводимых мероприятий и созданию позитивного информационного поля, сопровождающее Проект. Участники Проекта – жители муниципальных районов Омской области отметили (68% опрошенных) </a:t>
            </a:r>
            <a:r>
              <a:rPr lang="ru-RU" sz="1000" b="1" dirty="0" smtClean="0">
                <a:latin typeface="Arial" pitchFamily="34" charset="0"/>
                <a:cs typeface="Arial" pitchFamily="34" charset="0"/>
              </a:rPr>
              <a:t>доверительную</a:t>
            </a:r>
            <a:r>
              <a:rPr lang="ru-RU" sz="1000" dirty="0" smtClean="0">
                <a:latin typeface="Arial" pitchFamily="34" charset="0"/>
                <a:cs typeface="Arial" pitchFamily="34" charset="0"/>
              </a:rPr>
              <a:t> обстановку, созданную медиками.</a:t>
            </a:r>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ver\Desktop\Новый бренд Первичное звено здравоохранения\Элементы\ЛОГО\Logo.png"/>
          <p:cNvPicPr>
            <a:picLocks noChangeAspect="1" noChangeArrowheads="1"/>
          </p:cNvPicPr>
          <p:nvPr/>
        </p:nvPicPr>
        <p:blipFill>
          <a:blip r:embed="rId2" cstate="print"/>
          <a:srcRect/>
          <a:stretch>
            <a:fillRect/>
          </a:stretch>
        </p:blipFill>
        <p:spPr bwMode="auto">
          <a:xfrm>
            <a:off x="-179809" y="248618"/>
            <a:ext cx="1224136" cy="689266"/>
          </a:xfrm>
          <a:prstGeom prst="rect">
            <a:avLst/>
          </a:prstGeom>
          <a:noFill/>
        </p:spPr>
      </p:pic>
      <p:pic>
        <p:nvPicPr>
          <p:cNvPr id="3075" name="Picture 3" descr="Z:\ShareNew\НА САЙТ\1\фото\10_09_21_444 3.jpg"/>
          <p:cNvPicPr>
            <a:picLocks noChangeAspect="1" noChangeArrowheads="1"/>
          </p:cNvPicPr>
          <p:nvPr/>
        </p:nvPicPr>
        <p:blipFill>
          <a:blip r:embed="rId3" cstate="print"/>
          <a:srcRect/>
          <a:stretch>
            <a:fillRect/>
          </a:stretch>
        </p:blipFill>
        <p:spPr bwMode="auto">
          <a:xfrm>
            <a:off x="1908423" y="1112714"/>
            <a:ext cx="1440000" cy="1920000"/>
          </a:xfrm>
          <a:prstGeom prst="rect">
            <a:avLst/>
          </a:prstGeom>
          <a:noFill/>
        </p:spPr>
      </p:pic>
      <p:pic>
        <p:nvPicPr>
          <p:cNvPr id="3078" name="Picture 6" descr="Z:\ShareNew\НА САЙТ\1\фото\3.jpg"/>
          <p:cNvPicPr>
            <a:picLocks noChangeAspect="1" noChangeArrowheads="1"/>
          </p:cNvPicPr>
          <p:nvPr/>
        </p:nvPicPr>
        <p:blipFill>
          <a:blip r:embed="rId4" cstate="print"/>
          <a:srcRect/>
          <a:stretch>
            <a:fillRect/>
          </a:stretch>
        </p:blipFill>
        <p:spPr bwMode="auto">
          <a:xfrm>
            <a:off x="10477375" y="1256730"/>
            <a:ext cx="1440000" cy="1920000"/>
          </a:xfrm>
          <a:prstGeom prst="rect">
            <a:avLst/>
          </a:prstGeom>
          <a:noFill/>
        </p:spPr>
      </p:pic>
      <p:pic>
        <p:nvPicPr>
          <p:cNvPr id="3080" name="Picture 8" descr="Z:\ShareNew\НА САЙТ\1\фото\05_08_21_3.jpg"/>
          <p:cNvPicPr>
            <a:picLocks noChangeAspect="1" noChangeArrowheads="1"/>
          </p:cNvPicPr>
          <p:nvPr/>
        </p:nvPicPr>
        <p:blipFill>
          <a:blip r:embed="rId5" cstate="print"/>
          <a:srcRect/>
          <a:stretch>
            <a:fillRect/>
          </a:stretch>
        </p:blipFill>
        <p:spPr bwMode="auto">
          <a:xfrm>
            <a:off x="252239" y="1112714"/>
            <a:ext cx="1440000" cy="1920000"/>
          </a:xfrm>
          <a:prstGeom prst="rect">
            <a:avLst/>
          </a:prstGeom>
          <a:noFill/>
        </p:spPr>
      </p:pic>
      <p:sp>
        <p:nvSpPr>
          <p:cNvPr id="10" name="TextBox 9"/>
          <p:cNvSpPr txBox="1"/>
          <p:nvPr/>
        </p:nvSpPr>
        <p:spPr>
          <a:xfrm>
            <a:off x="3636615" y="536650"/>
            <a:ext cx="4897495" cy="43088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ru-RU" b="1" dirty="0" smtClean="0">
                <a:solidFill>
                  <a:srgbClr val="002060"/>
                </a:solidFill>
                <a:latin typeface="Arial" pitchFamily="34" charset="0"/>
                <a:cs typeface="Arial" pitchFamily="34" charset="0"/>
              </a:rPr>
              <a:t>Р Е З У Л Ь Т А Т Ы   П Р О Е К Т А</a:t>
            </a:r>
            <a:endParaRPr lang="ru-RU" b="1" dirty="0">
              <a:solidFill>
                <a:srgbClr val="002060"/>
              </a:solidFill>
              <a:latin typeface="Arial" pitchFamily="34" charset="0"/>
              <a:cs typeface="Arial" pitchFamily="34" charset="0"/>
            </a:endParaRPr>
          </a:p>
        </p:txBody>
      </p:sp>
      <p:pic>
        <p:nvPicPr>
          <p:cNvPr id="11" name="Picture 4" descr="Z:\ShareNew\НА САЙТ\1\объявления\4.jpg"/>
          <p:cNvPicPr>
            <a:picLocks noChangeAspect="1" noChangeArrowheads="1"/>
          </p:cNvPicPr>
          <p:nvPr/>
        </p:nvPicPr>
        <p:blipFill>
          <a:blip r:embed="rId6" cstate="print"/>
          <a:srcRect/>
          <a:stretch>
            <a:fillRect/>
          </a:stretch>
        </p:blipFill>
        <p:spPr bwMode="auto">
          <a:xfrm>
            <a:off x="9253239" y="5433194"/>
            <a:ext cx="1620000" cy="1620000"/>
          </a:xfrm>
          <a:prstGeom prst="rect">
            <a:avLst/>
          </a:prstGeom>
          <a:noFill/>
        </p:spPr>
      </p:pic>
      <p:pic>
        <p:nvPicPr>
          <p:cNvPr id="12" name="Picture 3" descr="Z:\ShareNew\НА САЙТ\1\объявления\3.jpg"/>
          <p:cNvPicPr>
            <a:picLocks noChangeAspect="1" noChangeArrowheads="1"/>
          </p:cNvPicPr>
          <p:nvPr/>
        </p:nvPicPr>
        <p:blipFill>
          <a:blip r:embed="rId7" cstate="print"/>
          <a:srcRect/>
          <a:stretch>
            <a:fillRect/>
          </a:stretch>
        </p:blipFill>
        <p:spPr bwMode="auto">
          <a:xfrm>
            <a:off x="6588943" y="5433194"/>
            <a:ext cx="1620000" cy="1620000"/>
          </a:xfrm>
          <a:prstGeom prst="rect">
            <a:avLst/>
          </a:prstGeom>
          <a:noFill/>
        </p:spPr>
      </p:pic>
      <p:pic>
        <p:nvPicPr>
          <p:cNvPr id="13" name="Picture 2" descr="Z:\ShareNew\НА САЙТ\1\объявления\2.jpg"/>
          <p:cNvPicPr>
            <a:picLocks noChangeAspect="1" noChangeArrowheads="1"/>
          </p:cNvPicPr>
          <p:nvPr/>
        </p:nvPicPr>
        <p:blipFill>
          <a:blip r:embed="rId8" cstate="print"/>
          <a:srcRect/>
          <a:stretch>
            <a:fillRect/>
          </a:stretch>
        </p:blipFill>
        <p:spPr bwMode="auto">
          <a:xfrm>
            <a:off x="3852639" y="5433194"/>
            <a:ext cx="1620000" cy="1620000"/>
          </a:xfrm>
          <a:prstGeom prst="rect">
            <a:avLst/>
          </a:prstGeom>
          <a:noFill/>
        </p:spPr>
      </p:pic>
      <p:pic>
        <p:nvPicPr>
          <p:cNvPr id="14" name="Picture 6" descr="https://sun9-72.userapi.com/impg/8rmiOBXmIKnJOTHFtAuACGcUn9WngSG0RXz1Sg/EenIbe4C6DQ.jpg?size=1080x1080&amp;quality=96&amp;sign=6512349795f53b6c683e6fd37bfabc74&amp;type=album"/>
          <p:cNvPicPr>
            <a:picLocks noChangeAspect="1" noChangeArrowheads="1"/>
          </p:cNvPicPr>
          <p:nvPr/>
        </p:nvPicPr>
        <p:blipFill>
          <a:blip r:embed="rId9" cstate="print"/>
          <a:srcRect/>
          <a:stretch>
            <a:fillRect/>
          </a:stretch>
        </p:blipFill>
        <p:spPr bwMode="auto">
          <a:xfrm>
            <a:off x="900311" y="5433194"/>
            <a:ext cx="1620000" cy="1620000"/>
          </a:xfrm>
          <a:prstGeom prst="rect">
            <a:avLst/>
          </a:prstGeom>
          <a:noFill/>
        </p:spPr>
      </p:pic>
      <p:pic>
        <p:nvPicPr>
          <p:cNvPr id="1026" name="Picture 2" descr="C:\Users\Zver\Desktop\ОЦОЗМП 2021\Фото\фото по самообследованию МЖ\PHOTO-2021-08-20-17-52-24.jpg"/>
          <p:cNvPicPr>
            <a:picLocks noChangeAspect="1" noChangeArrowheads="1"/>
          </p:cNvPicPr>
          <p:nvPr/>
        </p:nvPicPr>
        <p:blipFill>
          <a:blip r:embed="rId10" cstate="print"/>
          <a:srcRect/>
          <a:stretch>
            <a:fillRect/>
          </a:stretch>
        </p:blipFill>
        <p:spPr bwMode="auto">
          <a:xfrm>
            <a:off x="8677175" y="1256730"/>
            <a:ext cx="1440247" cy="1920330"/>
          </a:xfrm>
          <a:prstGeom prst="rect">
            <a:avLst/>
          </a:prstGeom>
          <a:noFill/>
        </p:spPr>
      </p:pic>
      <p:sp>
        <p:nvSpPr>
          <p:cNvPr id="15" name="TextBox 14"/>
          <p:cNvSpPr txBox="1"/>
          <p:nvPr/>
        </p:nvSpPr>
        <p:spPr>
          <a:xfrm>
            <a:off x="3492599" y="1472754"/>
            <a:ext cx="4968552"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За время реализации проекта «Дни диспансеризации муниципальных районов» обследовано 1578 жителей отдаленных поселений двенадцати муниципальных районов Омской области,1104 человека прошли профилактический медицинский осмотр, 474 прошли первый этап диспансеризации, 188 человек по результатам первого этапа диспансеризации нуждались в дополнительном обследовании в рамках второго этапа диспансеризации, было установлено 2 327 патологических отклонений (в среднем по 2 случая на каждого человека), у 168 человек не выявили факторов риска развития хронических неинфекционных заболеваний, впервые в жизни выявлено 251 заболевание, из которых 58,2% составляют </a:t>
            </a:r>
            <a:r>
              <a:rPr lang="ru-RU" sz="1000" dirty="0" err="1" smtClean="0">
                <a:latin typeface="Arial" pitchFamily="34" charset="0"/>
                <a:cs typeface="Arial" pitchFamily="34" charset="0"/>
              </a:rPr>
              <a:t>сердечно-сосудистые</a:t>
            </a:r>
            <a:r>
              <a:rPr lang="ru-RU" sz="1000" dirty="0" smtClean="0">
                <a:latin typeface="Arial" pitchFamily="34" charset="0"/>
                <a:cs typeface="Arial" pitchFamily="34" charset="0"/>
              </a:rPr>
              <a:t> и 0,4% онкологические.</a:t>
            </a:r>
            <a:endParaRPr lang="ru-RU" sz="1000" dirty="0">
              <a:latin typeface="Arial" pitchFamily="34" charset="0"/>
              <a:cs typeface="Arial" pitchFamily="34" charset="0"/>
            </a:endParaRPr>
          </a:p>
        </p:txBody>
      </p:sp>
      <p:sp>
        <p:nvSpPr>
          <p:cNvPr id="16" name="TextBox 15"/>
          <p:cNvSpPr txBox="1"/>
          <p:nvPr/>
        </p:nvSpPr>
        <p:spPr>
          <a:xfrm>
            <a:off x="252239" y="3488978"/>
            <a:ext cx="1152128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000" dirty="0" smtClean="0">
                <a:latin typeface="Arial" pitchFamily="34" charset="0"/>
                <a:cs typeface="Arial" pitchFamily="34" charset="0"/>
              </a:rPr>
              <a:t>В результате реализации проекта «Дни диспансеризации муниципальных районов» увеличился показатель впервые в жизни установленных заболеваний, в том числе </a:t>
            </a:r>
            <a:r>
              <a:rPr lang="ru-RU" sz="1000" dirty="0" err="1" smtClean="0">
                <a:latin typeface="Arial" pitchFamily="34" charset="0"/>
                <a:cs typeface="Arial" pitchFamily="34" charset="0"/>
              </a:rPr>
              <a:t>сердечно-сосудистых</a:t>
            </a:r>
            <a:r>
              <a:rPr lang="ru-RU" sz="1000" dirty="0" smtClean="0">
                <a:latin typeface="Arial" pitchFamily="34" charset="0"/>
                <a:cs typeface="Arial" pitchFamily="34" charset="0"/>
              </a:rPr>
              <a:t>, повысился уровень информированности граждан по вопросам коррекции образа жизни, мотивированию к отказу от вредных привычек, к ведению ЗОЖ, женщины отдаленных поселений региона были обучены методике </a:t>
            </a:r>
            <a:r>
              <a:rPr lang="ru-RU" sz="1000" dirty="0" err="1" smtClean="0">
                <a:latin typeface="Arial" pitchFamily="34" charset="0"/>
                <a:cs typeface="Arial" pitchFamily="34" charset="0"/>
              </a:rPr>
              <a:t>самообследования</a:t>
            </a:r>
            <a:r>
              <a:rPr lang="ru-RU" sz="1000" dirty="0" smtClean="0">
                <a:latin typeface="Arial" pitchFamily="34" charset="0"/>
                <a:cs typeface="Arial" pitchFamily="34" charset="0"/>
              </a:rPr>
              <a:t> молочных желез, каждый участник проекта получил индивидуальные консультации, в том числе по необходимости выполнения лекарственных назначений врача-терапевта, разъяснение пациентам с факторами риска хронических неинфекционных заболеваний мер по их снижению, а пациентам с высоким и очень высоким абсолютным </a:t>
            </a:r>
            <a:r>
              <a:rPr lang="ru-RU" sz="1000" dirty="0" err="1" smtClean="0">
                <a:latin typeface="Arial" pitchFamily="34" charset="0"/>
                <a:cs typeface="Arial" pitchFamily="34" charset="0"/>
              </a:rPr>
              <a:t>сердечно-сосудистым</a:t>
            </a:r>
            <a:r>
              <a:rPr lang="ru-RU" sz="1000" dirty="0" smtClean="0">
                <a:latin typeface="Arial" pitchFamily="34" charset="0"/>
                <a:cs typeface="Arial" pitchFamily="34" charset="0"/>
              </a:rPr>
              <a:t> риском, больным ишемической болезнью сердца, цереброваскулярными заболеваниями, хронической ишемией нижних конечностей атеросклеротического генеза, болезнями, характеризующимися повышенным  кровяным  давлением,  основных  симптомов  инфаркта  миокарда и инсульта, а также правил первой помощи при их развитии, жизненной важности своевременного вызова бригады скорой медицинской помощи, повышение мотивации граждан к регулярному прохождению профилактического медицинского осмотра и диспансеризации, в том числе путем проведения разъяснительных бесед на уровне семьи.</a:t>
            </a:r>
          </a:p>
          <a:p>
            <a:pPr algn="just"/>
            <a:endParaRPr lang="ru-RU"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4951</TotalTime>
  <Words>1060</Words>
  <Application>Microsoft Office PowerPoint</Application>
  <PresentationFormat>Произвольный</PresentationFormat>
  <Paragraphs>61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Zver</dc:creator>
  <cp:lastModifiedBy>NikolaevRV</cp:lastModifiedBy>
  <cp:revision>760</cp:revision>
  <dcterms:created xsi:type="dcterms:W3CDTF">2019-11-20T06:16:31Z</dcterms:created>
  <dcterms:modified xsi:type="dcterms:W3CDTF">2021-12-15T10:21:14Z</dcterms:modified>
</cp:coreProperties>
</file>