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6"/>
  </p:notesMasterIdLst>
  <p:handoutMasterIdLst>
    <p:handoutMasterId r:id="rId7"/>
  </p:handoutMasterIdLst>
  <p:sldIdLst>
    <p:sldId id="4344" r:id="rId2"/>
    <p:sldId id="4345" r:id="rId3"/>
    <p:sldId id="4346" r:id="rId4"/>
    <p:sldId id="4347" r:id="rId5"/>
  </p:sldIdLst>
  <p:sldSz cx="10799763" cy="611981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иморский" id="{8DD7E5F6-C98C-CC4B-A080-611B4D5085FC}">
          <p14:sldIdLst>
            <p14:sldId id="4344"/>
            <p14:sldId id="4345"/>
            <p14:sldId id="4346"/>
            <p14:sldId id="4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EB"/>
    <a:srgbClr val="00A378"/>
    <a:srgbClr val="F01F23"/>
    <a:srgbClr val="FFA000"/>
    <a:srgbClr val="28B5FF"/>
    <a:srgbClr val="F6F6FE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4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1014" y="13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58785313038324"/>
          <c:y val="1.34868038600163E-2"/>
          <c:w val="0.48641214686961681"/>
          <c:h val="0.9746256041572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5050E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Диспансерное наблюдение пациентов с ССЗ</c:v>
                </c:pt>
                <c:pt idx="1">
                  <c:v>Диспансерное наблюдение пациентов с онкологией</c:v>
                </c:pt>
                <c:pt idx="2">
                  <c:v>Доля больных выявленных с ЗНО 1-2 стадией</c:v>
                </c:pt>
                <c:pt idx="3">
                  <c:v>Количество малобольных пациентов взятых на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774F-B2CC-499124B3350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Целевой</c:v>
                </c:pt>
              </c:strCache>
            </c:strRef>
          </c:tx>
          <c:spPr>
            <a:solidFill>
              <a:srgbClr val="F01F2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Диспансерное наблюдение пациентов с ССЗ</c:v>
                </c:pt>
                <c:pt idx="1">
                  <c:v>Диспансерное наблюдение пациентов с онкологией</c:v>
                </c:pt>
                <c:pt idx="2">
                  <c:v>Доля больных выявленных с ЗНО 1-2 стадией</c:v>
                </c:pt>
                <c:pt idx="3">
                  <c:v>Количество малобольных пациентов взятых на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70</c:v>
                </c:pt>
                <c:pt idx="1">
                  <c:v>100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D-774F-B2CC-499124B33506}"/>
            </c:ext>
          </c:extLst>
        </c:ser>
        <c:ser>
          <c:idx val="2"/>
          <c:order val="2"/>
          <c:spPr>
            <a:solidFill>
              <a:srgbClr val="9BBB59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Диспансерное наблюдение пациентов с ССЗ</c:v>
                </c:pt>
                <c:pt idx="1">
                  <c:v>Диспансерное наблюдение пациентов с онкологией</c:v>
                </c:pt>
                <c:pt idx="2">
                  <c:v>Доля больных выявленных с ЗНО 1-2 стадией</c:v>
                </c:pt>
                <c:pt idx="3">
                  <c:v>Количество малобольных пациентов взятых на </c:v>
                </c:pt>
              </c:strCache>
            </c:strRef>
          </c:cat>
          <c:extLst>
            <c:ext xmlns:c16="http://schemas.microsoft.com/office/drawing/2014/chart" uri="{C3380CC4-5D6E-409C-BE32-E72D297353CC}">
              <c16:uniqueId val="{00000002-4F4D-774F-B2CC-499124B33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6548578"/>
        <c:axId val="72635015"/>
      </c:barChart>
      <c:catAx>
        <c:axId val="6654857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noFill/>
            <a:round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72635015"/>
        <c:crosses val="autoZero"/>
        <c:auto val="1"/>
        <c:lblAlgn val="ctr"/>
        <c:lblOffset val="100"/>
        <c:noMultiLvlLbl val="1"/>
      </c:catAx>
      <c:valAx>
        <c:axId val="726350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9360">
            <a:noFill/>
            <a:round/>
          </a:ln>
        </c:spPr>
        <c:crossAx val="66548578"/>
        <c:crosses val="autoZero"/>
        <c:crossBetween val="between"/>
      </c:valAx>
      <c:spPr>
        <a:noFill/>
        <a:ln w="9360">
          <a:noFill/>
          <a:round/>
        </a:ln>
      </c:spPr>
    </c:plotArea>
    <c:legend>
      <c:legendPos val="t"/>
      <c:layout>
        <c:manualLayout>
          <c:xMode val="edge"/>
          <c:yMode val="edge"/>
          <c:x val="0.5053636861556372"/>
          <c:y val="2.7249612890997973E-2"/>
          <c:w val="0.46264649640261263"/>
          <c:h val="0.17405278986686312"/>
        </c:manualLayout>
      </c:layout>
      <c:overlay val="0"/>
    </c:legend>
    <c:plotVisOnly val="1"/>
    <c:dispBlanksAs val="gap"/>
    <c:showDLblsOverMax val="1"/>
  </c:chart>
  <c:spPr>
    <a:noFill/>
    <a:ln w="9360">
      <a:noFill/>
      <a:round/>
    </a:ln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41314599864667"/>
          <c:y val="7.7436603875090711E-3"/>
          <c:w val="0.50158685400135339"/>
          <c:h val="0.9456490138380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Целевой</c:v>
                </c:pt>
              </c:strCache>
            </c:strRef>
          </c:tx>
          <c:spPr>
            <a:solidFill>
              <a:srgbClr val="5050E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Диспансерное наблюдение пациентов с ССЗ</c:v>
                </c:pt>
                <c:pt idx="1">
                  <c:v>Диспансерное наблюдение пациентов с онкологией</c:v>
                </c:pt>
                <c:pt idx="2">
                  <c:v>Доля больных выявленных с ЗНО 1-2 стадией</c:v>
                </c:pt>
                <c:pt idx="3">
                  <c:v>Количество малобольных пациентов взятых на </c:v>
                </c:pt>
                <c:pt idx="5">
                  <c:v>;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70</c:v>
                </c:pt>
                <c:pt idx="1">
                  <c:v>100</c:v>
                </c:pt>
                <c:pt idx="2">
                  <c:v>65</c:v>
                </c:pt>
                <c:pt idx="3">
                  <c:v>70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8-EA44-911A-8EF3E3C246B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Текущий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01F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E8-EA44-911A-8EF3E3C24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Диспансерное наблюдение пациентов с ССЗ</c:v>
                </c:pt>
                <c:pt idx="1">
                  <c:v>Диспансерное наблюдение пациентов с онкологией</c:v>
                </c:pt>
                <c:pt idx="2">
                  <c:v>Доля больных выявленных с ЗНО 1-2 стадией</c:v>
                </c:pt>
                <c:pt idx="3">
                  <c:v>Количество малобольных пациентов взятых на </c:v>
                </c:pt>
                <c:pt idx="5">
                  <c:v>;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66.400000000000006</c:v>
                </c:pt>
                <c:pt idx="1">
                  <c:v>85</c:v>
                </c:pt>
                <c:pt idx="2">
                  <c:v>56.8</c:v>
                </c:pt>
                <c:pt idx="3">
                  <c:v>68.8</c:v>
                </c:pt>
                <c:pt idx="4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8-EA44-911A-8EF3E3C24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7672871"/>
        <c:axId val="9909194"/>
      </c:barChart>
      <c:catAx>
        <c:axId val="7672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noFill/>
            <a:round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9909194"/>
        <c:crosses val="autoZero"/>
        <c:auto val="1"/>
        <c:lblAlgn val="ctr"/>
        <c:lblOffset val="100"/>
        <c:noMultiLvlLbl val="1"/>
      </c:catAx>
      <c:valAx>
        <c:axId val="990919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9360">
            <a:noFill/>
            <a:round/>
          </a:ln>
        </c:spPr>
        <c:crossAx val="7672871"/>
        <c:crosses val="autoZero"/>
        <c:crossBetween val="between"/>
      </c:valAx>
      <c:spPr>
        <a:noFill/>
        <a:ln w="9360">
          <a:noFill/>
          <a:round/>
        </a:ln>
      </c:spPr>
    </c:plotArea>
    <c:legend>
      <c:legendPos val="t"/>
      <c:layout>
        <c:manualLayout>
          <c:xMode val="edge"/>
          <c:yMode val="edge"/>
          <c:x val="0.16896571356689002"/>
          <c:y val="0.18801305140048308"/>
          <c:w val="0.30542053939187136"/>
          <c:h val="0.13749622159131036"/>
        </c:manualLayout>
      </c:layout>
      <c:overlay val="0"/>
    </c:legend>
    <c:plotVisOnly val="1"/>
    <c:dispBlanksAs val="gap"/>
    <c:showDLblsOverMax val="1"/>
  </c:chart>
  <c:spPr>
    <a:noFill/>
    <a:ln w="9360">
      <a:noFill/>
      <a:round/>
    </a:ln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136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24.01.2023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60" cy="498135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30093"/>
            <a:ext cx="2945660" cy="498135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6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24.01.2023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9838"/>
            <a:ext cx="59150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60" cy="498135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3"/>
            <a:ext cx="2945660" cy="498135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C5B-2EAD-15E2-996A-C13FBEFC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825473-6FBB-066A-AAC5-3922C04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6E87E-6DFC-8533-A046-A121916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1260-11C2-3578-FB2D-3B82851F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60D50-5490-C5C2-EBD6-B34F219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D57ED-3FA1-7505-B2BF-665546B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C540E-7216-72E5-9B21-3F8454CB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16C96-6841-A0A8-37E6-35E3B606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F0642-BE64-1408-EEB6-7B3367B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7394F-E7FF-2954-D719-87BB9AB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FEBB5-7976-7A97-4FDB-EF9D82C67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1DE97-44A5-D60D-DA5E-D706D1B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D7D38-4D62-5ABB-3C38-C9C2B2BC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41F43-9026-A41A-48BB-A0336943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CFBA1-A575-59BD-51A4-3AA4F0D8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2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152938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>
          <p15:clr>
            <a:srgbClr val="FBAE40"/>
          </p15:clr>
        </p15:guide>
        <p15:guide id="4" orient="horz" pos="3628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>
          <p15:clr>
            <a:srgbClr val="FBAE40"/>
          </p15:clr>
        </p15:guide>
        <p15:guide id="27" pos="2358">
          <p15:clr>
            <a:srgbClr val="FBAE40"/>
          </p15:clr>
        </p15:guide>
        <p15:guide id="31" pos="4490">
          <p15:clr>
            <a:srgbClr val="FBAE40"/>
          </p15:clr>
        </p15:guide>
        <p15:guide id="32" orient="horz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F339-3B96-8F55-5B0E-22BD9A07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C0ECF-540D-6F1E-E7AB-FE72E5A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8ED68-0783-9161-CAA4-598AE8DF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84636-E1D1-FA99-C434-8CE0B0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CCCFD-98BE-105E-D906-86DD826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E62E0-E8CF-0D05-516D-D2350F6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520DB-A59A-87AB-FB7C-DB6BDC9B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EF72B-59D7-1132-AB35-A2A38AE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03BE-5699-29A2-126F-05A54BC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9908F-AB7C-7A1D-30D3-5DD7F4D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1577-D0C6-7984-44C3-402658E5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457DF-3DD0-5C7E-4B6B-E42E356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F325C6-2EFE-36E5-9EFB-71820A6D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D7986-EADA-6125-9B12-BE60AE6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26EE1-1748-9933-6AFB-58B64C0D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E5078-02A3-7B4D-1464-6A690F0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4228-8B26-C5A1-3AB5-31D9F26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F77F2-6C09-4B4B-FEC3-2B1C0D9B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D11681-2128-320F-F316-09DC94CB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7CC26A-9ED4-9005-07DB-1FF56DFB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97B15-A8CB-74EF-E382-073F5528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32C85-9AE3-2625-E22C-84317E2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1B71A0-E933-BC3F-CEC3-F0AEA95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0CFC6-3610-4111-C1CC-D099C73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7F577-0B59-595B-16B0-32A8A1E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B87B0-9140-5835-1A5E-AA97D38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35531-335A-8929-8F6E-645CC28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D9554B-685E-587D-305A-4489C81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A47B50-0A3C-F922-045F-B08108DA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B21E7F-10AB-98C7-C264-B925F6A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5510B5-30D8-5A2A-EE3B-55B79E51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4CEAB-339E-D77E-984A-91DCFF4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2E24C-C819-4D9F-9247-A1E2BC5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94F67-32E5-F79C-AEE9-832F614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F68F1-ACC1-AAD0-A75E-36536A35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60878-2A31-3BB8-2B6A-6361B07E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77943-0D35-C101-50EA-22B7F47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10B7-6A68-05BF-8D14-01199F49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59455-117B-4EE0-7B0D-63FC28AA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1F5CF-1A3D-A736-7099-8671ED0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1C8D1-2B0C-C94E-7CE5-9392954A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A39CB-21DB-28A2-3A40-D51DB77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1A74B-0429-3EA0-532E-C2CA892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01922-E38A-6C05-FFA3-6D91DAF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60BFB-A9A7-6D6F-6FA4-DC188A7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BA443-F54D-4622-B4FD-1461ECE7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E36A-267F-41EB-B6EC-52C05783A54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7726D-61D6-BDAC-B130-0D696F2A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804C8-CE6A-1232-FC88-E050AE52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chart" Target="../charts/chart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A89B219F-A219-464A-A904-7E5C773C719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09108" y="2078246"/>
            <a:ext cx="1089923" cy="11911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3288"/>
            <a:ext cx="6505321" cy="1107996"/>
          </a:xfrm>
        </p:spPr>
        <p:txBody>
          <a:bodyPr anchor="t"/>
          <a:lstStyle/>
          <a:p>
            <a:pPr marL="0"/>
            <a:r>
              <a:rPr lang="ru-RU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Комплексный врачебный участок. Фельдшер участковый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Худченко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Анастасия Геннадьевна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Председателя Правительства Приморского края – министр здравоохранения Приморского края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CB592-3B57-774A-8614-CA55502DDB33}"/>
              </a:ext>
            </a:extLst>
          </p:cNvPr>
          <p:cNvSpPr/>
          <p:nvPr/>
        </p:nvSpPr>
        <p:spPr>
          <a:xfrm>
            <a:off x="2353642" y="2389737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Приморский край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12E0D6-601B-6549-AB7C-2AF88C62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>
            <a:extLst>
              <a:ext uri="{FF2B5EF4-FFF2-40B4-BE49-F238E27FC236}">
                <a16:creationId xmlns:a16="http://schemas.microsoft.com/office/drawing/2014/main" id="{813FE038-5434-4B42-9665-EED3378F9E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87884" y="2355202"/>
            <a:ext cx="2994392" cy="3361069"/>
          </a:xfrm>
          <a:prstGeom prst="roundRect">
            <a:avLst>
              <a:gd name="adj" fmla="val 4887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90E150-BD4A-7E45-A0E7-E08236966DEE}"/>
              </a:ext>
            </a:extLst>
          </p:cNvPr>
          <p:cNvGrpSpPr/>
          <p:nvPr/>
        </p:nvGrpSpPr>
        <p:grpSpPr>
          <a:xfrm>
            <a:off x="5626281" y="335686"/>
            <a:ext cx="1459744" cy="326400"/>
            <a:chOff x="5626281" y="335686"/>
            <a:chExt cx="1459744" cy="326400"/>
          </a:xfrm>
        </p:grpSpPr>
        <p:pic>
          <p:nvPicPr>
            <p:cNvPr id="60" name="Picture 3">
              <a:extLst>
                <a:ext uri="{FF2B5EF4-FFF2-40B4-BE49-F238E27FC236}">
                  <a16:creationId xmlns:a16="http://schemas.microsoft.com/office/drawing/2014/main" id="{C9A4011B-7D21-EA43-9EF9-86F2D14ED45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626281" y="335686"/>
              <a:ext cx="298649" cy="326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C52D843C-114F-C748-9F4A-080E1654188E}"/>
                </a:ext>
              </a:extLst>
            </p:cNvPr>
            <p:cNvSpPr txBox="1"/>
            <p:nvPr/>
          </p:nvSpPr>
          <p:spPr>
            <a:xfrm>
              <a:off x="6009160" y="426664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Приморский край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260ECB-C9AC-A941-BFEE-BC6BFAEA50AD}"/>
              </a:ext>
            </a:extLst>
          </p:cNvPr>
          <p:cNvSpPr/>
          <p:nvPr/>
        </p:nvSpPr>
        <p:spPr>
          <a:xfrm>
            <a:off x="935385" y="1380807"/>
            <a:ext cx="33159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1 444 057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(77,51 </a:t>
            </a:r>
            <a:r>
              <a:rPr lang="en-US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583BF-BF40-5249-A405-95A6AF38EF01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994C-0BE8-2743-A95B-67B16BEC70DC}"/>
              </a:ext>
            </a:extLst>
          </p:cNvPr>
          <p:cNvSpPr/>
          <p:nvPr/>
        </p:nvSpPr>
        <p:spPr>
          <a:xfrm>
            <a:off x="935384" y="2151570"/>
            <a:ext cx="30894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418 954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22,48 </a:t>
            </a:r>
            <a:r>
              <a:rPr lang="en-GB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4D3BD-3EC3-464D-AAC4-F47D94C03435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5B7F3-A8B2-F046-A987-A2FB73F11353}"/>
              </a:ext>
            </a:extLst>
          </p:cNvPr>
          <p:cNvSpPr/>
          <p:nvPr/>
        </p:nvSpPr>
        <p:spPr>
          <a:xfrm>
            <a:off x="5015692" y="1380807"/>
            <a:ext cx="23569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639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17AEFD-5D56-DE45-A12A-21DEB873D42A}"/>
              </a:ext>
            </a:extLst>
          </p:cNvPr>
          <p:cNvSpPr/>
          <p:nvPr/>
        </p:nvSpPr>
        <p:spPr>
          <a:xfrm>
            <a:off x="5022726" y="1688584"/>
            <a:ext cx="192515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61F8C-EEB7-B14B-B2EC-1671BA5AA11E}"/>
              </a:ext>
            </a:extLst>
          </p:cNvPr>
          <p:cNvSpPr/>
          <p:nvPr/>
        </p:nvSpPr>
        <p:spPr>
          <a:xfrm>
            <a:off x="4994590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28317-9C75-1646-9188-872B8CB1F23C}"/>
              </a:ext>
            </a:extLst>
          </p:cNvPr>
          <p:cNvSpPr/>
          <p:nvPr/>
        </p:nvSpPr>
        <p:spPr>
          <a:xfrm>
            <a:off x="5015693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710E76-12F9-4640-8059-A1B6816B6B5F}"/>
              </a:ext>
            </a:extLst>
          </p:cNvPr>
          <p:cNvSpPr/>
          <p:nvPr/>
        </p:nvSpPr>
        <p:spPr>
          <a:xfrm>
            <a:off x="935385" y="2911242"/>
            <a:ext cx="26764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76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CA3AC89-7DE4-964D-8C74-E6AF32E1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81C6356-432D-EF45-BDFD-DA12DDBB3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39007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7E53D16-E837-F441-90D6-8F659EDCE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39007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A5FC6-AD20-BE4A-92F1-7141FCAFFDEA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  <a:noFill/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885E0A1-E66E-A84B-A560-2E78E3E82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7235D2-58DD-9A40-B8C0-FA54476A5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6DA23C5E-962D-214F-A30C-9C07CA69CF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B570152-04F3-AD4B-BF9E-CD810374D681}"/>
              </a:ext>
            </a:extLst>
          </p:cNvPr>
          <p:cNvSpPr/>
          <p:nvPr/>
        </p:nvSpPr>
        <p:spPr>
          <a:xfrm>
            <a:off x="7372618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1 863 011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0CC2B0A-0C17-424C-BC6E-2D7755D7C25E}"/>
              </a:ext>
            </a:extLst>
          </p:cNvPr>
          <p:cNvSpPr/>
          <p:nvPr/>
        </p:nvSpPr>
        <p:spPr>
          <a:xfrm>
            <a:off x="7372617" y="1704108"/>
            <a:ext cx="219663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 на 01.01.2022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88CA88C1-00C3-C24E-8507-2F7494F46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3603522-E83C-ED4C-8EA9-98614DC8F0AB}"/>
              </a:ext>
            </a:extLst>
          </p:cNvPr>
          <p:cNvSpPr/>
          <p:nvPr/>
        </p:nvSpPr>
        <p:spPr>
          <a:xfrm>
            <a:off x="935384" y="3317175"/>
            <a:ext cx="2196907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100" i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 организация ФМБА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8441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949DF62-8BD7-4D6A-A399-A822622E8C29}"/>
              </a:ext>
            </a:extLst>
          </p:cNvPr>
          <p:cNvSpPr txBox="1">
            <a:spLocks/>
          </p:cNvSpPr>
          <p:nvPr/>
        </p:nvSpPr>
        <p:spPr>
          <a:xfrm>
            <a:off x="385015" y="1367135"/>
            <a:ext cx="2620568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200" dirty="0">
                <a:solidFill>
                  <a:srgbClr val="F01F23"/>
                </a:solidFill>
              </a:rPr>
              <a:t>Недоступность терапевта, дефицит специалистов с высшим профессиональным образованием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>
              <a:spcAft>
                <a:spcPts val="600"/>
              </a:spcAft>
            </a:pPr>
            <a:r>
              <a:rPr lang="ru-RU" sz="11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1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всегда занят лечебной работой, выполняет функции которые можно возложить на среднего медицинского работника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>
              <a:spcAft>
                <a:spcPts val="600"/>
              </a:spcAft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пациенты, нуждающиеся в приеме врача, составили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остальные </a:t>
            </a:r>
            <a:r>
              <a:rPr lang="ru-RU" dirty="0">
                <a:solidFill>
                  <a:srgbClr val="F01F23"/>
                </a:solidFill>
              </a:rPr>
              <a:t>70% </a:t>
            </a:r>
            <a:r>
              <a:rPr lang="ru-RU" sz="1100" dirty="0">
                <a:solidFill>
                  <a:srgbClr val="F01F23"/>
                </a:solidFill>
              </a:rPr>
              <a:t>нуждались в оформлении первичной медицинской документации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(оформление рецептурных бланков, направлений на диагностические исследования, справки для получения санаторно-курортного лечения и пр.)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A3B72-46CD-6B4D-B1EB-D80048CC802A}"/>
              </a:ext>
            </a:extLst>
          </p:cNvPr>
          <p:cNvSpPr/>
          <p:nvPr/>
        </p:nvSpPr>
        <p:spPr>
          <a:xfrm>
            <a:off x="385015" y="971550"/>
            <a:ext cx="9043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i="1" u="sng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CCCB7-4D25-AA4D-B801-B953A4B1C514}"/>
              </a:ext>
            </a:extLst>
          </p:cNvPr>
          <p:cNvSpPr/>
          <p:nvPr/>
        </p:nvSpPr>
        <p:spPr>
          <a:xfrm>
            <a:off x="5336172" y="971550"/>
            <a:ext cx="95174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92F566-36BD-E649-98F2-74ED44315B19}"/>
              </a:ext>
            </a:extLst>
          </p:cNvPr>
          <p:cNvCxnSpPr/>
          <p:nvPr/>
        </p:nvCxnSpPr>
        <p:spPr>
          <a:xfrm>
            <a:off x="5181844" y="971550"/>
            <a:ext cx="0" cy="4787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006EF6-AB0A-B046-A9CE-01C029DA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56A1E01-8C04-B843-8EFA-9FABC22EA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D8E5D5E-6933-F243-BC6D-7C8AC641461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30621" y="1367135"/>
            <a:ext cx="1726185" cy="2394659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graphicFrame>
        <p:nvGraphicFramePr>
          <p:cNvPr id="18" name="Содержимое 8">
            <a:extLst>
              <a:ext uri="{FF2B5EF4-FFF2-40B4-BE49-F238E27FC236}">
                <a16:creationId xmlns:a16="http://schemas.microsoft.com/office/drawing/2014/main" id="{E69A1B71-97CF-8147-BE77-5903E91B0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052493"/>
              </p:ext>
            </p:extLst>
          </p:nvPr>
        </p:nvGraphicFramePr>
        <p:xfrm>
          <a:off x="264625" y="4478984"/>
          <a:ext cx="4831006" cy="139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75BCE5F-FB6C-114F-9FE4-BED1D6325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192" y="4478984"/>
            <a:ext cx="758382" cy="324274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B48CC9E-9F4C-6446-8B3B-88543E1292D8}"/>
              </a:ext>
            </a:extLst>
          </p:cNvPr>
          <p:cNvSpPr txBox="1">
            <a:spLocks/>
          </p:cNvSpPr>
          <p:nvPr/>
        </p:nvSpPr>
        <p:spPr>
          <a:xfrm>
            <a:off x="5336171" y="1367135"/>
            <a:ext cx="2948134" cy="27392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rgbClr val="00A378"/>
                </a:solidFill>
              </a:rPr>
              <a:t>Оптимизирована деятельность врача-терапевта участкового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счет делегирования отдельных функций среднему медицинскому персоналу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rgbClr val="00A378"/>
                </a:solidFill>
              </a:rPr>
              <a:t>Расширены полномочия медицинской сестры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участковой в рамках профессиональных компетенций и действующего законодательства.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позволило повысить качество и доступность медицинской помощи, перераспределив рабочее время врача в пользу лечебно-диагностического процесса</a:t>
            </a:r>
            <a:endParaRPr lang="ru-RU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22ED75-B004-4844-AFC5-EA5D3B654232}"/>
              </a:ext>
            </a:extLst>
          </p:cNvPr>
          <p:cNvGrpSpPr/>
          <p:nvPr/>
        </p:nvGrpSpPr>
        <p:grpSpPr>
          <a:xfrm>
            <a:off x="5626281" y="335686"/>
            <a:ext cx="1459744" cy="326400"/>
            <a:chOff x="5626281" y="335686"/>
            <a:chExt cx="1459744" cy="326400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892F2CDC-79F7-FB43-876F-A503682310E9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5626281" y="335686"/>
              <a:ext cx="298649" cy="326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8833B039-2986-8244-B10F-6C1588B35AA7}"/>
                </a:ext>
              </a:extLst>
            </p:cNvPr>
            <p:cNvSpPr txBox="1"/>
            <p:nvPr/>
          </p:nvSpPr>
          <p:spPr>
            <a:xfrm>
              <a:off x="6009160" y="426664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Приморский край</a:t>
              </a:r>
            </a:p>
          </p:txBody>
        </p:sp>
      </p:grpSp>
      <p:graphicFrame>
        <p:nvGraphicFramePr>
          <p:cNvPr id="25" name="Содержимое 6">
            <a:extLst>
              <a:ext uri="{FF2B5EF4-FFF2-40B4-BE49-F238E27FC236}">
                <a16:creationId xmlns:a16="http://schemas.microsoft.com/office/drawing/2014/main" id="{C3617850-6583-5B4F-B537-353B3C5E9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053457"/>
              </p:ext>
            </p:extLst>
          </p:nvPr>
        </p:nvGraphicFramePr>
        <p:xfrm>
          <a:off x="5336172" y="4181231"/>
          <a:ext cx="5198966" cy="176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E75CB6C1-A5DB-8243-906F-1E00F4A21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824" y="4478984"/>
            <a:ext cx="2472747" cy="273694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41195CBA-7A96-4443-87A5-C00C0B10E36F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274519" y="2724350"/>
            <a:ext cx="1413179" cy="1869590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7C91B8B-A2CE-3A40-8958-B74F56BC11F0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9490878" y="1890645"/>
            <a:ext cx="931241" cy="1169261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C66D2613-9C76-6C4B-B12B-5561B5CF9643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8492560" y="975859"/>
            <a:ext cx="1080757" cy="1423464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5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155" y="770861"/>
            <a:ext cx="3744107" cy="738664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«Комплексный врачебный участок. Фельдшер участковый»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BE3BF3C6-5E44-4D72-8D76-C8E6439B01D9}"/>
              </a:ext>
            </a:extLst>
          </p:cNvPr>
          <p:cNvSpPr txBox="1">
            <a:spLocks/>
          </p:cNvSpPr>
          <p:nvPr/>
        </p:nvSpPr>
        <p:spPr>
          <a:xfrm>
            <a:off x="6428201" y="1312722"/>
            <a:ext cx="4020407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450" indent="-207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Рациональное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перераспределение и закрепление функций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между членами участковой бригады (передача части функциональных обязанностей врача среднему медицинскому персоналу)</a:t>
            </a:r>
          </a:p>
          <a:p>
            <a:pPr marL="207450" indent="-207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Амбулаторный прием врача терапевта и участковой медсестры может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пересекаться только на 30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marL="207450" indent="-207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квалификации средних медицинских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работников в системе непрерывного медицинского образования, и по программе «Выше среднего» ВБМК г. Владивосток</a:t>
            </a:r>
          </a:p>
          <a:p>
            <a:pPr marL="207450" indent="-207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Приведение оплаты труда персонала комплексного   участка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соответствие с объемами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сложностью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эффективностью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оказания медицинской помощи</a:t>
            </a:r>
          </a:p>
          <a:p>
            <a:pPr marL="207450" indent="-2074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Мониторирование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реализации Проекта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принятием корректирующих мер по его результатам (проведение перекрестных аудитов)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883E0E3-6C62-BA45-AD04-9121C7AF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9DE64C7-106E-4946-8D18-1ED2ED6A3CB4}"/>
              </a:ext>
            </a:extLst>
          </p:cNvPr>
          <p:cNvSpPr txBox="1">
            <a:spLocks/>
          </p:cNvSpPr>
          <p:nvPr/>
        </p:nvSpPr>
        <p:spPr>
          <a:xfrm>
            <a:off x="6428201" y="893972"/>
            <a:ext cx="286572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rgbClr val="28B5FF"/>
                </a:solidFill>
              </a:rPr>
              <a:t>ПРИНЯТЫ МЕРЫ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B9081D8-06F1-1148-9B06-D1E692ACEB61}"/>
              </a:ext>
            </a:extLst>
          </p:cNvPr>
          <p:cNvSpPr txBox="1">
            <a:spLocks/>
          </p:cNvSpPr>
          <p:nvPr/>
        </p:nvSpPr>
        <p:spPr>
          <a:xfrm>
            <a:off x="1724858" y="1473146"/>
            <a:ext cx="4189183" cy="71558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00" indent="-23490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Врач-терапевт поликлиники, участковые м/с, </a:t>
            </a:r>
            <a:b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фельдшер поликлиники</a:t>
            </a:r>
          </a:p>
          <a:p>
            <a:pPr marL="234900" indent="-23490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Комплексные терапевтические участки с участием ВА и </a:t>
            </a:r>
            <a:r>
              <a:rPr lang="ru-RU" sz="11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ФАПов</a:t>
            </a: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врач-терапевт, участковые м/с, фельдшера </a:t>
            </a:r>
            <a:r>
              <a:rPr lang="ru-RU" sz="11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ФАПов</a:t>
            </a:r>
            <a:endParaRPr lang="ru-RU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E0EB5C-DFBF-D742-B199-ADACA00B98E1}"/>
              </a:ext>
            </a:extLst>
          </p:cNvPr>
          <p:cNvGrpSpPr/>
          <p:nvPr/>
        </p:nvGrpSpPr>
        <p:grpSpPr>
          <a:xfrm>
            <a:off x="5626281" y="335686"/>
            <a:ext cx="1459744" cy="326400"/>
            <a:chOff x="5626281" y="335686"/>
            <a:chExt cx="1459744" cy="326400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B95F5971-428C-5045-86CD-C57C8ACDA160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626281" y="335686"/>
              <a:ext cx="298649" cy="326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B5951F5A-BDFF-8145-AD62-56F999533278}"/>
                </a:ext>
              </a:extLst>
            </p:cNvPr>
            <p:cNvSpPr txBox="1"/>
            <p:nvPr/>
          </p:nvSpPr>
          <p:spPr>
            <a:xfrm>
              <a:off x="6009160" y="426664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Приморский край</a:t>
              </a:r>
            </a:p>
          </p:txBody>
        </p:sp>
      </p:grpSp>
      <p:sp>
        <p:nvSpPr>
          <p:cNvPr id="25" name="CustomShape 1">
            <a:extLst>
              <a:ext uri="{FF2B5EF4-FFF2-40B4-BE49-F238E27FC236}">
                <a16:creationId xmlns:a16="http://schemas.microsoft.com/office/drawing/2014/main" id="{C3CDAD93-E8C5-1448-8890-FA9656142CA0}"/>
              </a:ext>
            </a:extLst>
          </p:cNvPr>
          <p:cNvSpPr/>
          <p:nvPr/>
        </p:nvSpPr>
        <p:spPr>
          <a:xfrm flipH="1" flipV="1">
            <a:off x="1338903" y="3929815"/>
            <a:ext cx="957327" cy="14686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01F23"/>
            </a:solidFill>
            <a:round/>
            <a:tailEnd type="triangl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6" name="CustomShape 5">
            <a:extLst>
              <a:ext uri="{FF2B5EF4-FFF2-40B4-BE49-F238E27FC236}">
                <a16:creationId xmlns:a16="http://schemas.microsoft.com/office/drawing/2014/main" id="{D965520A-59CB-534D-8382-6967EFBC00E2}"/>
              </a:ext>
            </a:extLst>
          </p:cNvPr>
          <p:cNvSpPr/>
          <p:nvPr/>
        </p:nvSpPr>
        <p:spPr>
          <a:xfrm>
            <a:off x="7102359" y="4844931"/>
            <a:ext cx="2824715" cy="927128"/>
          </a:xfrm>
          <a:prstGeom prst="round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 увеличение</a:t>
            </a:r>
            <a:r>
              <a:rPr lang="ru-RU" sz="1200" b="1" spc="-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заработной платы персонала за счет ТФОМС и личных средств ЛПУ</a:t>
            </a:r>
            <a:endParaRPr lang="ru-RU" sz="1200" b="1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91E39A17-B289-5F4B-B5FE-9E350E2851BD}"/>
              </a:ext>
            </a:extLst>
          </p:cNvPr>
          <p:cNvSpPr/>
          <p:nvPr/>
        </p:nvSpPr>
        <p:spPr>
          <a:xfrm>
            <a:off x="420185" y="2449208"/>
            <a:ext cx="1408614" cy="702927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</a:t>
            </a: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работает на амбулаторном приеме, Осуществляет общее руководство, деятельностью членов КВУ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ustomShape 7">
            <a:extLst>
              <a:ext uri="{FF2B5EF4-FFF2-40B4-BE49-F238E27FC236}">
                <a16:creationId xmlns:a16="http://schemas.microsoft.com/office/drawing/2014/main" id="{22099989-9235-AE48-8793-ABA7FB5522AB}"/>
              </a:ext>
            </a:extLst>
          </p:cNvPr>
          <p:cNvSpPr/>
          <p:nvPr/>
        </p:nvSpPr>
        <p:spPr>
          <a:xfrm>
            <a:off x="304398" y="3284458"/>
            <a:ext cx="1035707" cy="834608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Фельдшер</a:t>
            </a: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обслуживание вызовов ,активное наблюдение на дому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CD907BF6-BA7A-BA45-985A-5F69CD242FB2}"/>
              </a:ext>
            </a:extLst>
          </p:cNvPr>
          <p:cNvSpPr/>
          <p:nvPr/>
        </p:nvSpPr>
        <p:spPr>
          <a:xfrm>
            <a:off x="199934" y="4248208"/>
            <a:ext cx="1046815" cy="1348929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Медицинская сестра №2</a:t>
            </a: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Диагностические и лабораторно-инструментальные манипуляции на Дому, патронаж на дому.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CustomShape 9">
            <a:extLst>
              <a:ext uri="{FF2B5EF4-FFF2-40B4-BE49-F238E27FC236}">
                <a16:creationId xmlns:a16="http://schemas.microsoft.com/office/drawing/2014/main" id="{01891DB2-B47A-5940-A022-C9A4E982F062}"/>
              </a:ext>
            </a:extLst>
          </p:cNvPr>
          <p:cNvSpPr/>
          <p:nvPr/>
        </p:nvSpPr>
        <p:spPr>
          <a:xfrm>
            <a:off x="1394786" y="5398783"/>
            <a:ext cx="753355" cy="449108"/>
          </a:xfrm>
          <a:prstGeom prst="roundRect">
            <a:avLst>
              <a:gd name="adj" fmla="val 16667"/>
            </a:avLst>
          </a:prstGeom>
          <a:solidFill>
            <a:srgbClr val="00A378"/>
          </a:solidFill>
          <a:ln>
            <a:noFill/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ПАЦИЕНТ</a:t>
            </a:r>
            <a:endParaRPr lang="ru-RU" sz="800" b="1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CustomShape 10">
            <a:extLst>
              <a:ext uri="{FF2B5EF4-FFF2-40B4-BE49-F238E27FC236}">
                <a16:creationId xmlns:a16="http://schemas.microsoft.com/office/drawing/2014/main" id="{6E9E1943-123F-B744-BBE8-4027E405718B}"/>
              </a:ext>
            </a:extLst>
          </p:cNvPr>
          <p:cNvSpPr/>
          <p:nvPr/>
        </p:nvSpPr>
        <p:spPr>
          <a:xfrm>
            <a:off x="2240296" y="5401609"/>
            <a:ext cx="774184" cy="449429"/>
          </a:xfrm>
          <a:prstGeom prst="roundRect">
            <a:avLst>
              <a:gd name="adj" fmla="val 16667"/>
            </a:avLst>
          </a:prstGeom>
          <a:solidFill>
            <a:srgbClr val="F01F23"/>
          </a:solidFill>
          <a:ln>
            <a:noFill/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ПАЦИЕНТ</a:t>
            </a:r>
            <a:endParaRPr lang="ru-RU" sz="800" b="1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CustomShape 11">
            <a:extLst>
              <a:ext uri="{FF2B5EF4-FFF2-40B4-BE49-F238E27FC236}">
                <a16:creationId xmlns:a16="http://schemas.microsoft.com/office/drawing/2014/main" id="{D8B84C9A-1B70-0744-9A5D-C4424EDA1DF8}"/>
              </a:ext>
            </a:extLst>
          </p:cNvPr>
          <p:cNvSpPr/>
          <p:nvPr/>
        </p:nvSpPr>
        <p:spPr>
          <a:xfrm>
            <a:off x="1608489" y="3798458"/>
            <a:ext cx="1285000" cy="1413179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Медицинская  сестра№1 </a:t>
            </a:r>
          </a:p>
          <a:p>
            <a:pPr algn="ctr">
              <a:lnSpc>
                <a:spcPct val="100000"/>
              </a:lnSpc>
            </a:pP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работает в смену врача в отдельном кабинете. Доврачебные осмотры с записью в МИС БАРС 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ustomShape 12">
            <a:extLst>
              <a:ext uri="{FF2B5EF4-FFF2-40B4-BE49-F238E27FC236}">
                <a16:creationId xmlns:a16="http://schemas.microsoft.com/office/drawing/2014/main" id="{A4699D94-AA41-8041-A9AA-7E0D3F12D104}"/>
              </a:ext>
            </a:extLst>
          </p:cNvPr>
          <p:cNvSpPr/>
          <p:nvPr/>
        </p:nvSpPr>
        <p:spPr>
          <a:xfrm>
            <a:off x="2336168" y="2824316"/>
            <a:ext cx="785271" cy="577929"/>
          </a:xfrm>
          <a:prstGeom prst="roundRect">
            <a:avLst>
              <a:gd name="adj" fmla="val 16667"/>
            </a:avLst>
          </a:prstGeom>
          <a:solidFill>
            <a:srgbClr val="FFA000"/>
          </a:solidFill>
          <a:ln>
            <a:noFill/>
            <a:rou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ПАЦИЕНТ</a:t>
            </a:r>
            <a:endParaRPr lang="ru-RU" sz="800" b="1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CustomShape 13">
            <a:extLst>
              <a:ext uri="{FF2B5EF4-FFF2-40B4-BE49-F238E27FC236}">
                <a16:creationId xmlns:a16="http://schemas.microsoft.com/office/drawing/2014/main" id="{D569E235-75A7-3448-A249-0EEFD70418F5}"/>
              </a:ext>
            </a:extLst>
          </p:cNvPr>
          <p:cNvSpPr/>
          <p:nvPr/>
        </p:nvSpPr>
        <p:spPr>
          <a:xfrm flipH="1">
            <a:off x="2250345" y="3402246"/>
            <a:ext cx="384637" cy="3958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A000"/>
            </a:solidFill>
            <a:rou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6" name="CustomShape 14">
            <a:extLst>
              <a:ext uri="{FF2B5EF4-FFF2-40B4-BE49-F238E27FC236}">
                <a16:creationId xmlns:a16="http://schemas.microsoft.com/office/drawing/2014/main" id="{5C352143-AF44-2348-8706-5E700A310B22}"/>
              </a:ext>
            </a:extLst>
          </p:cNvPr>
          <p:cNvSpPr/>
          <p:nvPr/>
        </p:nvSpPr>
        <p:spPr>
          <a:xfrm flipH="1" flipV="1">
            <a:off x="1763886" y="3152134"/>
            <a:ext cx="485817" cy="645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A000"/>
            </a:solidFill>
            <a:rou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8" name="CustomShape 15">
            <a:extLst>
              <a:ext uri="{FF2B5EF4-FFF2-40B4-BE49-F238E27FC236}">
                <a16:creationId xmlns:a16="http://schemas.microsoft.com/office/drawing/2014/main" id="{FEA2F8AD-E0AE-584E-A430-51F121118A61}"/>
              </a:ext>
            </a:extLst>
          </p:cNvPr>
          <p:cNvSpPr/>
          <p:nvPr/>
        </p:nvSpPr>
        <p:spPr>
          <a:xfrm flipH="1" flipV="1">
            <a:off x="1246695" y="4948996"/>
            <a:ext cx="425721" cy="4494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A378"/>
            </a:solidFill>
            <a:round/>
            <a:tailEnd type="triangle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9" name="CustomShape 16">
            <a:extLst>
              <a:ext uri="{FF2B5EF4-FFF2-40B4-BE49-F238E27FC236}">
                <a16:creationId xmlns:a16="http://schemas.microsoft.com/office/drawing/2014/main" id="{1AF873FF-AAB3-8C4E-A4A1-33CDBDC294FB}"/>
              </a:ext>
            </a:extLst>
          </p:cNvPr>
          <p:cNvSpPr/>
          <p:nvPr/>
        </p:nvSpPr>
        <p:spPr>
          <a:xfrm flipV="1">
            <a:off x="1246057" y="3152134"/>
            <a:ext cx="416262" cy="18021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A378"/>
            </a:solidFill>
            <a:round/>
            <a:tailEnd type="triangle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0" name="CustomShape 17">
            <a:extLst>
              <a:ext uri="{FF2B5EF4-FFF2-40B4-BE49-F238E27FC236}">
                <a16:creationId xmlns:a16="http://schemas.microsoft.com/office/drawing/2014/main" id="{4437952B-0A13-294F-BB77-028351026E7B}"/>
              </a:ext>
            </a:extLst>
          </p:cNvPr>
          <p:cNvSpPr/>
          <p:nvPr/>
        </p:nvSpPr>
        <p:spPr>
          <a:xfrm flipV="1">
            <a:off x="1242471" y="4119063"/>
            <a:ext cx="45719" cy="8080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A378"/>
            </a:solidFill>
            <a:round/>
            <a:tailEnd type="triangle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1" name="CustomShape 18">
            <a:extLst>
              <a:ext uri="{FF2B5EF4-FFF2-40B4-BE49-F238E27FC236}">
                <a16:creationId xmlns:a16="http://schemas.microsoft.com/office/drawing/2014/main" id="{0F9AF2B8-17AF-3042-AD21-72A1E536FD00}"/>
              </a:ext>
            </a:extLst>
          </p:cNvPr>
          <p:cNvSpPr/>
          <p:nvPr/>
        </p:nvSpPr>
        <p:spPr>
          <a:xfrm flipV="1">
            <a:off x="1340105" y="3125231"/>
            <a:ext cx="137089" cy="8352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01F23"/>
            </a:solidFill>
            <a:round/>
            <a:tailEnd type="triangl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42" name="CustomShape 19">
            <a:extLst>
              <a:ext uri="{FF2B5EF4-FFF2-40B4-BE49-F238E27FC236}">
                <a16:creationId xmlns:a16="http://schemas.microsoft.com/office/drawing/2014/main" id="{8D67894C-1A19-CB44-A69E-E0324985F3B6}"/>
              </a:ext>
            </a:extLst>
          </p:cNvPr>
          <p:cNvSpPr/>
          <p:nvPr/>
        </p:nvSpPr>
        <p:spPr>
          <a:xfrm>
            <a:off x="3941267" y="2432794"/>
            <a:ext cx="1284679" cy="449429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 терапевт участковый</a:t>
            </a:r>
            <a:endParaRPr lang="ru-RU" sz="714" b="1" spc="-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CustomShape 20">
            <a:extLst>
              <a:ext uri="{FF2B5EF4-FFF2-40B4-BE49-F238E27FC236}">
                <a16:creationId xmlns:a16="http://schemas.microsoft.com/office/drawing/2014/main" id="{360D122C-31C7-634F-8584-FCC0BF17EA04}"/>
              </a:ext>
            </a:extLst>
          </p:cNvPr>
          <p:cNvSpPr/>
          <p:nvPr/>
        </p:nvSpPr>
        <p:spPr>
          <a:xfrm>
            <a:off x="3420921" y="3589294"/>
            <a:ext cx="1098276" cy="1413179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Фельдшер, акушерка, медсестра ФАП</a:t>
            </a:r>
            <a:endParaRPr lang="ru-RU" sz="714" b="1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Оказывает помощь на ФАП, на ДОМУ, при необходимости ведет прием в амбулатории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ustomShape 21">
            <a:extLst>
              <a:ext uri="{FF2B5EF4-FFF2-40B4-BE49-F238E27FC236}">
                <a16:creationId xmlns:a16="http://schemas.microsoft.com/office/drawing/2014/main" id="{B15AD7A9-56B3-6F42-A4A0-0BF85628D09A}"/>
              </a:ext>
            </a:extLst>
          </p:cNvPr>
          <p:cNvSpPr/>
          <p:nvPr/>
        </p:nvSpPr>
        <p:spPr>
          <a:xfrm>
            <a:off x="5050817" y="4575154"/>
            <a:ext cx="1184032" cy="1284679"/>
          </a:xfrm>
          <a:prstGeom prst="roundRect">
            <a:avLst>
              <a:gd name="adj" fmla="val 16667"/>
            </a:avLst>
          </a:prstGeom>
          <a:ln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14" b="1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Медицинская сестра участковая </a:t>
            </a:r>
            <a:r>
              <a:rPr lang="ru-RU" sz="714" spc="-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работает на приеме с врачом, при необходимости выходит на дом в плановом порядке</a:t>
            </a:r>
            <a:endParaRPr lang="ru-RU" sz="714" spc="-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ustomShape 22">
            <a:extLst>
              <a:ext uri="{FF2B5EF4-FFF2-40B4-BE49-F238E27FC236}">
                <a16:creationId xmlns:a16="http://schemas.microsoft.com/office/drawing/2014/main" id="{A7B34E5A-7720-114E-AE5E-589B0BBF09C0}"/>
              </a:ext>
            </a:extLst>
          </p:cNvPr>
          <p:cNvSpPr/>
          <p:nvPr/>
        </p:nvSpPr>
        <p:spPr>
          <a:xfrm>
            <a:off x="5431683" y="3171490"/>
            <a:ext cx="770679" cy="742730"/>
          </a:xfrm>
          <a:prstGeom prst="roundRect">
            <a:avLst>
              <a:gd name="adj" fmla="val 12458"/>
            </a:avLst>
          </a:prstGeom>
          <a:solidFill>
            <a:srgbClr val="FFA000"/>
          </a:solidFill>
          <a:ln>
            <a:noFill/>
            <a:rou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0313" tIns="40156" rIns="80313" bIns="40156" anchor="ctr">
            <a:noAutofit/>
          </a:bodyPr>
          <a:lstStyle/>
          <a:p>
            <a:pPr algn="ctr"/>
            <a:r>
              <a:rPr lang="ru-RU" sz="800" b="1" spc="-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ПАЦИЕНТ</a:t>
            </a:r>
            <a:endParaRPr lang="ru-RU" sz="800" b="1" spc="-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CustomShape 23">
            <a:extLst>
              <a:ext uri="{FF2B5EF4-FFF2-40B4-BE49-F238E27FC236}">
                <a16:creationId xmlns:a16="http://schemas.microsoft.com/office/drawing/2014/main" id="{15199816-7006-7B46-B0EA-966DF5A5D514}"/>
              </a:ext>
            </a:extLst>
          </p:cNvPr>
          <p:cNvSpPr/>
          <p:nvPr/>
        </p:nvSpPr>
        <p:spPr>
          <a:xfrm flipH="1">
            <a:off x="5626281" y="3914220"/>
            <a:ext cx="237890" cy="6609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47" name="CustomShape 24">
            <a:extLst>
              <a:ext uri="{FF2B5EF4-FFF2-40B4-BE49-F238E27FC236}">
                <a16:creationId xmlns:a16="http://schemas.microsoft.com/office/drawing/2014/main" id="{78618A8E-FCD3-4C45-AFC4-46D6452A02EE}"/>
              </a:ext>
            </a:extLst>
          </p:cNvPr>
          <p:cNvSpPr/>
          <p:nvPr/>
        </p:nvSpPr>
        <p:spPr>
          <a:xfrm flipH="1" flipV="1">
            <a:off x="4967920" y="2891012"/>
            <a:ext cx="670412" cy="162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48" name="CustomShape 25">
            <a:extLst>
              <a:ext uri="{FF2B5EF4-FFF2-40B4-BE49-F238E27FC236}">
                <a16:creationId xmlns:a16="http://schemas.microsoft.com/office/drawing/2014/main" id="{707FCBB5-9BC4-AA48-9F07-CB8AA1685BF8}"/>
              </a:ext>
            </a:extLst>
          </p:cNvPr>
          <p:cNvSpPr/>
          <p:nvPr/>
        </p:nvSpPr>
        <p:spPr>
          <a:xfrm flipH="1">
            <a:off x="4514254" y="3552673"/>
            <a:ext cx="927089" cy="3615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050EB"/>
            </a:solidFill>
            <a:round/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49" name="CustomShape 26">
            <a:extLst>
              <a:ext uri="{FF2B5EF4-FFF2-40B4-BE49-F238E27FC236}">
                <a16:creationId xmlns:a16="http://schemas.microsoft.com/office/drawing/2014/main" id="{6B65E19B-473C-414E-A623-DB101F6AB02E}"/>
              </a:ext>
            </a:extLst>
          </p:cNvPr>
          <p:cNvSpPr/>
          <p:nvPr/>
        </p:nvSpPr>
        <p:spPr>
          <a:xfrm flipV="1">
            <a:off x="4519518" y="2881900"/>
            <a:ext cx="212590" cy="10323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050EB"/>
            </a:solidFill>
            <a:round/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59EE1B1F-4DB7-354B-BF45-84DC19978B2D}"/>
              </a:ext>
            </a:extLst>
          </p:cNvPr>
          <p:cNvSpPr/>
          <p:nvPr/>
        </p:nvSpPr>
        <p:spPr>
          <a:xfrm>
            <a:off x="3283085" y="2378356"/>
            <a:ext cx="0" cy="34695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998FBE40-5951-AC41-8B57-FC32F52D9807}"/>
              </a:ext>
            </a:extLst>
          </p:cNvPr>
          <p:cNvSpPr txBox="1">
            <a:spLocks/>
          </p:cNvSpPr>
          <p:nvPr/>
        </p:nvSpPr>
        <p:spPr>
          <a:xfrm>
            <a:off x="359078" y="1446884"/>
            <a:ext cx="1249089" cy="73866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Сформированы 2 модели комплексных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1302894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58658</TotalTime>
  <Words>434</Words>
  <Application>Microsoft Office PowerPoint</Application>
  <PresentationFormat>Произвольный</PresentationFormat>
  <Paragraphs>54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Земскова Ангелина Андреевна</cp:lastModifiedBy>
  <cp:revision>3882</cp:revision>
  <cp:lastPrinted>2023-01-24T00:48:07Z</cp:lastPrinted>
  <dcterms:created xsi:type="dcterms:W3CDTF">2021-02-15T16:51:07Z</dcterms:created>
  <dcterms:modified xsi:type="dcterms:W3CDTF">2023-01-24T07:19:33Z</dcterms:modified>
</cp:coreProperties>
</file>