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8" r:id="rId1"/>
  </p:sldMasterIdLst>
  <p:notesMasterIdLst>
    <p:notesMasterId r:id="rId6"/>
  </p:notesMasterIdLst>
  <p:handoutMasterIdLst>
    <p:handoutMasterId r:id="rId7"/>
  </p:handoutMasterIdLst>
  <p:sldIdLst>
    <p:sldId id="4318" r:id="rId2"/>
    <p:sldId id="4331" r:id="rId3"/>
    <p:sldId id="4333" r:id="rId4"/>
    <p:sldId id="4334" r:id="rId5"/>
  </p:sldIdLst>
  <p:sldSz cx="10799763" cy="611981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Брянская" id="{894A2BC4-D105-A04E-97DC-81B2526FF404}">
          <p14:sldIdLst>
            <p14:sldId id="4318"/>
            <p14:sldId id="4331"/>
            <p14:sldId id="4333"/>
            <p14:sldId id="4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 userDrawn="1">
          <p15:clr>
            <a:srgbClr val="A4A3A4"/>
          </p15:clr>
        </p15:guide>
        <p15:guide id="3" pos="589" userDrawn="1">
          <p15:clr>
            <a:srgbClr val="A4A3A4"/>
          </p15:clr>
        </p15:guide>
        <p15:guide id="4" pos="6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0EB"/>
    <a:srgbClr val="00A378"/>
    <a:srgbClr val="F01F23"/>
    <a:srgbClr val="FFA000"/>
    <a:srgbClr val="28B5FF"/>
    <a:srgbClr val="F6F6FE"/>
    <a:srgbClr val="FFDB00"/>
    <a:srgbClr val="D9124A"/>
    <a:srgbClr val="FBE7ED"/>
    <a:srgbClr val="FF1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74" autoAdjust="0"/>
    <p:restoredTop sz="96889"/>
  </p:normalViewPr>
  <p:slideViewPr>
    <p:cSldViewPr snapToGrid="0" snapToObjects="1">
      <p:cViewPr varScale="1">
        <p:scale>
          <a:sx n="74" d="100"/>
          <a:sy n="74" d="100"/>
        </p:scale>
        <p:origin x="1014" y="72"/>
      </p:cViewPr>
      <p:guideLst>
        <p:guide orient="horz" pos="3107"/>
        <p:guide pos="589"/>
        <p:guide pos="63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40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D363A4-C7FE-DF44-BBF2-835981540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5348"/>
          </a:xfrm>
          <a:prstGeom prst="rect">
            <a:avLst/>
          </a:prstGeom>
        </p:spPr>
        <p:txBody>
          <a:bodyPr vert="horz" lIns="91160" tIns="45580" rIns="91160" bIns="4558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085E96-9E71-A047-AB4C-D85CEC2C90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5348"/>
          </a:xfrm>
          <a:prstGeom prst="rect">
            <a:avLst/>
          </a:prstGeom>
        </p:spPr>
        <p:txBody>
          <a:bodyPr vert="horz" lIns="91160" tIns="45580" rIns="91160" bIns="45580" rtlCol="0"/>
          <a:lstStyle>
            <a:lvl1pPr algn="r">
              <a:defRPr sz="1200"/>
            </a:lvl1pPr>
          </a:lstStyle>
          <a:p>
            <a:fld id="{062D86AB-65C7-0842-9FA4-BEBE5B5AA783}" type="datetimeFigureOut">
              <a:rPr lang="x-none" smtClean="0"/>
              <a:t>23.01.2023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CE41F-309C-DC40-94A5-4056CE7BE9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60" cy="495347"/>
          </a:xfrm>
          <a:prstGeom prst="rect">
            <a:avLst/>
          </a:prstGeom>
        </p:spPr>
        <p:txBody>
          <a:bodyPr vert="horz" lIns="91160" tIns="45580" rIns="91160" bIns="4558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F749E-C920-B940-8903-5428C02C7E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2" y="9377318"/>
            <a:ext cx="2945660" cy="495347"/>
          </a:xfrm>
          <a:prstGeom prst="rect">
            <a:avLst/>
          </a:prstGeom>
        </p:spPr>
        <p:txBody>
          <a:bodyPr vert="horz" lIns="91160" tIns="45580" rIns="91160" bIns="45580" rtlCol="0" anchor="b"/>
          <a:lstStyle>
            <a:lvl1pPr algn="r">
              <a:defRPr sz="1200"/>
            </a:lvl1pPr>
          </a:lstStyle>
          <a:p>
            <a:fld id="{435C2F72-760C-CF46-9AD7-E5F8EDB3EAF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802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5348"/>
          </a:xfrm>
          <a:prstGeom prst="rect">
            <a:avLst/>
          </a:prstGeom>
        </p:spPr>
        <p:txBody>
          <a:bodyPr vert="horz" lIns="91160" tIns="45580" rIns="91160" bIns="4558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5348"/>
          </a:xfrm>
          <a:prstGeom prst="rect">
            <a:avLst/>
          </a:prstGeom>
        </p:spPr>
        <p:txBody>
          <a:bodyPr vert="horz" lIns="91160" tIns="45580" rIns="91160" bIns="45580" rtlCol="0"/>
          <a:lstStyle>
            <a:lvl1pPr algn="r">
              <a:defRPr sz="1200"/>
            </a:lvl1pPr>
          </a:lstStyle>
          <a:p>
            <a:fld id="{A46075E2-32C3-F84E-AE7A-A809224514B5}" type="datetimeFigureOut">
              <a:rPr lang="x-none" smtClean="0"/>
              <a:t>23.01.2023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1233488"/>
            <a:ext cx="588327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0" tIns="45580" rIns="91160" bIns="4558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1"/>
            <a:ext cx="5438140" cy="3887360"/>
          </a:xfrm>
          <a:prstGeom prst="rect">
            <a:avLst/>
          </a:prstGeom>
        </p:spPr>
        <p:txBody>
          <a:bodyPr vert="horz" lIns="91160" tIns="45580" rIns="91160" bIns="4558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60" cy="495347"/>
          </a:xfrm>
          <a:prstGeom prst="rect">
            <a:avLst/>
          </a:prstGeom>
        </p:spPr>
        <p:txBody>
          <a:bodyPr vert="horz" lIns="91160" tIns="45580" rIns="91160" bIns="4558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377318"/>
            <a:ext cx="2945660" cy="495347"/>
          </a:xfrm>
          <a:prstGeom prst="rect">
            <a:avLst/>
          </a:prstGeom>
        </p:spPr>
        <p:txBody>
          <a:bodyPr vert="horz" lIns="91160" tIns="45580" rIns="91160" bIns="45580" rtlCol="0" anchor="b"/>
          <a:lstStyle>
            <a:lvl1pPr algn="r">
              <a:defRPr sz="1200"/>
            </a:lvl1pPr>
          </a:lstStyle>
          <a:p>
            <a:fld id="{54A703DF-5A9E-B348-8B81-741A3901A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468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F6C5B-2EAD-15E2-996A-C13FBEFCD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971" y="1001553"/>
            <a:ext cx="8099822" cy="2130602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825473-6FBB-066A-AAC5-3922C040A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971" y="3214319"/>
            <a:ext cx="8099822" cy="1477538"/>
          </a:xfrm>
        </p:spPr>
        <p:txBody>
          <a:bodyPr/>
          <a:lstStyle>
            <a:lvl1pPr marL="0" indent="0" algn="ctr">
              <a:buNone/>
              <a:defRPr sz="2126"/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36E87E-6DFC-8533-A046-A121916C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941260-11C2-3578-FB2D-3B82851F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160D50-5490-C5C2-EBD6-B34F2194F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82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D57ED-3FA1-7505-B2BF-665546B8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C540E-7216-72E5-9B21-3F8454CB4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216C96-6841-A0A8-37E6-35E3B6065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F0642-BE64-1408-EEB6-7B3367BD3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47394F-E7FF-2954-D719-87BB9AB88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3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1FEBB5-7976-7A97-4FDB-EF9D82C67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28580" y="325823"/>
            <a:ext cx="2328699" cy="518625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21DE97-44A5-D60D-DA5E-D706D1BBD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2484" y="325823"/>
            <a:ext cx="6851100" cy="51862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D7D38-4D62-5ABB-3C38-C9C2B2BC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641F43-9026-A41A-48BB-A0336943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6CFBA1-A575-59BD-51A4-3AA4F0D8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12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mplate1">
    <p:bg>
      <p:bgPr>
        <a:solidFill>
          <a:srgbClr val="28B5FF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1">
            <a:extLst>
              <a:ext uri="{FF2B5EF4-FFF2-40B4-BE49-F238E27FC236}">
                <a16:creationId xmlns:a16="http://schemas.microsoft.com/office/drawing/2014/main" id="{D3B15260-215D-8A47-A2D0-3529A9C90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385" y="370017"/>
            <a:ext cx="678596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indent="0" algn="l">
              <a:lnSpc>
                <a:spcPct val="100000"/>
              </a:lnSpc>
              <a:spcBef>
                <a:spcPts val="0"/>
              </a:spcBef>
              <a:buNone/>
              <a:defRPr lang="x-non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Текст заголовка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A04E0B-004A-6D43-978B-4FCAABE687DC}"/>
              </a:ext>
            </a:extLst>
          </p:cNvPr>
          <p:cNvSpPr txBox="1"/>
          <p:nvPr userDrawn="1"/>
        </p:nvSpPr>
        <p:spPr>
          <a:xfrm>
            <a:off x="10080401" y="386147"/>
            <a:ext cx="360040" cy="262248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lstStyle/>
          <a:p>
            <a:pPr algn="r"/>
            <a:fld id="{02BD35D1-6B8F-1043-A6F6-16E5A3E4767A}" type="slidenum">
              <a:rPr lang="x-none" sz="1600" b="1" i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pPr algn="r"/>
              <a:t>‹#›</a:t>
            </a:fld>
            <a:endParaRPr lang="x-none" sz="1600" b="1" i="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042925B-5DCD-364B-A813-8F260F4354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80401" y="0"/>
            <a:ext cx="0" cy="6116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16">
            <a:extLst>
              <a:ext uri="{FF2B5EF4-FFF2-40B4-BE49-F238E27FC236}">
                <a16:creationId xmlns:a16="http://schemas.microsoft.com/office/drawing/2014/main" id="{3044DEE0-F0F5-7844-BFDA-C42393B94E8A}"/>
              </a:ext>
            </a:extLst>
          </p:cNvPr>
          <p:cNvSpPr>
            <a:spLocks noChangeAspect="1"/>
          </p:cNvSpPr>
          <p:nvPr userDrawn="1"/>
        </p:nvSpPr>
        <p:spPr>
          <a:xfrm>
            <a:off x="287313" y="240510"/>
            <a:ext cx="504602" cy="504602"/>
          </a:xfrm>
          <a:prstGeom prst="ellipse">
            <a:avLst/>
          </a:prstGeom>
          <a:solidFill>
            <a:srgbClr val="28B5FF"/>
          </a:solidFill>
          <a:ln w="12700">
            <a:noFill/>
          </a:ln>
          <a:effectLst>
            <a:innerShdw blurRad="88900" dist="12700" dir="81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2FB28C-2680-AF47-BC13-3E0407DD2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" b="5937"/>
          <a:stretch/>
        </p:blipFill>
        <p:spPr>
          <a:xfrm>
            <a:off x="7842038" y="360363"/>
            <a:ext cx="1008112" cy="277903"/>
          </a:xfrm>
          <a:prstGeom prst="rect">
            <a:avLst/>
          </a:prstGeom>
        </p:spPr>
      </p:pic>
      <p:pic>
        <p:nvPicPr>
          <p:cNvPr id="13" name="Рисунок 6">
            <a:extLst>
              <a:ext uri="{FF2B5EF4-FFF2-40B4-BE49-F238E27FC236}">
                <a16:creationId xmlns:a16="http://schemas.microsoft.com/office/drawing/2014/main" id="{2EF0676A-1162-1847-9159-FD0B3B2A3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6809" t="23809" r="6472" b="27380"/>
          <a:stretch/>
        </p:blipFill>
        <p:spPr>
          <a:xfrm>
            <a:off x="9354206" y="408595"/>
            <a:ext cx="591375" cy="17998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1C47288-B11E-6647-90EA-EC83257AC3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0835" y="370016"/>
            <a:ext cx="315961" cy="2416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98977E-0D83-E844-80A3-25FD6A835DD8}"/>
              </a:ext>
            </a:extLst>
          </p:cNvPr>
          <p:cNvSpPr/>
          <p:nvPr userDrawn="1"/>
        </p:nvSpPr>
        <p:spPr>
          <a:xfrm>
            <a:off x="9248899" y="673127"/>
            <a:ext cx="1082245" cy="12311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2021-2025</a:t>
            </a:r>
          </a:p>
        </p:txBody>
      </p:sp>
    </p:spTree>
    <p:extLst>
      <p:ext uri="{BB962C8B-B14F-4D97-AF65-F5344CB8AC3E}">
        <p14:creationId xmlns:p14="http://schemas.microsoft.com/office/powerpoint/2010/main" val="1529381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577">
          <p15:clr>
            <a:srgbClr val="FBAE40"/>
          </p15:clr>
        </p15:guide>
        <p15:guide id="3" orient="horz" pos="227">
          <p15:clr>
            <a:srgbClr val="FBAE40"/>
          </p15:clr>
        </p15:guide>
        <p15:guide id="4" orient="horz" pos="3628">
          <p15:clr>
            <a:srgbClr val="FBAE40"/>
          </p15:clr>
        </p15:guide>
        <p15:guide id="7" pos="226">
          <p15:clr>
            <a:srgbClr val="FBAE40"/>
          </p15:clr>
        </p15:guide>
        <p15:guide id="23" pos="1814">
          <p15:clr>
            <a:srgbClr val="FBAE40"/>
          </p15:clr>
        </p15:guide>
        <p15:guide id="25" pos="4989">
          <p15:clr>
            <a:srgbClr val="FBAE40"/>
          </p15:clr>
        </p15:guide>
        <p15:guide id="26" pos="3402">
          <p15:clr>
            <a:srgbClr val="FBAE40"/>
          </p15:clr>
        </p15:guide>
        <p15:guide id="27" pos="2358">
          <p15:clr>
            <a:srgbClr val="FBAE40"/>
          </p15:clr>
        </p15:guide>
        <p15:guide id="31" pos="4490">
          <p15:clr>
            <a:srgbClr val="FBAE40"/>
          </p15:clr>
        </p15:guide>
        <p15:guide id="32" orient="horz" pos="6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3F339-3B96-8F55-5B0E-22BD9A07B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CC0ECF-540D-6F1E-E7AB-FE72E5AEE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88ED68-0783-9161-CAA4-598AE8DF9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384636-E1D1-FA99-C434-8CE0B02E5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CCCFD-98BE-105E-D906-86DD8269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7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E62E0-E8CF-0D05-516D-D2350F66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59" y="1525704"/>
            <a:ext cx="9314796" cy="2545672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B520DB-A59A-87AB-FB7C-DB6BDC9BF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859" y="4095459"/>
            <a:ext cx="9314796" cy="1338709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4988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2EF72B-59D7-1132-AB35-A2A38AE56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5F03BE-5699-29A2-126F-05A54BC9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C9908F-AB7C-7A1D-30D3-5DD7F4D0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34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21577-D0C6-7984-44C3-402658E57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D457DF-3DD0-5C7E-4B6B-E42E356AC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484" y="1629117"/>
            <a:ext cx="4589899" cy="3882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F325C6-2EFE-36E5-9EFB-71820A6D3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7380" y="1629117"/>
            <a:ext cx="4589899" cy="3882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6D7986-EADA-6125-9B12-BE60AE69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126EE1-1748-9933-6AFB-58B64C0D4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4E5078-02A3-7B4D-1464-6A690F01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3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24228-8B26-C5A1-3AB5-31D9F2642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90" y="325824"/>
            <a:ext cx="9314796" cy="118288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0F77F2-6C09-4B4B-FEC3-2B1C0D9BF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3891" y="1500205"/>
            <a:ext cx="4568806" cy="735227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D11681-2128-320F-F316-09DC94CBD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3891" y="2235432"/>
            <a:ext cx="4568806" cy="32879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7CC26A-9ED4-9005-07DB-1FF56DFB02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67380" y="1500205"/>
            <a:ext cx="4591306" cy="735227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897B15-A8CB-74EF-E382-073F55288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67380" y="2235432"/>
            <a:ext cx="4591306" cy="32879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432C85-9AE3-2625-E22C-84317E2E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1B71A0-E933-BC3F-CEC3-F0AEA95E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70CFC6-3610-4111-C1CC-D099C73E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4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7F577-0B59-595B-16B0-32A8A1EED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FB87B0-9140-5835-1A5E-AA97D381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735531-335A-8929-8F6E-645CC28A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D9554B-685E-587D-305A-4489C81DF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9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A47B50-0A3C-F922-045F-B08108DAC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B21E7F-10AB-98C7-C264-B925F6A8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5510B5-30D8-5A2A-EE3B-55B79E51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8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4CEAB-339E-D77E-984A-91DCFF4C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91" y="407988"/>
            <a:ext cx="3483204" cy="1427956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62E24C-C819-4D9F-9247-A1E2BC5EC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306" y="881140"/>
            <a:ext cx="5467380" cy="4349034"/>
          </a:xfrm>
        </p:spPr>
        <p:txBody>
          <a:bodyPr/>
          <a:lstStyle>
            <a:lvl1pPr>
              <a:defRPr sz="2835"/>
            </a:lvl1pPr>
            <a:lvl2pPr>
              <a:defRPr sz="2480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294F67-32E5-F79C-AEE9-832F614EC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3891" y="1835944"/>
            <a:ext cx="3483204" cy="3401313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BF68F1-ACC1-AAD0-A75E-36536A35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A60878-2A31-3BB8-2B6A-6361B07E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777943-0D35-C101-50EA-22B7F47F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65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210B7-6A68-05BF-8D14-01199F493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91" y="407988"/>
            <a:ext cx="3483204" cy="1427956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159455-117B-4EE0-7B0D-63FC28AA2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91306" y="881140"/>
            <a:ext cx="5467380" cy="4349034"/>
          </a:xfrm>
        </p:spPr>
        <p:txBody>
          <a:bodyPr/>
          <a:lstStyle>
            <a:lvl1pPr marL="0" indent="0">
              <a:buNone/>
              <a:defRPr sz="2835"/>
            </a:lvl1pPr>
            <a:lvl2pPr marL="404988" indent="0">
              <a:buNone/>
              <a:defRPr sz="2480"/>
            </a:lvl2pPr>
            <a:lvl3pPr marL="809976" indent="0">
              <a:buNone/>
              <a:defRPr sz="2126"/>
            </a:lvl3pPr>
            <a:lvl4pPr marL="1214963" indent="0">
              <a:buNone/>
              <a:defRPr sz="1772"/>
            </a:lvl4pPr>
            <a:lvl5pPr marL="1619951" indent="0">
              <a:buNone/>
              <a:defRPr sz="1772"/>
            </a:lvl5pPr>
            <a:lvl6pPr marL="2024939" indent="0">
              <a:buNone/>
              <a:defRPr sz="1772"/>
            </a:lvl6pPr>
            <a:lvl7pPr marL="2429927" indent="0">
              <a:buNone/>
              <a:defRPr sz="1772"/>
            </a:lvl7pPr>
            <a:lvl8pPr marL="2834914" indent="0">
              <a:buNone/>
              <a:defRPr sz="1772"/>
            </a:lvl8pPr>
            <a:lvl9pPr marL="3239902" indent="0">
              <a:buNone/>
              <a:defRPr sz="1772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21F5CF-1A3D-A736-7099-8671ED0C2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3891" y="1835944"/>
            <a:ext cx="3483204" cy="3401313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71C8D1-2B0C-C94E-7CE5-9392954AA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4A39CB-21DB-28A2-3A40-D51DB770A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81A74B-0429-3EA0-532E-C2CA8924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1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01922-E38A-6C05-FFA3-6D91DAF3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84" y="325824"/>
            <a:ext cx="9314796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460BFB-A9A7-6D6F-6FA4-DC188A7BA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484" y="1629117"/>
            <a:ext cx="9314796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FBA443-F54D-4622-B4FD-1461ECE7A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484" y="5672161"/>
            <a:ext cx="242994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A7726D-61D6-BDAC-B130-0D696F2A1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422" y="5672161"/>
            <a:ext cx="3644920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2804C8-CE6A-1232-FC88-E050AE520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7332" y="5672161"/>
            <a:ext cx="242994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5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5.png"/><Relationship Id="rId5" Type="http://schemas.openxmlformats.org/officeDocument/2006/relationships/image" Target="../media/image20.svg"/><Relationship Id="rId10" Type="http://schemas.openxmlformats.org/officeDocument/2006/relationships/image" Target="../media/image10.gif"/><Relationship Id="rId4" Type="http://schemas.openxmlformats.org/officeDocument/2006/relationships/image" Target="../media/image7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tiff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243288"/>
            <a:ext cx="6505321" cy="1477328"/>
          </a:xfrm>
        </p:spPr>
        <p:txBody>
          <a:bodyPr/>
          <a:lstStyle/>
          <a:p>
            <a:pPr marL="0"/>
            <a:r>
              <a:rPr lang="ru-RU" sz="24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ЛУЧШАЯ ПРАКТИКА</a:t>
            </a:r>
          </a:p>
          <a:p>
            <a:pPr marL="0"/>
            <a:r>
              <a:rPr lang="ru-RU" sz="2400" dirty="0">
                <a:solidFill>
                  <a:srgbClr val="28B5FF"/>
                </a:solidFill>
              </a:rPr>
              <a:t>Централизованная подсистема</a:t>
            </a:r>
          </a:p>
          <a:p>
            <a:pPr marL="0"/>
            <a:r>
              <a:rPr lang="ru-RU" sz="2400" dirty="0">
                <a:solidFill>
                  <a:srgbClr val="28B5FF"/>
                </a:solidFill>
              </a:rPr>
              <a:t>по расшифровке и анализу кардиограмм</a:t>
            </a:r>
          </a:p>
          <a:p>
            <a:pPr marL="0"/>
            <a:r>
              <a:rPr lang="ru-RU" sz="2400" dirty="0">
                <a:solidFill>
                  <a:srgbClr val="28B5FF"/>
                </a:solidFill>
              </a:rPr>
              <a:t>Брянской области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4E97D1-E9E8-B84B-9E5D-F4E38B2A1A17}"/>
              </a:ext>
            </a:extLst>
          </p:cNvPr>
          <p:cNvSpPr/>
          <p:nvPr/>
        </p:nvSpPr>
        <p:spPr>
          <a:xfrm>
            <a:off x="2866187" y="4220447"/>
            <a:ext cx="43347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Галаганов Сергей Александрович 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785953-0008-D74B-BCC7-9CD61DB3C066}"/>
              </a:ext>
            </a:extLst>
          </p:cNvPr>
          <p:cNvCxnSpPr>
            <a:cxnSpLocks/>
          </p:cNvCxnSpPr>
          <p:nvPr/>
        </p:nvCxnSpPr>
        <p:spPr>
          <a:xfrm>
            <a:off x="2432732" y="4220447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4CABFB3-091C-5F4C-9EC0-3183723DA116}"/>
              </a:ext>
            </a:extLst>
          </p:cNvPr>
          <p:cNvSpPr/>
          <p:nvPr/>
        </p:nvSpPr>
        <p:spPr>
          <a:xfrm>
            <a:off x="935384" y="5109903"/>
            <a:ext cx="130395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rgbClr val="28B5FF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18.01.2023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60B31F-94E9-4D4E-AD24-A46FEC80DDB0}"/>
              </a:ext>
            </a:extLst>
          </p:cNvPr>
          <p:cNvSpPr/>
          <p:nvPr/>
        </p:nvSpPr>
        <p:spPr>
          <a:xfrm>
            <a:off x="2866188" y="4476015"/>
            <a:ext cx="25181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Директор департамента здравоохранения Брянской области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9A1FB3-CB04-A941-BDE2-5A50EAA205E9}"/>
              </a:ext>
            </a:extLst>
          </p:cNvPr>
          <p:cNvSpPr/>
          <p:nvPr/>
        </p:nvSpPr>
        <p:spPr>
          <a:xfrm>
            <a:off x="2866188" y="5148375"/>
            <a:ext cx="251814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9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https://www.depzdrav32.ru/</a:t>
            </a:r>
            <a:endParaRPr lang="ru-RU" sz="9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8CB592-3B57-774A-8614-CA55502DDB33}"/>
              </a:ext>
            </a:extLst>
          </p:cNvPr>
          <p:cNvSpPr/>
          <p:nvPr/>
        </p:nvSpPr>
        <p:spPr>
          <a:xfrm>
            <a:off x="2353642" y="2389737"/>
            <a:ext cx="6919891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Брянская область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31" y="2078246"/>
            <a:ext cx="1080000" cy="116158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F412E0D6-601B-6549-AB7C-2AF88C624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28B5FF"/>
                </a:solidFill>
              </a:rPr>
              <a:t>Характеристика региона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B72A96-E722-D141-838C-0CD73F4847D0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>
                <a:solidFill>
                  <a:srgbClr val="28B5FF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18.01.2023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260ECB-C9AC-A941-BFEE-BC6BFAEA50AD}"/>
              </a:ext>
            </a:extLst>
          </p:cNvPr>
          <p:cNvSpPr/>
          <p:nvPr/>
        </p:nvSpPr>
        <p:spPr>
          <a:xfrm>
            <a:off x="935385" y="1380807"/>
            <a:ext cx="319569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825 055</a:t>
            </a:r>
            <a:r>
              <a:rPr lang="en-US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</a:t>
            </a:r>
            <a:r>
              <a:rPr lang="ru-RU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(70,6 </a:t>
            </a:r>
            <a:r>
              <a:rPr lang="en-US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3F583BF-BF40-5249-A405-95A6AF38EF01}"/>
              </a:ext>
            </a:extLst>
          </p:cNvPr>
          <p:cNvSpPr/>
          <p:nvPr/>
        </p:nvSpPr>
        <p:spPr>
          <a:xfrm>
            <a:off x="935386" y="1704109"/>
            <a:ext cx="1865832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городское население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85994C-0BE8-2743-A95B-67B16BEC70DC}"/>
              </a:ext>
            </a:extLst>
          </p:cNvPr>
          <p:cNvSpPr/>
          <p:nvPr/>
        </p:nvSpPr>
        <p:spPr>
          <a:xfrm>
            <a:off x="935384" y="2151570"/>
            <a:ext cx="299769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343 716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</a:t>
            </a:r>
            <a:r>
              <a:rPr lang="en-GB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29,4 </a:t>
            </a:r>
            <a:r>
              <a:rPr lang="en-GB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r>
              <a:rPr lang="ru-RU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E44D3BD-3EC3-464D-AAC4-F47D94C03435}"/>
              </a:ext>
            </a:extLst>
          </p:cNvPr>
          <p:cNvSpPr/>
          <p:nvPr/>
        </p:nvSpPr>
        <p:spPr>
          <a:xfrm>
            <a:off x="935385" y="2464084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сельское население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025B7F3-A8B2-F046-A987-A2FB73F11353}"/>
              </a:ext>
            </a:extLst>
          </p:cNvPr>
          <p:cNvSpPr/>
          <p:nvPr/>
        </p:nvSpPr>
        <p:spPr>
          <a:xfrm>
            <a:off x="5015692" y="1380807"/>
            <a:ext cx="235692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2 634</a:t>
            </a:r>
            <a:r>
              <a:rPr lang="en-US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нас.</a:t>
            </a:r>
            <a:r>
              <a:rPr lang="en-US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пунктов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17AEFD-5D56-DE45-A12A-21DEB873D42A}"/>
              </a:ext>
            </a:extLst>
          </p:cNvPr>
          <p:cNvSpPr/>
          <p:nvPr/>
        </p:nvSpPr>
        <p:spPr>
          <a:xfrm>
            <a:off x="5022726" y="1688584"/>
            <a:ext cx="17591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проживающим населением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9E61F8C-EEB7-B14B-B2EC-1671BA5AA11E}"/>
              </a:ext>
            </a:extLst>
          </p:cNvPr>
          <p:cNvSpPr/>
          <p:nvPr/>
        </p:nvSpPr>
        <p:spPr>
          <a:xfrm>
            <a:off x="4994590" y="2151570"/>
            <a:ext cx="20914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22</a:t>
            </a:r>
            <a:b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организации</a:t>
            </a:r>
            <a:endParaRPr lang="en-US" sz="20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DA28317-9C75-1646-9188-872B8CB1F23C}"/>
              </a:ext>
            </a:extLst>
          </p:cNvPr>
          <p:cNvSpPr/>
          <p:nvPr/>
        </p:nvSpPr>
        <p:spPr>
          <a:xfrm>
            <a:off x="5015693" y="2798436"/>
            <a:ext cx="186583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участники региональной программы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9710E76-12F9-4640-8059-A1B6816B6B5F}"/>
              </a:ext>
            </a:extLst>
          </p:cNvPr>
          <p:cNvSpPr/>
          <p:nvPr/>
        </p:nvSpPr>
        <p:spPr>
          <a:xfrm>
            <a:off x="935385" y="2911242"/>
            <a:ext cx="2676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66</a:t>
            </a:r>
            <a:r>
              <a:rPr lang="en-US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933A96B-30F0-2B4F-9A0B-151E048640CE}"/>
              </a:ext>
            </a:extLst>
          </p:cNvPr>
          <p:cNvSpPr/>
          <p:nvPr/>
        </p:nvSpPr>
        <p:spPr>
          <a:xfrm>
            <a:off x="935386" y="3578553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ФМБА России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7CA3AC89-7DE4-964D-8C74-E6AF32E1F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749" y="1420347"/>
            <a:ext cx="396000" cy="396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981C6356-432D-EF45-BDFD-DA12DDBB3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9007" y="1378651"/>
            <a:ext cx="396000" cy="3960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07E53D16-E837-F441-90D6-8F659EDCE8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39007" y="2194087"/>
            <a:ext cx="396000" cy="396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99A5FC6-AD20-BE4A-92F1-7141FCAFFDEA}"/>
              </a:ext>
            </a:extLst>
          </p:cNvPr>
          <p:cNvGrpSpPr/>
          <p:nvPr/>
        </p:nvGrpSpPr>
        <p:grpSpPr>
          <a:xfrm>
            <a:off x="347182" y="2963219"/>
            <a:ext cx="396000" cy="396000"/>
            <a:chOff x="4569733" y="4177399"/>
            <a:chExt cx="396000" cy="396000"/>
          </a:xfrm>
          <a:noFill/>
        </p:grpSpPr>
        <p:sp>
          <p:nvSpPr>
            <p:cNvPr id="52" name="Cross 51">
              <a:extLst>
                <a:ext uri="{FF2B5EF4-FFF2-40B4-BE49-F238E27FC236}">
                  <a16:creationId xmlns:a16="http://schemas.microsoft.com/office/drawing/2014/main" id="{1885E0A1-E66E-A84B-A560-2E78E3E82D3A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69733" y="4177399"/>
              <a:ext cx="396000" cy="396000"/>
            </a:xfrm>
            <a:prstGeom prst="plus">
              <a:avLst>
                <a:gd name="adj" fmla="val 28848"/>
              </a:avLst>
            </a:prstGeom>
            <a:grpFill/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87235D2-58DD-9A40-B8C0-FA54476A51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77733" y="4285399"/>
              <a:ext cx="180000" cy="180000"/>
            </a:xfrm>
            <a:prstGeom prst="ellipse">
              <a:avLst/>
            </a:pr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54" name="Graphic 53">
            <a:extLst>
              <a:ext uri="{FF2B5EF4-FFF2-40B4-BE49-F238E27FC236}">
                <a16:creationId xmlns:a16="http://schemas.microsoft.com/office/drawing/2014/main" id="{6DA23C5E-962D-214F-A30C-9C07CA69CF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7182" y="2203547"/>
            <a:ext cx="396000" cy="3960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DB570152-04F3-AD4B-BF9E-CD810374D681}"/>
              </a:ext>
            </a:extLst>
          </p:cNvPr>
          <p:cNvSpPr/>
          <p:nvPr/>
        </p:nvSpPr>
        <p:spPr>
          <a:xfrm>
            <a:off x="7372618" y="1377932"/>
            <a:ext cx="34271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1 168 771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чел.</a:t>
            </a:r>
          </a:p>
        </p:txBody>
      </p:sp>
      <p:sp>
        <p:nvSpPr>
          <p:cNvPr id="57" name="Rectangle 26">
            <a:extLst>
              <a:ext uri="{FF2B5EF4-FFF2-40B4-BE49-F238E27FC236}">
                <a16:creationId xmlns:a16="http://schemas.microsoft.com/office/drawing/2014/main" id="{40CC2B0A-0C17-424C-BC6E-2D7755D7C25E}"/>
              </a:ext>
            </a:extLst>
          </p:cNvPr>
          <p:cNvSpPr/>
          <p:nvPr/>
        </p:nvSpPr>
        <p:spPr>
          <a:xfrm>
            <a:off x="7372617" y="1704108"/>
            <a:ext cx="219663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всего проживающего населения на 01.01.2022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452" y="2203547"/>
            <a:ext cx="3384122" cy="3102114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88CA88C1-00C3-C24E-8507-2F7494F465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6B9AEC51-F0E7-7740-AE7E-2247BDA5EB58}"/>
              </a:ext>
            </a:extLst>
          </p:cNvPr>
          <p:cNvSpPr>
            <a:spLocks noChangeAspect="1"/>
          </p:cNvSpPr>
          <p:nvPr/>
        </p:nvSpPr>
        <p:spPr>
          <a:xfrm>
            <a:off x="6106243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Брянская область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9" name="Рисунок 27">
            <a:extLst>
              <a:ext uri="{FF2B5EF4-FFF2-40B4-BE49-F238E27FC236}">
                <a16:creationId xmlns:a16="http://schemas.microsoft.com/office/drawing/2014/main" id="{C495C32B-05AA-A240-B00C-5761B8FBF83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32" y="285932"/>
            <a:ext cx="360000" cy="38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05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29BBF4-D27E-5C4F-9D37-F5D79490A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27" r="-196"/>
          <a:stretch/>
        </p:blipFill>
        <p:spPr>
          <a:xfrm>
            <a:off x="385015" y="3516143"/>
            <a:ext cx="1220769" cy="1409353"/>
          </a:xfrm>
          <a:prstGeom prst="roundRect">
            <a:avLst>
              <a:gd name="adj" fmla="val 9118"/>
            </a:avLst>
          </a:prstGeom>
          <a:solidFill>
            <a:schemeClr val="bg1"/>
          </a:solidFill>
          <a:effectLst>
            <a:outerShdw dist="114300" dir="2700000" algn="tl" rotWithShape="0">
              <a:srgbClr val="D9124A">
                <a:alpha val="10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106243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Брянская область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B72A96-E722-D141-838C-0CD73F4847D0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>
                <a:solidFill>
                  <a:srgbClr val="28B5FF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18.01.2023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32" y="285932"/>
            <a:ext cx="360000" cy="387195"/>
          </a:xfrm>
          <a:prstGeom prst="rect">
            <a:avLst/>
          </a:prstGeom>
        </p:spPr>
      </p:pic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6949DF62-8BD7-4D6A-A399-A822622E8C29}"/>
              </a:ext>
            </a:extLst>
          </p:cNvPr>
          <p:cNvSpPr txBox="1">
            <a:spLocks/>
          </p:cNvSpPr>
          <p:nvPr/>
        </p:nvSpPr>
        <p:spPr>
          <a:xfrm>
            <a:off x="1839709" y="1634639"/>
            <a:ext cx="3382781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dirty="0">
                <a:solidFill>
                  <a:srgbClr val="FF0000"/>
                </a:solidFill>
              </a:rPr>
              <a:t>Длительный промежуток времени 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между выявлением патологии сердца и началом оказания своевременной медицинской помощи пациентам</a:t>
            </a: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07FAE084-A5CC-42C8-9585-0B7D10C271BE}"/>
              </a:ext>
            </a:extLst>
          </p:cNvPr>
          <p:cNvSpPr txBox="1">
            <a:spLocks/>
          </p:cNvSpPr>
          <p:nvPr/>
        </p:nvSpPr>
        <p:spPr>
          <a:xfrm>
            <a:off x="5569482" y="1580128"/>
            <a:ext cx="2355562" cy="410881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Aft>
                <a:spcPts val="600"/>
              </a:spcAft>
            </a:pPr>
            <a:r>
              <a:rPr lang="ru-RU" sz="1200" dirty="0">
                <a:solidFill>
                  <a:srgbClr val="00A378"/>
                </a:solidFill>
              </a:rPr>
              <a:t>Съём ЭКГ в режиме реального времени и направление их с целью расшифровки в специализированный региональный центр обработки кардиограмм</a:t>
            </a: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с последующим направлением заключения на место съёма ЭКГ бригаде скорой медицинской помощи.</a:t>
            </a:r>
          </a:p>
          <a:p>
            <a:pPr marL="0">
              <a:spcAft>
                <a:spcPts val="600"/>
              </a:spcAft>
            </a:pP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Бригада скорой помощи оперативно получает расшифровку ЭКГ для максимально полного оказания медицинской помощи.</a:t>
            </a:r>
          </a:p>
          <a:p>
            <a:pPr marL="0">
              <a:spcAft>
                <a:spcPts val="600"/>
              </a:spcAft>
            </a:pP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Сокращено времени на корректировку маршрутизации пациента.</a:t>
            </a:r>
          </a:p>
          <a:p>
            <a:pPr marL="0">
              <a:spcAft>
                <a:spcPts val="600"/>
              </a:spcAft>
            </a:pPr>
            <a:r>
              <a:rPr lang="ru-RU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Заключение по ЭКГ сохраняется в электронной медицинской карте пациента.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2A3B72-46CD-6B4D-B1EB-D80048CC802A}"/>
              </a:ext>
            </a:extLst>
          </p:cNvPr>
          <p:cNvSpPr/>
          <p:nvPr/>
        </p:nvSpPr>
        <p:spPr>
          <a:xfrm>
            <a:off x="385015" y="971550"/>
            <a:ext cx="90432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F01F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БЫЛО</a:t>
            </a:r>
            <a:endParaRPr lang="ru-RU" sz="2000" i="1" u="sng" dirty="0">
              <a:solidFill>
                <a:srgbClr val="F01F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1CCCB7-4D25-AA4D-B801-B953A4B1C514}"/>
              </a:ext>
            </a:extLst>
          </p:cNvPr>
          <p:cNvSpPr/>
          <p:nvPr/>
        </p:nvSpPr>
        <p:spPr>
          <a:xfrm>
            <a:off x="5575459" y="971550"/>
            <a:ext cx="95174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СТАЛО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692F566-36BD-E649-98F2-74ED44315B19}"/>
              </a:ext>
            </a:extLst>
          </p:cNvPr>
          <p:cNvCxnSpPr/>
          <p:nvPr/>
        </p:nvCxnSpPr>
        <p:spPr>
          <a:xfrm>
            <a:off x="5400675" y="971550"/>
            <a:ext cx="0" cy="4787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FE006EF6-AB0A-B046-A9CE-01C029DAE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956A1E01-8C04-B843-8EFA-9FABC22EA7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28B5FF"/>
                </a:solidFill>
              </a:rPr>
              <a:t>Изменения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52C7619E-1CB6-F64A-9CC6-0294EA7FA2A0}"/>
              </a:ext>
            </a:extLst>
          </p:cNvPr>
          <p:cNvSpPr txBox="1">
            <a:spLocks/>
          </p:cNvSpPr>
          <p:nvPr/>
        </p:nvSpPr>
        <p:spPr>
          <a:xfrm>
            <a:off x="1839708" y="3756321"/>
            <a:ext cx="3382781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Отсутствие квалифицированных кадров </a:t>
            </a:r>
            <a:r>
              <a:rPr lang="ru-RU" dirty="0">
                <a:solidFill>
                  <a:srgbClr val="FF0000"/>
                </a:solidFill>
              </a:rPr>
              <a:t>для расшифровки ЭКГ </a:t>
            </a:r>
            <a:r>
              <a:rPr lang="ru-RU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бригадах скорой помощи и районных ЦРБ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E67B73-C058-BC43-8C2B-BB8A354B88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6745" t="466" r="-6277" b="-13488"/>
          <a:stretch/>
        </p:blipFill>
        <p:spPr>
          <a:xfrm>
            <a:off x="385016" y="1554482"/>
            <a:ext cx="1216620" cy="1409352"/>
          </a:xfrm>
          <a:prstGeom prst="roundRect">
            <a:avLst>
              <a:gd name="adj" fmla="val 9118"/>
            </a:avLst>
          </a:prstGeom>
          <a:solidFill>
            <a:schemeClr val="bg1"/>
          </a:solidFill>
          <a:effectLst>
            <a:outerShdw dist="114300" dir="2700000" algn="tl" rotWithShape="0">
              <a:srgbClr val="D9124A">
                <a:alpha val="10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262CBA-2DC8-164F-80C8-9EA8A012AFA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9468" b="8954"/>
          <a:stretch/>
        </p:blipFill>
        <p:spPr>
          <a:xfrm>
            <a:off x="8135818" y="1580128"/>
            <a:ext cx="2277406" cy="1404445"/>
          </a:xfrm>
          <a:prstGeom prst="roundRect">
            <a:avLst>
              <a:gd name="adj" fmla="val 9118"/>
            </a:avLst>
          </a:prstGeom>
          <a:solidFill>
            <a:schemeClr val="bg1"/>
          </a:solidFill>
          <a:effectLst>
            <a:outerShdw dist="114300" dir="2700000" algn="tl" rotWithShape="0">
              <a:srgbClr val="D9124A">
                <a:alpha val="10000"/>
              </a:srgbClr>
            </a:outerShdw>
          </a:effectLst>
        </p:spPr>
      </p:pic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39FE0E94-CD6C-5D4D-8496-78A86C2D1117}"/>
              </a:ext>
            </a:extLst>
          </p:cNvPr>
          <p:cNvSpPr txBox="1">
            <a:spLocks/>
          </p:cNvSpPr>
          <p:nvPr/>
        </p:nvSpPr>
        <p:spPr>
          <a:xfrm>
            <a:off x="8135818" y="3271719"/>
            <a:ext cx="2430578" cy="198515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Aft>
                <a:spcPts val="600"/>
              </a:spcAft>
            </a:pP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Подсистема по расшифровке и анализу ЭКГ 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позволила определить в 2022 год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</a:t>
            </a: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>
              <a:spcAft>
                <a:spcPts val="600"/>
              </a:spcAft>
            </a:pPr>
            <a:r>
              <a:rPr lang="ru-RU" i="1" dirty="0">
                <a:solidFill>
                  <a:srgbClr val="F01F23"/>
                </a:solidFill>
              </a:rPr>
              <a:t>115</a:t>
            </a:r>
            <a:r>
              <a:rPr lang="ru-RU" sz="14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острых патологий (инфаркты, рубцы, ишемии, ТЭЛА)</a:t>
            </a:r>
          </a:p>
          <a:p>
            <a:pPr marL="0">
              <a:spcAft>
                <a:spcPts val="600"/>
              </a:spcAft>
            </a:pPr>
            <a:r>
              <a:rPr lang="ru-RU" i="1" dirty="0">
                <a:solidFill>
                  <a:srgbClr val="F01F23"/>
                </a:solidFill>
              </a:rPr>
              <a:t>182</a:t>
            </a:r>
            <a:r>
              <a:rPr lang="ru-RU" sz="14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нарушений проводимости</a:t>
            </a:r>
          </a:p>
          <a:p>
            <a:pPr marL="0">
              <a:spcAft>
                <a:spcPts val="600"/>
              </a:spcAft>
            </a:pPr>
            <a:r>
              <a:rPr lang="ru-RU" i="1" dirty="0">
                <a:solidFill>
                  <a:srgbClr val="F01F23"/>
                </a:solidFill>
              </a:rPr>
              <a:t>374</a:t>
            </a:r>
            <a:r>
              <a:rPr lang="ru-RU" sz="14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2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нарушений ритма сердца</a:t>
            </a:r>
          </a:p>
        </p:txBody>
      </p:sp>
    </p:spTree>
    <p:extLst>
      <p:ext uri="{BB962C8B-B14F-4D97-AF65-F5344CB8AC3E}">
        <p14:creationId xmlns:p14="http://schemas.microsoft.com/office/powerpoint/2010/main" val="351896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1155" y="1017083"/>
            <a:ext cx="2673399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28B5FF"/>
                </a:solidFill>
              </a:rPr>
              <a:t>ОПИСАНИЕ ПРАКТИКИ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B72A96-E722-D141-838C-0CD73F4847D0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18.01.2023</a:t>
            </a:r>
          </a:p>
        </p:txBody>
      </p:sp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BE3BF3C6-5E44-4D72-8D76-C8E6439B01D9}"/>
              </a:ext>
            </a:extLst>
          </p:cNvPr>
          <p:cNvSpPr txBox="1">
            <a:spLocks/>
          </p:cNvSpPr>
          <p:nvPr/>
        </p:nvSpPr>
        <p:spPr>
          <a:xfrm>
            <a:off x="5818805" y="1398691"/>
            <a:ext cx="3729798" cy="8309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Централизованная подсистема по расшифровке и анализу кардиограмм Брянской области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883E0E3-6C62-BA45-AD04-9121C7AFB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0C3CC52F-76FA-0645-94AE-DB656F6B5A98}"/>
              </a:ext>
            </a:extLst>
          </p:cNvPr>
          <p:cNvSpPr txBox="1">
            <a:spLocks/>
          </p:cNvSpPr>
          <p:nvPr/>
        </p:nvSpPr>
        <p:spPr>
          <a:xfrm>
            <a:off x="5818805" y="2871710"/>
            <a:ext cx="4629803" cy="33855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Вариант, включающий интеграцию с МИС (текущая реализация </a:t>
            </a:r>
            <a:b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Брянской области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C9DE64C7-106E-4946-8D18-1ED2ED6A3CB4}"/>
              </a:ext>
            </a:extLst>
          </p:cNvPr>
          <p:cNvSpPr txBox="1">
            <a:spLocks/>
          </p:cNvSpPr>
          <p:nvPr/>
        </p:nvSpPr>
        <p:spPr>
          <a:xfrm>
            <a:off x="5749192" y="1017083"/>
            <a:ext cx="286572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/>
            <a:r>
              <a:rPr lang="ru-RU" dirty="0">
                <a:solidFill>
                  <a:srgbClr val="28B5FF"/>
                </a:solidFill>
              </a:rPr>
              <a:t>НАЗВАНИЕ МЕРОПРИЯТИЯ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F0AFF5-7564-D24A-8DE7-0602A0C03D6B}"/>
              </a:ext>
            </a:extLst>
          </p:cNvPr>
          <p:cNvSpPr>
            <a:spLocks noChangeAspect="1"/>
          </p:cNvSpPr>
          <p:nvPr/>
        </p:nvSpPr>
        <p:spPr>
          <a:xfrm>
            <a:off x="6106243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Брянская область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Рисунок 27">
            <a:extLst>
              <a:ext uri="{FF2B5EF4-FFF2-40B4-BE49-F238E27FC236}">
                <a16:creationId xmlns:a16="http://schemas.microsoft.com/office/drawing/2014/main" id="{5B1E5724-DC57-424D-9242-5918E02594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32" y="285932"/>
            <a:ext cx="360000" cy="387195"/>
          </a:xfrm>
          <a:prstGeom prst="rect">
            <a:avLst/>
          </a:prstGeom>
        </p:spPr>
      </p:pic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1B9081D8-06F1-1148-9B06-D1E692ACEB61}"/>
              </a:ext>
            </a:extLst>
          </p:cNvPr>
          <p:cNvSpPr txBox="1">
            <a:spLocks/>
          </p:cNvSpPr>
          <p:nvPr/>
        </p:nvSpPr>
        <p:spPr>
          <a:xfrm>
            <a:off x="351155" y="1398691"/>
            <a:ext cx="4916413" cy="129266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Подсистема позволяет осуществлять съём ЭКГ </a:t>
            </a:r>
            <a:b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режиме реального времени направлять их с целью расшифровки в специализированный региональный центр обработки кардиограмм</a:t>
            </a: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с последующим направлением заключения на место съёма ЭКГ бригаде скорой медицинской помощи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2CE62C4C-9C2A-E941-A8DD-2B6F5B60F66D}"/>
              </a:ext>
            </a:extLst>
          </p:cNvPr>
          <p:cNvSpPr txBox="1">
            <a:spLocks/>
          </p:cNvSpPr>
          <p:nvPr/>
        </p:nvSpPr>
        <p:spPr>
          <a:xfrm>
            <a:off x="351155" y="2984638"/>
            <a:ext cx="2603060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sz="1400" dirty="0">
                <a:solidFill>
                  <a:srgbClr val="28B5FF"/>
                </a:solidFill>
              </a:rPr>
              <a:t>К подсистеме подключены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4E58E2FF-67BA-5A43-81A6-BE78BD285864}"/>
              </a:ext>
            </a:extLst>
          </p:cNvPr>
          <p:cNvSpPr txBox="1">
            <a:spLocks/>
          </p:cNvSpPr>
          <p:nvPr/>
        </p:nvSpPr>
        <p:spPr>
          <a:xfrm>
            <a:off x="351155" y="3272717"/>
            <a:ext cx="4533460" cy="1200329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Aft>
                <a:spcPts val="600"/>
              </a:spcAft>
            </a:pPr>
            <a:r>
              <a:rPr lang="ru-RU" sz="1800" i="1" dirty="0">
                <a:solidFill>
                  <a:schemeClr val="tx1"/>
                </a:solidFill>
              </a:rPr>
              <a:t>17</a:t>
            </a: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Медицинских организаций</a:t>
            </a:r>
          </a:p>
          <a:p>
            <a:pPr marL="0">
              <a:spcAft>
                <a:spcPts val="600"/>
              </a:spcAft>
            </a:pPr>
            <a:r>
              <a:rPr lang="ru-RU" sz="1800" i="1" dirty="0">
                <a:solidFill>
                  <a:schemeClr val="tx1"/>
                </a:solidFill>
              </a:rPr>
              <a:t>73</a:t>
            </a: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электрокардиографа с </a:t>
            </a:r>
            <a:r>
              <a:rPr lang="en-US" sz="14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GSM-</a:t>
            </a:r>
            <a:r>
              <a:rPr lang="ru-RU" sz="14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модулем дистанционной передачи данных</a:t>
            </a:r>
          </a:p>
          <a:p>
            <a:pPr marL="0">
              <a:spcAft>
                <a:spcPts val="600"/>
              </a:spcAft>
            </a:pPr>
            <a:r>
              <a:rPr lang="ru-RU" sz="1800" i="1" dirty="0">
                <a:solidFill>
                  <a:schemeClr val="tx1"/>
                </a:solidFill>
              </a:rPr>
              <a:t>140</a:t>
            </a:r>
            <a:r>
              <a:rPr lang="ru-RU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планшетных рабочих мест сотрудников СМП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B58FC80D-6759-EE40-B4B1-5AA2347CB630}"/>
              </a:ext>
            </a:extLst>
          </p:cNvPr>
          <p:cNvSpPr txBox="1">
            <a:spLocks/>
          </p:cNvSpPr>
          <p:nvPr/>
        </p:nvSpPr>
        <p:spPr>
          <a:xfrm>
            <a:off x="351155" y="4721146"/>
            <a:ext cx="2371026" cy="984885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sz="3600" dirty="0">
                <a:solidFill>
                  <a:srgbClr val="28B5FF"/>
                </a:solidFill>
              </a:rPr>
              <a:t>6626</a:t>
            </a:r>
            <a:r>
              <a:rPr lang="ru-RU" sz="2800" dirty="0">
                <a:solidFill>
                  <a:srgbClr val="28B5FF"/>
                </a:solidFill>
              </a:rPr>
              <a:t> ЭКГ </a:t>
            </a:r>
          </a:p>
          <a:p>
            <a:pPr marL="0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РАСШИФРОВАНО </a:t>
            </a:r>
          </a:p>
          <a:p>
            <a:pPr marL="0"/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2022 ГОД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63E680A0-D308-764A-89CE-242FAAD60FBF}"/>
              </a:ext>
            </a:extLst>
          </p:cNvPr>
          <p:cNvSpPr txBox="1">
            <a:spLocks/>
          </p:cNvSpPr>
          <p:nvPr/>
        </p:nvSpPr>
        <p:spPr>
          <a:xfrm>
            <a:off x="5818804" y="2583631"/>
            <a:ext cx="2796109" cy="215444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ru-RU" sz="1400" dirty="0">
                <a:solidFill>
                  <a:srgbClr val="28B5FF"/>
                </a:solidFill>
              </a:rPr>
              <a:t>Стоимость внедрения (на 2021)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B3009050-1CC3-B340-92DA-51BD8FB8D5E0}"/>
              </a:ext>
            </a:extLst>
          </p:cNvPr>
          <p:cNvSpPr txBox="1">
            <a:spLocks/>
          </p:cNvSpPr>
          <p:nvPr/>
        </p:nvSpPr>
        <p:spPr>
          <a:xfrm>
            <a:off x="5818805" y="3348763"/>
            <a:ext cx="4629803" cy="220060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marL="202494" indent="0" algn="l" defTabSz="809976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x-none" sz="1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07482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2469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77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17457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2445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27433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32420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37408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42396" indent="-202494" algn="l" defTabSz="809976" rtl="0" eaLnBrk="1" latinLnBrk="0" hangingPunct="1">
              <a:lnSpc>
                <a:spcPct val="90000"/>
              </a:lnSpc>
              <a:spcBef>
                <a:spcPts val="443"/>
              </a:spcBef>
              <a:buFont typeface="Arial" panose="020B0604020202020204" pitchFamily="34" charset="0"/>
              <a:buChar char="•"/>
              <a:defRPr sz="159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Aft>
                <a:spcPts val="600"/>
              </a:spcAft>
            </a:pPr>
            <a:r>
              <a:rPr lang="ru-RU" sz="1800" i="1" dirty="0">
                <a:solidFill>
                  <a:schemeClr val="tx1"/>
                </a:solidFill>
              </a:rPr>
              <a:t>1 085 000 руб.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Интеграция с МИС, создание отдельной подсистемы ГИС в рамках контракта по модернизации</a:t>
            </a:r>
          </a:p>
          <a:p>
            <a:pPr marL="0">
              <a:spcAft>
                <a:spcPts val="600"/>
              </a:spcAft>
            </a:pPr>
            <a:r>
              <a:rPr lang="ru-RU" sz="1800" i="1" dirty="0">
                <a:solidFill>
                  <a:schemeClr val="tx1"/>
                </a:solidFill>
              </a:rPr>
              <a:t>39 115 руб.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ru-RU" sz="1400" i="1" dirty="0">
                <a:solidFill>
                  <a:srgbClr val="28B5FF"/>
                </a:solidFill>
              </a:rPr>
              <a:t>1</a:t>
            </a:r>
            <a:r>
              <a:rPr lang="ru-RU" sz="14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АРМ специалиста расшифровывающего центра</a:t>
            </a:r>
          </a:p>
          <a:p>
            <a:pPr marL="0">
              <a:spcAft>
                <a:spcPts val="600"/>
              </a:spcAft>
            </a:pPr>
            <a:r>
              <a:rPr lang="ru-RU" sz="1800" i="1" dirty="0">
                <a:solidFill>
                  <a:schemeClr val="tx1"/>
                </a:solidFill>
              </a:rPr>
              <a:t>13 007 руб. 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ru-RU" sz="1400" i="1" dirty="0">
                <a:solidFill>
                  <a:srgbClr val="28B5FF"/>
                </a:solidFill>
              </a:rPr>
              <a:t>1</a:t>
            </a:r>
            <a:r>
              <a:rPr lang="ru-RU" sz="14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Мобильный АРМ бригад СМП</a:t>
            </a:r>
          </a:p>
          <a:p>
            <a:pPr marL="0">
              <a:spcAft>
                <a:spcPts val="600"/>
              </a:spcAft>
            </a:pPr>
            <a:r>
              <a:rPr lang="ru-RU" sz="1800" i="1" dirty="0">
                <a:solidFill>
                  <a:schemeClr val="tx1"/>
                </a:solidFill>
              </a:rPr>
              <a:t>78 488 руб.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ru-RU" sz="1400" i="1" dirty="0">
                <a:solidFill>
                  <a:srgbClr val="28B5FF"/>
                </a:solidFill>
              </a:rPr>
              <a:t>1</a:t>
            </a:r>
            <a:r>
              <a:rPr lang="ru-RU" sz="1400" b="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Электрокардиограф с модулем передачи данных</a:t>
            </a:r>
          </a:p>
        </p:txBody>
      </p:sp>
    </p:spTree>
    <p:extLst>
      <p:ext uri="{BB962C8B-B14F-4D97-AF65-F5344CB8AC3E}">
        <p14:creationId xmlns:p14="http://schemas.microsoft.com/office/powerpoint/2010/main" val="921649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58612</TotalTime>
  <Words>360</Words>
  <Application>Microsoft Office PowerPoint</Application>
  <PresentationFormat>Произвольный</PresentationFormat>
  <Paragraphs>59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Segoe UI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Земскова Ангелина Андреевна</cp:lastModifiedBy>
  <cp:revision>3880</cp:revision>
  <cp:lastPrinted>2023-01-13T10:40:57Z</cp:lastPrinted>
  <dcterms:created xsi:type="dcterms:W3CDTF">2021-02-15T16:51:07Z</dcterms:created>
  <dcterms:modified xsi:type="dcterms:W3CDTF">2023-01-23T12:20:14Z</dcterms:modified>
</cp:coreProperties>
</file>