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8" r:id="rId1"/>
  </p:sldMasterIdLst>
  <p:notesMasterIdLst>
    <p:notesMasterId r:id="rId6"/>
  </p:notesMasterIdLst>
  <p:handoutMasterIdLst>
    <p:handoutMasterId r:id="rId7"/>
  </p:handoutMasterIdLst>
  <p:sldIdLst>
    <p:sldId id="4339" r:id="rId2"/>
    <p:sldId id="4340" r:id="rId3"/>
    <p:sldId id="4342" r:id="rId4"/>
    <p:sldId id="4343" r:id="rId5"/>
  </p:sldIdLst>
  <p:sldSz cx="10799763" cy="611981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07" userDrawn="1">
          <p15:clr>
            <a:srgbClr val="A4A3A4"/>
          </p15:clr>
        </p15:guide>
        <p15:guide id="3" pos="589" userDrawn="1">
          <p15:clr>
            <a:srgbClr val="A4A3A4"/>
          </p15:clr>
        </p15:guide>
        <p15:guide id="4" pos="6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EB"/>
    <a:srgbClr val="00A378"/>
    <a:srgbClr val="F01F23"/>
    <a:srgbClr val="FFA000"/>
    <a:srgbClr val="28B5FF"/>
    <a:srgbClr val="F6F6FE"/>
    <a:srgbClr val="FFDB00"/>
    <a:srgbClr val="D9124A"/>
    <a:srgbClr val="FBE7ED"/>
    <a:srgbClr val="FF1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4EEC47-31CF-4F57-BC67-C36ABF002250}" v="16" dt="2023-01-23T13:02:21.9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4" autoAdjust="0"/>
    <p:restoredTop sz="96889"/>
  </p:normalViewPr>
  <p:slideViewPr>
    <p:cSldViewPr snapToGrid="0" snapToObjects="1">
      <p:cViewPr varScale="1">
        <p:scale>
          <a:sx n="128" d="100"/>
          <a:sy n="128" d="100"/>
        </p:scale>
        <p:origin x="1014" y="132"/>
      </p:cViewPr>
      <p:guideLst>
        <p:guide orient="horz" pos="3107"/>
        <p:guide pos="589"/>
        <p:guide pos="63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40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Дружинин Владимир" userId="b6d8673cb7947a76" providerId="Windows Live" clId="Web-{FA4EEC47-31CF-4F57-BC67-C36ABF002250}"/>
    <pc:docChg chg="modSld">
      <pc:chgData name="Дружинин Владимир" userId="b6d8673cb7947a76" providerId="Windows Live" clId="Web-{FA4EEC47-31CF-4F57-BC67-C36ABF002250}" dt="2023-01-23T13:02:21.954" v="11" actId="20577"/>
      <pc:docMkLst>
        <pc:docMk/>
      </pc:docMkLst>
      <pc:sldChg chg="modSp">
        <pc:chgData name="Дружинин Владимир" userId="b6d8673cb7947a76" providerId="Windows Live" clId="Web-{FA4EEC47-31CF-4F57-BC67-C36ABF002250}" dt="2023-01-23T13:02:21.954" v="11" actId="20577"/>
        <pc:sldMkLst>
          <pc:docMk/>
          <pc:sldMk cId="1210735460" sldId="4340"/>
        </pc:sldMkLst>
        <pc:spChg chg="mod">
          <ac:chgData name="Дружинин Владимир" userId="b6d8673cb7947a76" providerId="Windows Live" clId="Web-{FA4EEC47-31CF-4F57-BC67-C36ABF002250}" dt="2023-01-23T13:01:53.797" v="8" actId="20577"/>
          <ac:spMkLst>
            <pc:docMk/>
            <pc:sldMk cId="1210735460" sldId="4340"/>
            <ac:spMk id="30" creationId="{49260ECB-C9AC-A941-BFEE-BC6BFAEA50AD}"/>
          </ac:spMkLst>
        </pc:spChg>
        <pc:spChg chg="mod">
          <ac:chgData name="Дружинин Владимир" userId="b6d8673cb7947a76" providerId="Windows Live" clId="Web-{FA4EEC47-31CF-4F57-BC67-C36ABF002250}" dt="2023-01-23T13:02:21.954" v="11" actId="20577"/>
          <ac:spMkLst>
            <pc:docMk/>
            <pc:sldMk cId="1210735460" sldId="4340"/>
            <ac:spMk id="32" creationId="{7A85994C-0BE8-2743-A95B-67B16BEC70D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848685514889568E-2"/>
          <c:y val="3.2254295916656933E-2"/>
          <c:w val="0.97940114596137828"/>
          <c:h val="0.61135776771783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01F2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Привлечено врачей в медицинские организации, подведомственные Министерству здравоохранения Забайкальского края, чел</c:v>
                </c:pt>
                <c:pt idx="1">
                  <c:v>Привлечено среднего медицинского персонала в медицинские организации, подведомственные Министерству здравоохранения Забайкальского края, чел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665</c:v>
                </c:pt>
                <c:pt idx="1">
                  <c:v>1551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B3-E34A-89CD-C86189BE31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A37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Привлечено врачей в медицинские организации, подведомственные Министерству здравоохранения Забайкальского края, чел</c:v>
                </c:pt>
                <c:pt idx="1">
                  <c:v>Привлечено среднего медицинского персонала в медицинские организации, подведомственные Министерству здравоохранения Забайкальского края, чел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770</c:v>
                </c:pt>
                <c:pt idx="1">
                  <c:v>1804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B3-E34A-89CD-C86189BE3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983488"/>
        <c:axId val="118881664"/>
      </c:barChart>
      <c:catAx>
        <c:axId val="11798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881664"/>
        <c:crosses val="autoZero"/>
        <c:auto val="1"/>
        <c:lblAlgn val="ctr"/>
        <c:lblOffset val="100"/>
        <c:noMultiLvlLbl val="0"/>
      </c:catAx>
      <c:valAx>
        <c:axId val="118881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983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286401126135058"/>
          <c:y val="2.5874779449418937E-2"/>
          <c:w val="0.16538056623973987"/>
          <c:h val="0.115503164707474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D363A4-C7FE-DF44-BBF2-835981540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5348"/>
          </a:xfrm>
          <a:prstGeom prst="rect">
            <a:avLst/>
          </a:prstGeom>
        </p:spPr>
        <p:txBody>
          <a:bodyPr vert="horz" lIns="91160" tIns="45580" rIns="91160" bIns="4558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085E96-9E71-A047-AB4C-D85CEC2C90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5348"/>
          </a:xfrm>
          <a:prstGeom prst="rect">
            <a:avLst/>
          </a:prstGeom>
        </p:spPr>
        <p:txBody>
          <a:bodyPr vert="horz" lIns="91160" tIns="45580" rIns="91160" bIns="45580" rtlCol="0"/>
          <a:lstStyle>
            <a:lvl1pPr algn="r">
              <a:defRPr sz="1200"/>
            </a:lvl1pPr>
          </a:lstStyle>
          <a:p>
            <a:fld id="{062D86AB-65C7-0842-9FA4-BEBE5B5AA783}" type="datetimeFigureOut">
              <a:rPr lang="x-none" smtClean="0"/>
              <a:t>23.01.2023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CE41F-309C-DC40-94A5-4056CE7BE9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60" cy="495347"/>
          </a:xfrm>
          <a:prstGeom prst="rect">
            <a:avLst/>
          </a:prstGeom>
        </p:spPr>
        <p:txBody>
          <a:bodyPr vert="horz" lIns="91160" tIns="45580" rIns="91160" bIns="4558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F749E-C920-B940-8903-5428C02C7E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2" y="9377318"/>
            <a:ext cx="2945660" cy="495347"/>
          </a:xfrm>
          <a:prstGeom prst="rect">
            <a:avLst/>
          </a:prstGeom>
        </p:spPr>
        <p:txBody>
          <a:bodyPr vert="horz" lIns="91160" tIns="45580" rIns="91160" bIns="45580" rtlCol="0" anchor="b"/>
          <a:lstStyle>
            <a:lvl1pPr algn="r">
              <a:defRPr sz="1200"/>
            </a:lvl1pPr>
          </a:lstStyle>
          <a:p>
            <a:fld id="{435C2F72-760C-CF46-9AD7-E5F8EDB3EAF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802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5348"/>
          </a:xfrm>
          <a:prstGeom prst="rect">
            <a:avLst/>
          </a:prstGeom>
        </p:spPr>
        <p:txBody>
          <a:bodyPr vert="horz" lIns="91160" tIns="45580" rIns="91160" bIns="4558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5348"/>
          </a:xfrm>
          <a:prstGeom prst="rect">
            <a:avLst/>
          </a:prstGeom>
        </p:spPr>
        <p:txBody>
          <a:bodyPr vert="horz" lIns="91160" tIns="45580" rIns="91160" bIns="45580" rtlCol="0"/>
          <a:lstStyle>
            <a:lvl1pPr algn="r">
              <a:defRPr sz="1200"/>
            </a:lvl1pPr>
          </a:lstStyle>
          <a:p>
            <a:fld id="{A46075E2-32C3-F84E-AE7A-A809224514B5}" type="datetimeFigureOut">
              <a:rPr lang="x-none" smtClean="0"/>
              <a:t>23.01.2023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1233488"/>
            <a:ext cx="588327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0" tIns="45580" rIns="91160" bIns="4558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1"/>
            <a:ext cx="5438140" cy="3887360"/>
          </a:xfrm>
          <a:prstGeom prst="rect">
            <a:avLst/>
          </a:prstGeom>
        </p:spPr>
        <p:txBody>
          <a:bodyPr vert="horz" lIns="91160" tIns="45580" rIns="91160" bIns="4558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60" cy="495347"/>
          </a:xfrm>
          <a:prstGeom prst="rect">
            <a:avLst/>
          </a:prstGeom>
        </p:spPr>
        <p:txBody>
          <a:bodyPr vert="horz" lIns="91160" tIns="45580" rIns="91160" bIns="4558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377318"/>
            <a:ext cx="2945660" cy="495347"/>
          </a:xfrm>
          <a:prstGeom prst="rect">
            <a:avLst/>
          </a:prstGeom>
        </p:spPr>
        <p:txBody>
          <a:bodyPr vert="horz" lIns="91160" tIns="45580" rIns="91160" bIns="45580" rtlCol="0" anchor="b"/>
          <a:lstStyle>
            <a:lvl1pPr algn="r">
              <a:defRPr sz="1200"/>
            </a:lvl1pPr>
          </a:lstStyle>
          <a:p>
            <a:fld id="{54A703DF-5A9E-B348-8B81-741A3901A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468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F6C5B-2EAD-15E2-996A-C13FBEFCD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971" y="1001553"/>
            <a:ext cx="8099822" cy="2130602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825473-6FBB-066A-AAC5-3922C040A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971" y="3214319"/>
            <a:ext cx="8099822" cy="1477538"/>
          </a:xfrm>
        </p:spPr>
        <p:txBody>
          <a:bodyPr/>
          <a:lstStyle>
            <a:lvl1pPr marL="0" indent="0" algn="ctr">
              <a:buNone/>
              <a:defRPr sz="2126"/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36E87E-6DFC-8533-A046-A121916C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941260-11C2-3578-FB2D-3B82851F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160D50-5490-C5C2-EBD6-B34F2194F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82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D57ED-3FA1-7505-B2BF-665546B8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C540E-7216-72E5-9B21-3F8454CB4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216C96-6841-A0A8-37E6-35E3B6065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F0642-BE64-1408-EEB6-7B3367BD3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47394F-E7FF-2954-D719-87BB9AB88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3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1FEBB5-7976-7A97-4FDB-EF9D82C67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28580" y="325823"/>
            <a:ext cx="2328699" cy="518625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21DE97-44A5-D60D-DA5E-D706D1BBD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2484" y="325823"/>
            <a:ext cx="6851100" cy="51862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D7D38-4D62-5ABB-3C38-C9C2B2BC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641F43-9026-A41A-48BB-A0336943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6CFBA1-A575-59BD-51A4-3AA4F0D8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12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mplate1">
    <p:bg>
      <p:bgPr>
        <a:solidFill>
          <a:srgbClr val="28B5FF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1">
            <a:extLst>
              <a:ext uri="{FF2B5EF4-FFF2-40B4-BE49-F238E27FC236}">
                <a16:creationId xmlns:a16="http://schemas.microsoft.com/office/drawing/2014/main" id="{D3B15260-215D-8A47-A2D0-3529A9C90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385" y="370017"/>
            <a:ext cx="678596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indent="0" algn="l">
              <a:lnSpc>
                <a:spcPct val="100000"/>
              </a:lnSpc>
              <a:spcBef>
                <a:spcPts val="0"/>
              </a:spcBef>
              <a:buNone/>
              <a:defRPr lang="x-non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Текст заголовка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A04E0B-004A-6D43-978B-4FCAABE687DC}"/>
              </a:ext>
            </a:extLst>
          </p:cNvPr>
          <p:cNvSpPr txBox="1"/>
          <p:nvPr userDrawn="1"/>
        </p:nvSpPr>
        <p:spPr>
          <a:xfrm>
            <a:off x="10080401" y="386147"/>
            <a:ext cx="360040" cy="262248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lstStyle/>
          <a:p>
            <a:pPr algn="r"/>
            <a:fld id="{02BD35D1-6B8F-1043-A6F6-16E5A3E4767A}" type="slidenum">
              <a:rPr lang="x-none" sz="1600" b="1" i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pPr algn="r"/>
              <a:t>‹#›</a:t>
            </a:fld>
            <a:endParaRPr lang="x-none" sz="1600" b="1" i="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042925B-5DCD-364B-A813-8F260F4354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80401" y="0"/>
            <a:ext cx="0" cy="6116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16">
            <a:extLst>
              <a:ext uri="{FF2B5EF4-FFF2-40B4-BE49-F238E27FC236}">
                <a16:creationId xmlns:a16="http://schemas.microsoft.com/office/drawing/2014/main" id="{3044DEE0-F0F5-7844-BFDA-C42393B94E8A}"/>
              </a:ext>
            </a:extLst>
          </p:cNvPr>
          <p:cNvSpPr>
            <a:spLocks noChangeAspect="1"/>
          </p:cNvSpPr>
          <p:nvPr userDrawn="1"/>
        </p:nvSpPr>
        <p:spPr>
          <a:xfrm>
            <a:off x="287313" y="240510"/>
            <a:ext cx="504602" cy="504602"/>
          </a:xfrm>
          <a:prstGeom prst="ellipse">
            <a:avLst/>
          </a:prstGeom>
          <a:solidFill>
            <a:srgbClr val="28B5FF"/>
          </a:solidFill>
          <a:ln w="12700">
            <a:noFill/>
          </a:ln>
          <a:effectLst>
            <a:innerShdw blurRad="88900" dist="12700" dir="81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2FB28C-2680-AF47-BC13-3E0407DD2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" b="5937"/>
          <a:stretch/>
        </p:blipFill>
        <p:spPr>
          <a:xfrm>
            <a:off x="7842038" y="360363"/>
            <a:ext cx="1008112" cy="277903"/>
          </a:xfrm>
          <a:prstGeom prst="rect">
            <a:avLst/>
          </a:prstGeom>
        </p:spPr>
      </p:pic>
      <p:pic>
        <p:nvPicPr>
          <p:cNvPr id="13" name="Рисунок 6">
            <a:extLst>
              <a:ext uri="{FF2B5EF4-FFF2-40B4-BE49-F238E27FC236}">
                <a16:creationId xmlns:a16="http://schemas.microsoft.com/office/drawing/2014/main" id="{2EF0676A-1162-1847-9159-FD0B3B2A3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6809" t="23809" r="6472" b="27380"/>
          <a:stretch/>
        </p:blipFill>
        <p:spPr>
          <a:xfrm>
            <a:off x="9354206" y="408595"/>
            <a:ext cx="591375" cy="17998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1C47288-B11E-6647-90EA-EC83257AC3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70835" y="370016"/>
            <a:ext cx="315961" cy="2416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98977E-0D83-E844-80A3-25FD6A835DD8}"/>
              </a:ext>
            </a:extLst>
          </p:cNvPr>
          <p:cNvSpPr/>
          <p:nvPr userDrawn="1"/>
        </p:nvSpPr>
        <p:spPr>
          <a:xfrm>
            <a:off x="9248899" y="673127"/>
            <a:ext cx="1082245" cy="12311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2021-2025</a:t>
            </a:r>
          </a:p>
        </p:txBody>
      </p:sp>
    </p:spTree>
    <p:extLst>
      <p:ext uri="{BB962C8B-B14F-4D97-AF65-F5344CB8AC3E}">
        <p14:creationId xmlns:p14="http://schemas.microsoft.com/office/powerpoint/2010/main" val="1529381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577">
          <p15:clr>
            <a:srgbClr val="FBAE40"/>
          </p15:clr>
        </p15:guide>
        <p15:guide id="3" orient="horz" pos="227">
          <p15:clr>
            <a:srgbClr val="FBAE40"/>
          </p15:clr>
        </p15:guide>
        <p15:guide id="4" orient="horz" pos="3628">
          <p15:clr>
            <a:srgbClr val="FBAE40"/>
          </p15:clr>
        </p15:guide>
        <p15:guide id="7" pos="226">
          <p15:clr>
            <a:srgbClr val="FBAE40"/>
          </p15:clr>
        </p15:guide>
        <p15:guide id="23" pos="1814">
          <p15:clr>
            <a:srgbClr val="FBAE40"/>
          </p15:clr>
        </p15:guide>
        <p15:guide id="25" pos="4989">
          <p15:clr>
            <a:srgbClr val="FBAE40"/>
          </p15:clr>
        </p15:guide>
        <p15:guide id="26" pos="3402">
          <p15:clr>
            <a:srgbClr val="FBAE40"/>
          </p15:clr>
        </p15:guide>
        <p15:guide id="27" pos="2358">
          <p15:clr>
            <a:srgbClr val="FBAE40"/>
          </p15:clr>
        </p15:guide>
        <p15:guide id="31" pos="4490">
          <p15:clr>
            <a:srgbClr val="FBAE40"/>
          </p15:clr>
        </p15:guide>
        <p15:guide id="32" orient="horz" pos="6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3F339-3B96-8F55-5B0E-22BD9A07B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CC0ECF-540D-6F1E-E7AB-FE72E5AEE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88ED68-0783-9161-CAA4-598AE8DF9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384636-E1D1-FA99-C434-8CE0B02E5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CCCFD-98BE-105E-D906-86DD8269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7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E62E0-E8CF-0D05-516D-D2350F66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59" y="1525704"/>
            <a:ext cx="9314796" cy="2545672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B520DB-A59A-87AB-FB7C-DB6BDC9BF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859" y="4095459"/>
            <a:ext cx="9314796" cy="1338709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4988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2EF72B-59D7-1132-AB35-A2A38AE56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5F03BE-5699-29A2-126F-05A54BC9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C9908F-AB7C-7A1D-30D3-5DD7F4D0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34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21577-D0C6-7984-44C3-402658E57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D457DF-3DD0-5C7E-4B6B-E42E356AC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484" y="1629117"/>
            <a:ext cx="4589899" cy="3882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F325C6-2EFE-36E5-9EFB-71820A6D3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7380" y="1629117"/>
            <a:ext cx="4589899" cy="3882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6D7986-EADA-6125-9B12-BE60AE69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126EE1-1748-9933-6AFB-58B64C0D4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4E5078-02A3-7B4D-1464-6A690F01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3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24228-8B26-C5A1-3AB5-31D9F2642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90" y="325824"/>
            <a:ext cx="9314796" cy="118288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0F77F2-6C09-4B4B-FEC3-2B1C0D9BF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3891" y="1500205"/>
            <a:ext cx="4568806" cy="735227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D11681-2128-320F-F316-09DC94CBD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3891" y="2235432"/>
            <a:ext cx="4568806" cy="32879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7CC26A-9ED4-9005-07DB-1FF56DFB02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67380" y="1500205"/>
            <a:ext cx="4591306" cy="735227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897B15-A8CB-74EF-E382-073F55288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67380" y="2235432"/>
            <a:ext cx="4591306" cy="32879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432C85-9AE3-2625-E22C-84317E2E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1B71A0-E933-BC3F-CEC3-F0AEA95E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70CFC6-3610-4111-C1CC-D099C73E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4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7F577-0B59-595B-16B0-32A8A1EED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FB87B0-9140-5835-1A5E-AA97D381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735531-335A-8929-8F6E-645CC28A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D9554B-685E-587D-305A-4489C81DF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9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A47B50-0A3C-F922-045F-B08108DAC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B21E7F-10AB-98C7-C264-B925F6A8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5510B5-30D8-5A2A-EE3B-55B79E51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8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4CEAB-339E-D77E-984A-91DCFF4C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91" y="407988"/>
            <a:ext cx="3483204" cy="1427956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62E24C-C819-4D9F-9247-A1E2BC5EC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306" y="881140"/>
            <a:ext cx="5467380" cy="4349034"/>
          </a:xfrm>
        </p:spPr>
        <p:txBody>
          <a:bodyPr/>
          <a:lstStyle>
            <a:lvl1pPr>
              <a:defRPr sz="2835"/>
            </a:lvl1pPr>
            <a:lvl2pPr>
              <a:defRPr sz="2480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294F67-32E5-F79C-AEE9-832F614EC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3891" y="1835944"/>
            <a:ext cx="3483204" cy="3401313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BF68F1-ACC1-AAD0-A75E-36536A35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A60878-2A31-3BB8-2B6A-6361B07E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777943-0D35-C101-50EA-22B7F47F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65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210B7-6A68-05BF-8D14-01199F493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91" y="407988"/>
            <a:ext cx="3483204" cy="1427956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159455-117B-4EE0-7B0D-63FC28AA2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91306" y="881140"/>
            <a:ext cx="5467380" cy="4349034"/>
          </a:xfrm>
        </p:spPr>
        <p:txBody>
          <a:bodyPr/>
          <a:lstStyle>
            <a:lvl1pPr marL="0" indent="0">
              <a:buNone/>
              <a:defRPr sz="2835"/>
            </a:lvl1pPr>
            <a:lvl2pPr marL="404988" indent="0">
              <a:buNone/>
              <a:defRPr sz="2480"/>
            </a:lvl2pPr>
            <a:lvl3pPr marL="809976" indent="0">
              <a:buNone/>
              <a:defRPr sz="2126"/>
            </a:lvl3pPr>
            <a:lvl4pPr marL="1214963" indent="0">
              <a:buNone/>
              <a:defRPr sz="1772"/>
            </a:lvl4pPr>
            <a:lvl5pPr marL="1619951" indent="0">
              <a:buNone/>
              <a:defRPr sz="1772"/>
            </a:lvl5pPr>
            <a:lvl6pPr marL="2024939" indent="0">
              <a:buNone/>
              <a:defRPr sz="1772"/>
            </a:lvl6pPr>
            <a:lvl7pPr marL="2429927" indent="0">
              <a:buNone/>
              <a:defRPr sz="1772"/>
            </a:lvl7pPr>
            <a:lvl8pPr marL="2834914" indent="0">
              <a:buNone/>
              <a:defRPr sz="1772"/>
            </a:lvl8pPr>
            <a:lvl9pPr marL="3239902" indent="0">
              <a:buNone/>
              <a:defRPr sz="1772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21F5CF-1A3D-A736-7099-8671ED0C2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3891" y="1835944"/>
            <a:ext cx="3483204" cy="3401313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71C8D1-2B0C-C94E-7CE5-9392954AA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4A39CB-21DB-28A2-3A40-D51DB770A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81A74B-0429-3EA0-532E-C2CA8924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1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01922-E38A-6C05-FFA3-6D91DAF3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84" y="325824"/>
            <a:ext cx="9314796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460BFB-A9A7-6D6F-6FA4-DC188A7BA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484" y="1629117"/>
            <a:ext cx="9314796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FBA443-F54D-4622-B4FD-1461ECE7A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484" y="5672161"/>
            <a:ext cx="242994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A7726D-61D6-BDAC-B130-0D696F2A1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422" y="5672161"/>
            <a:ext cx="3644920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2804C8-CE6A-1232-FC88-E050AE520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7332" y="5672161"/>
            <a:ext cx="242994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5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12.svg"/><Relationship Id="rId12" Type="http://schemas.openxmlformats.org/officeDocument/2006/relationships/image" Target="../media/image5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3">
            <a:extLst>
              <a:ext uri="{FF2B5EF4-FFF2-40B4-BE49-F238E27FC236}">
                <a16:creationId xmlns:a16="http://schemas.microsoft.com/office/drawing/2014/main" id="{409F3ABB-FD60-274D-A2DB-906CF6E06B9E}"/>
              </a:ext>
            </a:extLst>
          </p:cNvPr>
          <p:cNvSpPr txBox="1"/>
          <p:nvPr/>
        </p:nvSpPr>
        <p:spPr>
          <a:xfrm>
            <a:off x="2866187" y="4157345"/>
            <a:ext cx="4635210" cy="426931"/>
          </a:xfrm>
          <a:prstGeom prst="rect">
            <a:avLst/>
          </a:prstGeom>
        </p:spPr>
        <p:txBody>
          <a:bodyPr vert="horz" wrap="square" lIns="0" tIns="71964" rIns="0" bIns="0" rtlCol="0">
            <a:spAutoFit/>
          </a:bodyPr>
          <a:lstStyle/>
          <a:p>
            <a:pPr marL="11333">
              <a:spcBef>
                <a:spcPts val="567"/>
              </a:spcBef>
            </a:pPr>
            <a:r>
              <a:rPr lang="ru-RU" sz="1249" b="1" dirty="0" err="1">
                <a:solidFill>
                  <a:srgbClr val="404040"/>
                </a:solidFill>
                <a:latin typeface="Segoe UI"/>
                <a:cs typeface="Segoe UI"/>
              </a:rPr>
              <a:t>Немакина</a:t>
            </a:r>
            <a:r>
              <a:rPr lang="ru-RU" sz="1249" b="1" dirty="0">
                <a:solidFill>
                  <a:srgbClr val="404040"/>
                </a:solidFill>
                <a:latin typeface="Segoe UI"/>
                <a:cs typeface="Segoe UI"/>
              </a:rPr>
              <a:t> Оксана Владимировна</a:t>
            </a:r>
            <a:endParaRPr sz="1249" dirty="0">
              <a:latin typeface="Segoe UI"/>
              <a:cs typeface="Segoe UI"/>
            </a:endParaRPr>
          </a:p>
          <a:p>
            <a:pPr marL="11333" marR="4533">
              <a:spcBef>
                <a:spcPts val="308"/>
              </a:spcBef>
            </a:pPr>
            <a:r>
              <a:rPr lang="ru-RU" sz="803" i="1" spc="-4" dirty="0">
                <a:solidFill>
                  <a:srgbClr val="585858"/>
                </a:solidFill>
                <a:latin typeface="Segoe UI"/>
                <a:cs typeface="Segoe UI"/>
              </a:rPr>
              <a:t>Министр здравоохранения Забайкальского края</a:t>
            </a:r>
            <a:endParaRPr sz="803" dirty="0">
              <a:latin typeface="Segoe UI"/>
              <a:cs typeface="Segoe UI"/>
            </a:endParaRPr>
          </a:p>
        </p:txBody>
      </p:sp>
      <p:pic>
        <p:nvPicPr>
          <p:cNvPr id="18" name="Picture 2" descr="C:\Users\Tashkinano\Desktop\Без названия.png">
            <a:extLst>
              <a:ext uri="{FF2B5EF4-FFF2-40B4-BE49-F238E27FC236}">
                <a16:creationId xmlns:a16="http://schemas.microsoft.com/office/drawing/2014/main" id="{301B6F58-3675-1F4E-80F2-DD85DAFAA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113" r="30779" b="-234"/>
          <a:stretch/>
        </p:blipFill>
        <p:spPr bwMode="auto">
          <a:xfrm>
            <a:off x="964715" y="2078246"/>
            <a:ext cx="988631" cy="116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243288"/>
            <a:ext cx="6505321" cy="738664"/>
          </a:xfrm>
        </p:spPr>
        <p:txBody>
          <a:bodyPr anchor="t"/>
          <a:lstStyle/>
          <a:p>
            <a:pPr marL="0"/>
            <a:r>
              <a:rPr lang="ru-RU" sz="2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ЛУЧШАЯ ПРАКТИКА</a:t>
            </a:r>
          </a:p>
          <a:p>
            <a:pPr marL="0"/>
            <a:r>
              <a:rPr lang="ru-RU" sz="2400" dirty="0">
                <a:solidFill>
                  <a:srgbClr val="28B5FF"/>
                </a:solidFill>
              </a:rPr>
              <a:t>Обеспечение медицинским персоналом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785953-0008-D74B-BCC7-9CD61DB3C066}"/>
              </a:ext>
            </a:extLst>
          </p:cNvPr>
          <p:cNvCxnSpPr>
            <a:cxnSpLocks/>
          </p:cNvCxnSpPr>
          <p:nvPr/>
        </p:nvCxnSpPr>
        <p:spPr>
          <a:xfrm>
            <a:off x="2432732" y="4220447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08CB592-3B57-774A-8614-CA55502DDB33}"/>
              </a:ext>
            </a:extLst>
          </p:cNvPr>
          <p:cNvSpPr/>
          <p:nvPr/>
        </p:nvSpPr>
        <p:spPr>
          <a:xfrm>
            <a:off x="2353642" y="2389737"/>
            <a:ext cx="6919891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Забайкальский край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412E0D6-601B-6549-AB7C-2AF88C624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8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480E25-73CF-8043-891E-F692E50A5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" t="1320" r="1776" b="1586"/>
          <a:stretch/>
        </p:blipFill>
        <p:spPr>
          <a:xfrm>
            <a:off x="6761215" y="2333796"/>
            <a:ext cx="3457245" cy="3486710"/>
          </a:xfrm>
          <a:prstGeom prst="roundRect">
            <a:avLst>
              <a:gd name="adj" fmla="val 8563"/>
            </a:avLst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72286B0-7FD2-6147-A100-F65FC6E378B7}"/>
              </a:ext>
            </a:extLst>
          </p:cNvPr>
          <p:cNvGrpSpPr/>
          <p:nvPr/>
        </p:nvGrpSpPr>
        <p:grpSpPr>
          <a:xfrm>
            <a:off x="5626281" y="339899"/>
            <a:ext cx="1459744" cy="370019"/>
            <a:chOff x="5668452" y="773766"/>
            <a:chExt cx="1459744" cy="370019"/>
          </a:xfrm>
        </p:grpSpPr>
        <p:sp>
          <p:nvSpPr>
            <p:cNvPr id="27" name="object 12">
              <a:extLst>
                <a:ext uri="{FF2B5EF4-FFF2-40B4-BE49-F238E27FC236}">
                  <a16:creationId xmlns:a16="http://schemas.microsoft.com/office/drawing/2014/main" id="{C52D843C-114F-C748-9F4A-080E1654188E}"/>
                </a:ext>
              </a:extLst>
            </p:cNvPr>
            <p:cNvSpPr txBox="1"/>
            <p:nvPr/>
          </p:nvSpPr>
          <p:spPr>
            <a:xfrm>
              <a:off x="6051331" y="860531"/>
              <a:ext cx="1076865" cy="135127"/>
            </a:xfrm>
            <a:prstGeom prst="rect">
              <a:avLst/>
            </a:prstGeom>
          </p:spPr>
          <p:txBody>
            <a:bodyPr vert="horz" wrap="square" lIns="0" tIns="11900" rIns="0" bIns="0" rtlCol="0" anchor="ctr">
              <a:spAutoFit/>
            </a:bodyPr>
            <a:lstStyle/>
            <a:p>
              <a:pPr marL="11333" marR="4533">
                <a:spcBef>
                  <a:spcPts val="94"/>
                </a:spcBef>
              </a:pPr>
              <a:r>
                <a:rPr lang="ru-RU" sz="800" b="1" spc="-4" dirty="0">
                  <a:solidFill>
                    <a:srgbClr val="404040"/>
                  </a:solidFill>
                  <a:latin typeface="Segoe UI"/>
                  <a:cs typeface="Segoe UI"/>
                </a:rPr>
                <a:t>Забайкальский край</a:t>
              </a:r>
              <a:endParaRPr sz="800" dirty="0">
                <a:latin typeface="Segoe UI"/>
                <a:cs typeface="Segoe UI"/>
              </a:endParaRPr>
            </a:p>
          </p:txBody>
        </p:sp>
        <p:pic>
          <p:nvPicPr>
            <p:cNvPr id="28" name="Picture 2" descr="C:\Users\Tashkinano\Desktop\Без названия.png">
              <a:extLst>
                <a:ext uri="{FF2B5EF4-FFF2-40B4-BE49-F238E27FC236}">
                  <a16:creationId xmlns:a16="http://schemas.microsoft.com/office/drawing/2014/main" id="{38299681-D9E0-9E40-BB59-D4B69383D6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4" t="113" r="30778" b="-234"/>
            <a:stretch/>
          </p:blipFill>
          <p:spPr bwMode="auto">
            <a:xfrm>
              <a:off x="5668452" y="773766"/>
              <a:ext cx="315280" cy="370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28B5FF"/>
                </a:solidFill>
              </a:rPr>
              <a:t>Характеристика региона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260ECB-C9AC-A941-BFEE-BC6BFAEA50AD}"/>
              </a:ext>
            </a:extLst>
          </p:cNvPr>
          <p:cNvSpPr/>
          <p:nvPr/>
        </p:nvSpPr>
        <p:spPr>
          <a:xfrm>
            <a:off x="935385" y="1380807"/>
            <a:ext cx="3195691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ru-RU" b="1" dirty="0">
                <a:solidFill>
                  <a:srgbClr val="28B5FF"/>
                </a:solidFill>
                <a:latin typeface="Segoe UI"/>
                <a:cs typeface="Segoe UI"/>
              </a:rPr>
              <a:t>716,6</a:t>
            </a:r>
            <a:r>
              <a:rPr lang="en-US" b="1" dirty="0">
                <a:solidFill>
                  <a:srgbClr val="28B5FF"/>
                </a:solidFill>
                <a:latin typeface="Segoe UI"/>
                <a:cs typeface="Segoe UI"/>
              </a:rPr>
              <a:t> </a:t>
            </a:r>
            <a:r>
              <a:rPr lang="ru-RU" dirty="0">
                <a:solidFill>
                  <a:srgbClr val="28B5FF"/>
                </a:solidFill>
                <a:latin typeface="Segoe UI"/>
                <a:cs typeface="Segoe UI"/>
              </a:rPr>
              <a:t>тыс. чел. (68</a:t>
            </a:r>
            <a:r>
              <a:rPr lang="en-US" dirty="0">
                <a:solidFill>
                  <a:srgbClr val="28B5FF"/>
                </a:solidFill>
                <a:latin typeface="Segoe UI"/>
                <a:cs typeface="Segoe UI"/>
              </a:rPr>
              <a:t>%)</a:t>
            </a:r>
            <a:endParaRPr lang="en-US" dirty="0">
              <a:latin typeface="Segoe UI"/>
              <a:ea typeface="+mn-lt"/>
              <a:cs typeface="Segoe UI"/>
            </a:endParaRPr>
          </a:p>
          <a:p>
            <a:endParaRPr lang="ru-RU" dirty="0">
              <a:solidFill>
                <a:srgbClr val="28B5FF"/>
              </a:solidFill>
              <a:latin typeface="Segoe UI"/>
              <a:ea typeface="+mn-lt"/>
              <a:cs typeface="Segoe U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3F583BF-BF40-5249-A405-95A6AF38EF01}"/>
              </a:ext>
            </a:extLst>
          </p:cNvPr>
          <p:cNvSpPr/>
          <p:nvPr/>
        </p:nvSpPr>
        <p:spPr>
          <a:xfrm>
            <a:off x="935386" y="1704109"/>
            <a:ext cx="1865832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городское население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85994C-0BE8-2743-A95B-67B16BEC70DC}"/>
              </a:ext>
            </a:extLst>
          </p:cNvPr>
          <p:cNvSpPr/>
          <p:nvPr/>
        </p:nvSpPr>
        <p:spPr>
          <a:xfrm>
            <a:off x="935384" y="2151570"/>
            <a:ext cx="2997691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ru-RU" b="1" dirty="0">
                <a:solidFill>
                  <a:srgbClr val="28B5FF"/>
                </a:solidFill>
                <a:latin typeface="Segoe UI"/>
                <a:cs typeface="Segoe UI"/>
              </a:rPr>
              <a:t>326,8</a:t>
            </a:r>
            <a:r>
              <a:rPr lang="en-US" b="1" dirty="0">
                <a:solidFill>
                  <a:srgbClr val="28B5FF"/>
                </a:solidFill>
                <a:latin typeface="Segoe UI"/>
                <a:cs typeface="Segoe UI"/>
              </a:rPr>
              <a:t> </a:t>
            </a:r>
            <a:r>
              <a:rPr lang="ru-RU" dirty="0">
                <a:solidFill>
                  <a:srgbClr val="28B5FF"/>
                </a:solidFill>
                <a:latin typeface="Segoe UI"/>
                <a:cs typeface="Segoe UI"/>
              </a:rPr>
              <a:t>тыс. чел. </a:t>
            </a:r>
            <a:r>
              <a:rPr lang="en-GB" dirty="0">
                <a:solidFill>
                  <a:srgbClr val="28B5FF"/>
                </a:solidFill>
                <a:latin typeface="Segoe UI"/>
                <a:cs typeface="Segoe UI"/>
              </a:rPr>
              <a:t>(</a:t>
            </a:r>
            <a:r>
              <a:rPr lang="ru-RU" dirty="0">
                <a:solidFill>
                  <a:srgbClr val="28B5FF"/>
                </a:solidFill>
                <a:latin typeface="Segoe UI"/>
                <a:cs typeface="Segoe UI"/>
              </a:rPr>
              <a:t>32</a:t>
            </a:r>
            <a:r>
              <a:rPr lang="en-GB" dirty="0">
                <a:solidFill>
                  <a:srgbClr val="28B5FF"/>
                </a:solidFill>
                <a:latin typeface="Segoe UI"/>
                <a:cs typeface="Segoe UI"/>
              </a:rPr>
              <a:t>%)</a:t>
            </a:r>
            <a:r>
              <a:rPr lang="ru-RU" dirty="0">
                <a:solidFill>
                  <a:srgbClr val="28B5FF"/>
                </a:solidFill>
                <a:latin typeface="Segoe UI"/>
                <a:cs typeface="Segoe UI"/>
              </a:rPr>
              <a:t> </a:t>
            </a:r>
            <a:endParaRPr lang="ru-RU" dirty="0">
              <a:ea typeface="+mn-lt"/>
              <a:cs typeface="+mn-lt"/>
            </a:endParaRPr>
          </a:p>
          <a:p>
            <a:endParaRPr lang="ru-RU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E44D3BD-3EC3-464D-AAC4-F47D94C03435}"/>
              </a:ext>
            </a:extLst>
          </p:cNvPr>
          <p:cNvSpPr/>
          <p:nvPr/>
        </p:nvSpPr>
        <p:spPr>
          <a:xfrm>
            <a:off x="935385" y="2464084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сельское население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025B7F3-A8B2-F046-A987-A2FB73F11353}"/>
              </a:ext>
            </a:extLst>
          </p:cNvPr>
          <p:cNvSpPr/>
          <p:nvPr/>
        </p:nvSpPr>
        <p:spPr>
          <a:xfrm>
            <a:off x="5015692" y="1380807"/>
            <a:ext cx="235692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859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нас.</a:t>
            </a:r>
            <a:r>
              <a:rPr lang="en-US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пунктов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17AEFD-5D56-DE45-A12A-21DEB873D42A}"/>
              </a:ext>
            </a:extLst>
          </p:cNvPr>
          <p:cNvSpPr/>
          <p:nvPr/>
        </p:nvSpPr>
        <p:spPr>
          <a:xfrm>
            <a:off x="5022726" y="1688584"/>
            <a:ext cx="192515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проживающим населением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9E61F8C-EEB7-B14B-B2EC-1671BA5AA11E}"/>
              </a:ext>
            </a:extLst>
          </p:cNvPr>
          <p:cNvSpPr/>
          <p:nvPr/>
        </p:nvSpPr>
        <p:spPr>
          <a:xfrm>
            <a:off x="4994590" y="2151570"/>
            <a:ext cx="20914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34</a:t>
            </a:r>
            <a:b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организации</a:t>
            </a:r>
            <a:endParaRPr lang="en-US" sz="20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A28317-9C75-1646-9188-872B8CB1F23C}"/>
              </a:ext>
            </a:extLst>
          </p:cNvPr>
          <p:cNvSpPr/>
          <p:nvPr/>
        </p:nvSpPr>
        <p:spPr>
          <a:xfrm>
            <a:off x="5015693" y="2798436"/>
            <a:ext cx="186583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участники региональной программы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9710E76-12F9-4640-8059-A1B6816B6B5F}"/>
              </a:ext>
            </a:extLst>
          </p:cNvPr>
          <p:cNvSpPr/>
          <p:nvPr/>
        </p:nvSpPr>
        <p:spPr>
          <a:xfrm>
            <a:off x="935385" y="2911242"/>
            <a:ext cx="2676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86</a:t>
            </a:r>
            <a:r>
              <a:rPr lang="en-US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933A96B-30F0-2B4F-9A0B-151E048640CE}"/>
              </a:ext>
            </a:extLst>
          </p:cNvPr>
          <p:cNvSpPr/>
          <p:nvPr/>
        </p:nvSpPr>
        <p:spPr>
          <a:xfrm>
            <a:off x="935387" y="3578553"/>
            <a:ext cx="721476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63 - ГУЗ</a:t>
            </a:r>
          </a:p>
          <a:p>
            <a:r>
              <a:rPr lang="ru-RU" sz="1100" i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3 - ФГБУЗ</a:t>
            </a:r>
          </a:p>
          <a:p>
            <a:r>
              <a:rPr lang="ru-RU" sz="1100" i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20 - ЧУЗ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7CA3AC89-7DE4-964D-8C74-E6AF32E1F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0749" y="1420347"/>
            <a:ext cx="396000" cy="396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981C6356-432D-EF45-BDFD-DA12DDBB3B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439007" y="1378651"/>
            <a:ext cx="396000" cy="3960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07E53D16-E837-F441-90D6-8F659EDCE8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439007" y="2194087"/>
            <a:ext cx="396000" cy="396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99A5FC6-AD20-BE4A-92F1-7141FCAFFDEA}"/>
              </a:ext>
            </a:extLst>
          </p:cNvPr>
          <p:cNvGrpSpPr/>
          <p:nvPr/>
        </p:nvGrpSpPr>
        <p:grpSpPr>
          <a:xfrm>
            <a:off x="347182" y="2963219"/>
            <a:ext cx="396000" cy="396000"/>
            <a:chOff x="4569733" y="4177399"/>
            <a:chExt cx="396000" cy="396000"/>
          </a:xfrm>
          <a:noFill/>
        </p:grpSpPr>
        <p:sp>
          <p:nvSpPr>
            <p:cNvPr id="52" name="Cross 51">
              <a:extLst>
                <a:ext uri="{FF2B5EF4-FFF2-40B4-BE49-F238E27FC236}">
                  <a16:creationId xmlns:a16="http://schemas.microsoft.com/office/drawing/2014/main" id="{1885E0A1-E66E-A84B-A560-2E78E3E82D3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69733" y="4177399"/>
              <a:ext cx="396000" cy="396000"/>
            </a:xfrm>
            <a:prstGeom prst="plus">
              <a:avLst>
                <a:gd name="adj" fmla="val 28848"/>
              </a:avLst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87235D2-58DD-9A40-B8C0-FA54476A51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77733" y="4285399"/>
              <a:ext cx="180000" cy="180000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54" name="Graphic 53">
            <a:extLst>
              <a:ext uri="{FF2B5EF4-FFF2-40B4-BE49-F238E27FC236}">
                <a16:creationId xmlns:a16="http://schemas.microsoft.com/office/drawing/2014/main" id="{6DA23C5E-962D-214F-A30C-9C07CA69CF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47182" y="2203547"/>
            <a:ext cx="396000" cy="3960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DB570152-04F3-AD4B-BF9E-CD810374D681}"/>
              </a:ext>
            </a:extLst>
          </p:cNvPr>
          <p:cNvSpPr/>
          <p:nvPr/>
        </p:nvSpPr>
        <p:spPr>
          <a:xfrm>
            <a:off x="7372618" y="1377932"/>
            <a:ext cx="34271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1 043 467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чел.</a:t>
            </a:r>
          </a:p>
        </p:txBody>
      </p:sp>
      <p:sp>
        <p:nvSpPr>
          <p:cNvPr id="57" name="Rectangle 26">
            <a:extLst>
              <a:ext uri="{FF2B5EF4-FFF2-40B4-BE49-F238E27FC236}">
                <a16:creationId xmlns:a16="http://schemas.microsoft.com/office/drawing/2014/main" id="{40CC2B0A-0C17-424C-BC6E-2D7755D7C25E}"/>
              </a:ext>
            </a:extLst>
          </p:cNvPr>
          <p:cNvSpPr/>
          <p:nvPr/>
        </p:nvSpPr>
        <p:spPr>
          <a:xfrm>
            <a:off x="7372617" y="1704108"/>
            <a:ext cx="219663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всего проживающего населения на 01.01.2022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88CA88C1-00C3-C24E-8507-2F7494F465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3603522-E83C-ED4C-8EA9-98614DC8F0AB}"/>
              </a:ext>
            </a:extLst>
          </p:cNvPr>
          <p:cNvSpPr/>
          <p:nvPr/>
        </p:nvSpPr>
        <p:spPr>
          <a:xfrm>
            <a:off x="1982649" y="3578553"/>
            <a:ext cx="13005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мед. организация ФМБА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121073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2A3B72-46CD-6B4D-B1EB-D80048CC802A}"/>
              </a:ext>
            </a:extLst>
          </p:cNvPr>
          <p:cNvSpPr/>
          <p:nvPr/>
        </p:nvSpPr>
        <p:spPr>
          <a:xfrm>
            <a:off x="1877753" y="2749733"/>
            <a:ext cx="90432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F01F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БЫЛО</a:t>
            </a:r>
            <a:endParaRPr lang="ru-RU" sz="2000" i="1" u="sng" dirty="0">
              <a:solidFill>
                <a:srgbClr val="F01F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1CCCB7-4D25-AA4D-B801-B953A4B1C514}"/>
              </a:ext>
            </a:extLst>
          </p:cNvPr>
          <p:cNvSpPr/>
          <p:nvPr/>
        </p:nvSpPr>
        <p:spPr>
          <a:xfrm>
            <a:off x="3254290" y="2626083"/>
            <a:ext cx="95174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СТАЛО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E006EF6-AB0A-B046-A9CE-01C029DAE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956A1E01-8C04-B843-8EFA-9FABC22EA7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28B5FF"/>
                </a:solidFill>
              </a:rPr>
              <a:t>Изменения</a:t>
            </a:r>
          </a:p>
        </p:txBody>
      </p:sp>
      <p:graphicFrame>
        <p:nvGraphicFramePr>
          <p:cNvPr id="17" name="Диаграмма 41">
            <a:extLst>
              <a:ext uri="{FF2B5EF4-FFF2-40B4-BE49-F238E27FC236}">
                <a16:creationId xmlns:a16="http://schemas.microsoft.com/office/drawing/2014/main" id="{84F44287-1A74-3440-B676-63E9451478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375234"/>
              </p:ext>
            </p:extLst>
          </p:nvPr>
        </p:nvGraphicFramePr>
        <p:xfrm>
          <a:off x="385015" y="1125415"/>
          <a:ext cx="10087600" cy="468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BBF33D58-DF1E-7F4D-9DAD-9EDD8CDC237C}"/>
              </a:ext>
            </a:extLst>
          </p:cNvPr>
          <p:cNvGrpSpPr/>
          <p:nvPr/>
        </p:nvGrpSpPr>
        <p:grpSpPr>
          <a:xfrm>
            <a:off x="5626281" y="339899"/>
            <a:ext cx="1459744" cy="370019"/>
            <a:chOff x="5668452" y="773766"/>
            <a:chExt cx="1459744" cy="370019"/>
          </a:xfrm>
        </p:grpSpPr>
        <p:sp>
          <p:nvSpPr>
            <p:cNvPr id="19" name="object 12">
              <a:extLst>
                <a:ext uri="{FF2B5EF4-FFF2-40B4-BE49-F238E27FC236}">
                  <a16:creationId xmlns:a16="http://schemas.microsoft.com/office/drawing/2014/main" id="{6CACE874-530F-D246-B122-C44D8FC603B3}"/>
                </a:ext>
              </a:extLst>
            </p:cNvPr>
            <p:cNvSpPr txBox="1"/>
            <p:nvPr/>
          </p:nvSpPr>
          <p:spPr>
            <a:xfrm>
              <a:off x="6051331" y="860531"/>
              <a:ext cx="1076865" cy="135127"/>
            </a:xfrm>
            <a:prstGeom prst="rect">
              <a:avLst/>
            </a:prstGeom>
          </p:spPr>
          <p:txBody>
            <a:bodyPr vert="horz" wrap="square" lIns="0" tIns="11900" rIns="0" bIns="0" rtlCol="0" anchor="ctr">
              <a:spAutoFit/>
            </a:bodyPr>
            <a:lstStyle/>
            <a:p>
              <a:pPr marL="11333" marR="4533">
                <a:spcBef>
                  <a:spcPts val="94"/>
                </a:spcBef>
              </a:pPr>
              <a:r>
                <a:rPr lang="ru-RU" sz="800" b="1" spc="-4" dirty="0">
                  <a:solidFill>
                    <a:srgbClr val="404040"/>
                  </a:solidFill>
                  <a:latin typeface="Segoe UI"/>
                  <a:cs typeface="Segoe UI"/>
                </a:rPr>
                <a:t>Забайкальский край</a:t>
              </a:r>
              <a:endParaRPr sz="800" dirty="0">
                <a:latin typeface="Segoe UI"/>
                <a:cs typeface="Segoe UI"/>
              </a:endParaRPr>
            </a:p>
          </p:txBody>
        </p:sp>
        <p:pic>
          <p:nvPicPr>
            <p:cNvPr id="21" name="Picture 2" descr="C:\Users\Tashkinano\Desktop\Без названия.png">
              <a:extLst>
                <a:ext uri="{FF2B5EF4-FFF2-40B4-BE49-F238E27FC236}">
                  <a16:creationId xmlns:a16="http://schemas.microsoft.com/office/drawing/2014/main" id="{50BCCE3E-370F-FB47-95E3-A129FCBD63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4" t="113" r="30778" b="-234"/>
            <a:stretch/>
          </p:blipFill>
          <p:spPr bwMode="auto">
            <a:xfrm>
              <a:off x="5668452" y="773766"/>
              <a:ext cx="315280" cy="370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228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0F563AF-C69C-DC48-B912-4A8FF11BC0EE}"/>
              </a:ext>
            </a:extLst>
          </p:cNvPr>
          <p:cNvSpPr/>
          <p:nvPr/>
        </p:nvSpPr>
        <p:spPr>
          <a:xfrm>
            <a:off x="5545433" y="1371806"/>
            <a:ext cx="5073281" cy="1688099"/>
          </a:xfrm>
          <a:prstGeom prst="roundRect">
            <a:avLst>
              <a:gd name="adj" fmla="val 62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1156" y="846202"/>
            <a:ext cx="3540906" cy="430887"/>
          </a:xfrm>
        </p:spPr>
        <p:txBody>
          <a:bodyPr/>
          <a:lstStyle/>
          <a:p>
            <a:pPr marL="0"/>
            <a:r>
              <a:rPr lang="ru-RU" sz="1400" dirty="0">
                <a:solidFill>
                  <a:srgbClr val="28B5FF"/>
                </a:solidFill>
              </a:rPr>
              <a:t>Мероприятия по привлечению кадров в отрасль здравоохранения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B72A96-E722-D141-838C-0CD73F4847D0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18.01.2023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883E0E3-6C62-BA45-AD04-9121C7AFB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C9DE64C7-106E-4946-8D18-1ED2ED6A3CB4}"/>
              </a:ext>
            </a:extLst>
          </p:cNvPr>
          <p:cNvSpPr txBox="1">
            <a:spLocks/>
          </p:cNvSpPr>
          <p:nvPr/>
        </p:nvSpPr>
        <p:spPr>
          <a:xfrm>
            <a:off x="5532196" y="855348"/>
            <a:ext cx="4123321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sz="1400" dirty="0">
                <a:solidFill>
                  <a:srgbClr val="28B5FF"/>
                </a:solidFill>
              </a:rPr>
              <a:t>Повышение престижа профессии медицинского работника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1B9081D8-06F1-1148-9B06-D1E692ACEB61}"/>
              </a:ext>
            </a:extLst>
          </p:cNvPr>
          <p:cNvSpPr txBox="1">
            <a:spLocks/>
          </p:cNvSpPr>
          <p:nvPr/>
        </p:nvSpPr>
        <p:spPr>
          <a:xfrm>
            <a:off x="351155" y="1366172"/>
            <a:ext cx="4916413" cy="71558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1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планирование объемов целевого обучения по программам высшего медицинского образования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1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увеличение контрольных цифр приема по программам среднего профессионального образования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63E680A0-D308-764A-89CE-242FAAD60FBF}"/>
              </a:ext>
            </a:extLst>
          </p:cNvPr>
          <p:cNvSpPr txBox="1">
            <a:spLocks/>
          </p:cNvSpPr>
          <p:nvPr/>
        </p:nvSpPr>
        <p:spPr>
          <a:xfrm>
            <a:off x="5532196" y="4591369"/>
            <a:ext cx="2796109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sz="1400" dirty="0">
                <a:solidFill>
                  <a:srgbClr val="28B5FF"/>
                </a:solidFill>
              </a:rPr>
              <a:t>Обеспеченность кадрами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B3009050-1CC3-B340-92DA-51BD8FB8D5E0}"/>
              </a:ext>
            </a:extLst>
          </p:cNvPr>
          <p:cNvSpPr txBox="1">
            <a:spLocks/>
          </p:cNvSpPr>
          <p:nvPr/>
        </p:nvSpPr>
        <p:spPr>
          <a:xfrm>
            <a:off x="5532195" y="4892536"/>
            <a:ext cx="4916413" cy="93102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Aft>
                <a:spcPts val="600"/>
              </a:spcAft>
            </a:pPr>
            <a:r>
              <a:rPr lang="ru-RU" sz="1200" i="1" dirty="0">
                <a:solidFill>
                  <a:schemeClr val="tx1"/>
                </a:solidFill>
              </a:rPr>
              <a:t>37,16 на 10 тыс. населения</a:t>
            </a:r>
            <a:br>
              <a:rPr lang="ru-RU" sz="1200" i="1" dirty="0">
                <a:solidFill>
                  <a:schemeClr val="tx1"/>
                </a:solidFill>
              </a:rPr>
            </a:br>
            <a:r>
              <a:rPr lang="ru-RU" sz="105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врачами</a:t>
            </a:r>
            <a:r>
              <a:rPr lang="ru-RU" sz="105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работающими в государственных медицинских организациях</a:t>
            </a:r>
          </a:p>
          <a:p>
            <a:pPr marL="0">
              <a:spcAft>
                <a:spcPts val="600"/>
              </a:spcAft>
            </a:pPr>
            <a:r>
              <a:rPr lang="ru-RU" sz="1200" i="1" dirty="0">
                <a:solidFill>
                  <a:schemeClr val="tx1"/>
                </a:solidFill>
              </a:rPr>
              <a:t>87,57 на 10 тыс. населения</a:t>
            </a:r>
            <a:br>
              <a:rPr lang="ru-RU" sz="1200" i="1" dirty="0">
                <a:solidFill>
                  <a:schemeClr val="tx1"/>
                </a:solidFill>
              </a:rPr>
            </a:b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средними медицинскими работниками</a:t>
            </a:r>
            <a:r>
              <a:rPr lang="ru-RU" sz="105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работающими в государственных организациях </a:t>
            </a:r>
          </a:p>
        </p:txBody>
      </p:sp>
      <p:graphicFrame>
        <p:nvGraphicFramePr>
          <p:cNvPr id="26" name="Таблица 20">
            <a:extLst>
              <a:ext uri="{FF2B5EF4-FFF2-40B4-BE49-F238E27FC236}">
                <a16:creationId xmlns:a16="http://schemas.microsoft.com/office/drawing/2014/main" id="{F613F6FD-8BB7-4D43-B97D-F514AC6F0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755421"/>
              </p:ext>
            </p:extLst>
          </p:nvPr>
        </p:nvGraphicFramePr>
        <p:xfrm>
          <a:off x="5600700" y="1371807"/>
          <a:ext cx="4916413" cy="1688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5627">
                <a:tc>
                  <a:txBody>
                    <a:bodyPr/>
                    <a:lstStyle/>
                    <a:p>
                      <a:pPr marL="0" marR="0" lvl="0" indent="0" algn="l" defTabSz="809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ПРЕМИЯ ГУБЕРНАТОРА ЗАБАЙКАЛЬСКОГО КРАЯ</a:t>
                      </a:r>
                    </a:p>
                  </a:txBody>
                  <a:tcPr marL="72000" marR="36000" marT="0" marB="72000" anchor="b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9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КОНКУРС </a:t>
                      </a:r>
                      <a:b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«ЛУЧШИЙ ВРАЧ ЗАБАЙКАЛЬСКОГО КРАЯ»</a:t>
                      </a:r>
                    </a:p>
                  </a:txBody>
                  <a:tcPr marL="72000" marR="36000" marT="0" marB="720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9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НАГРАЖДЕНИЯ</a:t>
                      </a: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МЕДИЦИНСКИХ РАБОТНИКОВ </a:t>
                      </a:r>
                    </a:p>
                  </a:txBody>
                  <a:tcPr marL="72000" marR="36000" marT="0" marB="720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9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ТОРЖЕСТВЕННЫЕ МЕРОПРИЯТИЯ К ПРОФЕССИОНАЛЬНОМУ ПРАЗДНИКУ </a:t>
                      </a:r>
                    </a:p>
                  </a:txBody>
                  <a:tcPr marL="72000" marR="36000" marT="0" marB="7200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472">
                <a:tc>
                  <a:txBody>
                    <a:bodyPr/>
                    <a:lstStyle/>
                    <a:p>
                      <a:pPr marL="0" marR="0" lvl="0" indent="0" algn="l" defTabSz="809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ПРОФЕССИОНАЛЬНЫЕ КОНКУРСЫ, </a:t>
                      </a:r>
                      <a:b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МАСТЕР-КЛАССЫ</a:t>
                      </a:r>
                    </a:p>
                  </a:txBody>
                  <a:tcPr marL="72000" marR="3600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9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КОНФЕРЕНЦИИ, СЕМИНАРЫ</a:t>
                      </a:r>
                    </a:p>
                  </a:txBody>
                  <a:tcPr marL="72000" marR="3600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ОТРАСЛЕВЫЕ ИЗДАНИЯ</a:t>
                      </a:r>
                    </a:p>
                    <a:p>
                      <a:pPr algn="l">
                        <a:spcBef>
                          <a:spcPts val="535"/>
                        </a:spcBef>
                      </a:pPr>
                      <a:r>
                        <a:rPr lang="ru-RU" sz="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ЖУРНАЛ «МЕДИЦИНА ЗАБАЙКАЛЬЯ», ЕЖЕКВАРТАЛЬНО, ТИРАЖ – 1 ТЫС. ЭКЗ. </a:t>
                      </a:r>
                    </a:p>
                    <a:p>
                      <a:pPr algn="l">
                        <a:spcBef>
                          <a:spcPts val="535"/>
                        </a:spcBef>
                      </a:pPr>
                      <a:r>
                        <a:rPr lang="ru-RU" sz="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Tahoma" panose="020B0604030504040204" pitchFamily="34" charset="0"/>
                          <a:cs typeface="Segoe UI" panose="020B0502040204020203" pitchFamily="34" charset="0"/>
                        </a:rPr>
                        <a:t>ГАЗЕТА «БУДЬТЕ ЗДОРОВЫ!», ЕЖЕМЕСЯЧНО, ТИРАЖ – 2,5 ТЫС. ЭКЗ.</a:t>
                      </a:r>
                    </a:p>
                  </a:txBody>
                  <a:tcPr marL="72000" marR="3600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9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МУЗЕЙ ИСТОРИИ МЕДИЦИНЫ ЗАБАЙКАЛЬЯ </a:t>
                      </a:r>
                    </a:p>
                  </a:txBody>
                  <a:tcPr marL="72000" marR="3600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B2CB6B79-0DFB-6147-A330-4170401E909C}"/>
              </a:ext>
            </a:extLst>
          </p:cNvPr>
          <p:cNvSpPr txBox="1">
            <a:spLocks/>
          </p:cNvSpPr>
          <p:nvPr/>
        </p:nvSpPr>
        <p:spPr>
          <a:xfrm>
            <a:off x="935385" y="370017"/>
            <a:ext cx="2676495" cy="24622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dirty="0">
                <a:solidFill>
                  <a:srgbClr val="28B5FF"/>
                </a:solidFill>
              </a:rPr>
              <a:t>МЕРЫ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D6890E4-67C4-EA42-B7DE-47F42F6036A0}"/>
              </a:ext>
            </a:extLst>
          </p:cNvPr>
          <p:cNvSpPr/>
          <p:nvPr/>
        </p:nvSpPr>
        <p:spPr>
          <a:xfrm>
            <a:off x="5545433" y="3528995"/>
            <a:ext cx="5073281" cy="777327"/>
          </a:xfrm>
          <a:prstGeom prst="roundRect">
            <a:avLst>
              <a:gd name="adj" fmla="val 62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5" name="Text Placeholder 1">
            <a:extLst>
              <a:ext uri="{FF2B5EF4-FFF2-40B4-BE49-F238E27FC236}">
                <a16:creationId xmlns:a16="http://schemas.microsoft.com/office/drawing/2014/main" id="{F6C6B865-D670-F64B-B61A-6047EE63BDE9}"/>
              </a:ext>
            </a:extLst>
          </p:cNvPr>
          <p:cNvSpPr txBox="1">
            <a:spLocks/>
          </p:cNvSpPr>
          <p:nvPr/>
        </p:nvSpPr>
        <p:spPr>
          <a:xfrm>
            <a:off x="5532196" y="3231413"/>
            <a:ext cx="4123321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dirty="0">
                <a:solidFill>
                  <a:srgbClr val="28B5FF"/>
                </a:solidFill>
              </a:rPr>
              <a:t>ПРОФЕССИОНАЛЬНАЯ АДАПТАЦИЯ </a:t>
            </a:r>
          </a:p>
        </p:txBody>
      </p:sp>
      <p:graphicFrame>
        <p:nvGraphicFramePr>
          <p:cNvPr id="46" name="Таблица 20">
            <a:extLst>
              <a:ext uri="{FF2B5EF4-FFF2-40B4-BE49-F238E27FC236}">
                <a16:creationId xmlns:a16="http://schemas.microsoft.com/office/drawing/2014/main" id="{0C133F11-A3A8-304D-B5C6-FF730D911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300000"/>
              </p:ext>
            </p:extLst>
          </p:nvPr>
        </p:nvGraphicFramePr>
        <p:xfrm>
          <a:off x="5600699" y="3544627"/>
          <a:ext cx="4916413" cy="765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5627">
                <a:tc>
                  <a:txBody>
                    <a:bodyPr/>
                    <a:lstStyle/>
                    <a:p>
                      <a:pPr marL="0" marR="0" lvl="0" indent="0" algn="ctr" defTabSz="809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НАСТАВНИЧЕСТВО</a:t>
                      </a: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9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КОДЕКС ПРОФЕССИОНАЛЬНОЙ ЭТИКИ И СЛУЖЕБНОГО ПОВЕДЕНИЯ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99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ПСИХОЛОГИЧЕСКОЕ СОПРОВОЖДЕНИЕ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" name="Text Placeholder 1">
            <a:extLst>
              <a:ext uri="{FF2B5EF4-FFF2-40B4-BE49-F238E27FC236}">
                <a16:creationId xmlns:a16="http://schemas.microsoft.com/office/drawing/2014/main" id="{E1BE9337-6340-1F40-A246-4DCA4361387E}"/>
              </a:ext>
            </a:extLst>
          </p:cNvPr>
          <p:cNvSpPr txBox="1">
            <a:spLocks/>
          </p:cNvSpPr>
          <p:nvPr/>
        </p:nvSpPr>
        <p:spPr>
          <a:xfrm>
            <a:off x="351156" y="2331692"/>
            <a:ext cx="4034919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sz="1400" dirty="0">
                <a:solidFill>
                  <a:srgbClr val="28B5FF"/>
                </a:solidFill>
              </a:rPr>
              <a:t>Реализуются различные гарантии и формы поддержки медицинских работников</a:t>
            </a:r>
          </a:p>
        </p:txBody>
      </p:sp>
      <p:sp>
        <p:nvSpPr>
          <p:cNvPr id="48" name="Text Placeholder 1">
            <a:extLst>
              <a:ext uri="{FF2B5EF4-FFF2-40B4-BE49-F238E27FC236}">
                <a16:creationId xmlns:a16="http://schemas.microsoft.com/office/drawing/2014/main" id="{9596B658-A2D1-9D43-AA7D-3ABD04760FE3}"/>
              </a:ext>
            </a:extLst>
          </p:cNvPr>
          <p:cNvSpPr txBox="1">
            <a:spLocks/>
          </p:cNvSpPr>
          <p:nvPr/>
        </p:nvSpPr>
        <p:spPr>
          <a:xfrm>
            <a:off x="351155" y="2860495"/>
            <a:ext cx="4916413" cy="313162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05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предоставление мер социальной поддержки по оплате жилищно-коммунальных услуг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05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предоставление безвозмездно земельного участка для строительства (приобретения) жилья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05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предоставление стипендии студентам образовательных организаций , заключившим договоры о целевом обучении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05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реализация программ «Земский доктор», «Земский фельдшер»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05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осуществление выплат медицинским работникам при заключении трудового договора «подъемные»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05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предоставление служебных жилых помещений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05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компенсация за аренду (</a:t>
            </a:r>
            <a:r>
              <a:rPr lang="ru-RU" sz="105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найм</a:t>
            </a:r>
            <a:r>
              <a:rPr lang="ru-RU" sz="105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жилых помещений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05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предоставление жилых помещений из числа нуждающихся в улучшении жилищных условий по договору социального найма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05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предоставление места в общежитии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05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предоставление мест в муниципальные дошкольные образовательные организации (с марта 2022 года)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05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предоставление льготного ипотечного кредитования (с июня 2022 года)</a:t>
            </a:r>
          </a:p>
        </p:txBody>
      </p:sp>
      <p:grpSp>
        <p:nvGrpSpPr>
          <p:cNvPr id="24" name="Group 17">
            <a:extLst>
              <a:ext uri="{FF2B5EF4-FFF2-40B4-BE49-F238E27FC236}">
                <a16:creationId xmlns:a16="http://schemas.microsoft.com/office/drawing/2014/main" id="{BBF33D58-DF1E-7F4D-9DAD-9EDD8CDC237C}"/>
              </a:ext>
            </a:extLst>
          </p:cNvPr>
          <p:cNvGrpSpPr/>
          <p:nvPr/>
        </p:nvGrpSpPr>
        <p:grpSpPr>
          <a:xfrm>
            <a:off x="5626281" y="339899"/>
            <a:ext cx="1459744" cy="370019"/>
            <a:chOff x="5668452" y="773766"/>
            <a:chExt cx="1459744" cy="370019"/>
          </a:xfrm>
        </p:grpSpPr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6CACE874-530F-D246-B122-C44D8FC603B3}"/>
                </a:ext>
              </a:extLst>
            </p:cNvPr>
            <p:cNvSpPr txBox="1"/>
            <p:nvPr/>
          </p:nvSpPr>
          <p:spPr>
            <a:xfrm>
              <a:off x="6051331" y="860531"/>
              <a:ext cx="1076865" cy="135127"/>
            </a:xfrm>
            <a:prstGeom prst="rect">
              <a:avLst/>
            </a:prstGeom>
          </p:spPr>
          <p:txBody>
            <a:bodyPr vert="horz" wrap="square" lIns="0" tIns="11900" rIns="0" bIns="0" rtlCol="0" anchor="ctr">
              <a:spAutoFit/>
            </a:bodyPr>
            <a:lstStyle/>
            <a:p>
              <a:pPr marL="11333" marR="4533">
                <a:spcBef>
                  <a:spcPts val="94"/>
                </a:spcBef>
              </a:pPr>
              <a:r>
                <a:rPr lang="ru-RU" sz="800" b="1" spc="-4" dirty="0">
                  <a:solidFill>
                    <a:srgbClr val="404040"/>
                  </a:solidFill>
                  <a:latin typeface="Segoe UI"/>
                  <a:cs typeface="Segoe UI"/>
                </a:rPr>
                <a:t>Забайкальский край</a:t>
              </a:r>
              <a:endParaRPr sz="800" dirty="0">
                <a:latin typeface="Segoe UI"/>
                <a:cs typeface="Segoe UI"/>
              </a:endParaRPr>
            </a:p>
          </p:txBody>
        </p:sp>
        <p:pic>
          <p:nvPicPr>
            <p:cNvPr id="27" name="Picture 2" descr="C:\Users\Tashkinano\Desktop\Без названия.png">
              <a:extLst>
                <a:ext uri="{FF2B5EF4-FFF2-40B4-BE49-F238E27FC236}">
                  <a16:creationId xmlns:a16="http://schemas.microsoft.com/office/drawing/2014/main" id="{50BCCE3E-370F-FB47-95E3-A129FCBD63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4" t="113" r="30778" b="-234"/>
            <a:stretch/>
          </p:blipFill>
          <p:spPr bwMode="auto">
            <a:xfrm>
              <a:off x="5668452" y="773766"/>
              <a:ext cx="315280" cy="370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4458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58613</TotalTime>
  <Words>341</Words>
  <Application>Microsoft Office PowerPoint</Application>
  <PresentationFormat>Произвольный</PresentationFormat>
  <Paragraphs>63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Segoe UI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Земскова Ангелина Андреевна</cp:lastModifiedBy>
  <cp:revision>3885</cp:revision>
  <cp:lastPrinted>2023-01-13T10:40:57Z</cp:lastPrinted>
  <dcterms:created xsi:type="dcterms:W3CDTF">2021-02-15T16:51:07Z</dcterms:created>
  <dcterms:modified xsi:type="dcterms:W3CDTF">2023-01-23T13:06:54Z</dcterms:modified>
</cp:coreProperties>
</file>