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7"/>
  </p:notesMasterIdLst>
  <p:handoutMasterIdLst>
    <p:handoutMasterId r:id="rId8"/>
  </p:handoutMasterIdLst>
  <p:sldIdLst>
    <p:sldId id="4284" r:id="rId2"/>
    <p:sldId id="4294" r:id="rId3"/>
    <p:sldId id="4296" r:id="rId4"/>
    <p:sldId id="4299" r:id="rId5"/>
    <p:sldId id="4297" r:id="rId6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роительство" id="{AD088DE6-C9AD-694B-9541-2DC38B608DFF}">
          <p14:sldIdLst>
            <p14:sldId id="4284"/>
            <p14:sldId id="4294"/>
            <p14:sldId id="4296"/>
            <p14:sldId id="4299"/>
            <p14:sldId id="4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050EB"/>
    <a:srgbClr val="7832FF"/>
    <a:srgbClr val="925BFF"/>
    <a:srgbClr val="00A378"/>
    <a:srgbClr val="F01F23"/>
    <a:srgbClr val="28B5FF"/>
    <a:srgbClr val="FFA000"/>
    <a:srgbClr val="FFDB00"/>
    <a:srgbClr val="D91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59" autoAdjust="0"/>
    <p:restoredTop sz="96889"/>
  </p:normalViewPr>
  <p:slideViewPr>
    <p:cSldViewPr snapToGrid="0" snapToObjects="1">
      <p:cViewPr varScale="1">
        <p:scale>
          <a:sx n="128" d="100"/>
          <a:sy n="128" d="100"/>
        </p:scale>
        <p:origin x="840" y="114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C7-9F45-9A6A-6A4BED9D099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2C7-9F45-9A6A-6A4BED9D099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B1F-47ED-B24D-B202645A5F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(2021 г.)</c:v>
                </c:pt>
                <c:pt idx="1">
                  <c:v>после (2022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40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C7-9F45-9A6A-6A4BED9D09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64090624"/>
        <c:axId val="68325312"/>
      </c:barChart>
      <c:catAx>
        <c:axId val="6409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8325312"/>
        <c:crosses val="autoZero"/>
        <c:auto val="1"/>
        <c:lblAlgn val="ctr"/>
        <c:lblOffset val="100"/>
        <c:noMultiLvlLbl val="0"/>
      </c:catAx>
      <c:valAx>
        <c:axId val="683253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409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C5-624E-821F-9A4449E1E62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7782499999999991"/>
                      <c:h val="0.14820586419753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C5-624E-821F-9A4449E1E62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25500000000002"/>
                      <c:h val="0.14820586419753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C5-4EF0-80A3-DF9DE43CC6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(2021 г.)</c:v>
                </c:pt>
                <c:pt idx="1">
                  <c:v>после (2022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2100</c:v>
                </c:pt>
                <c:pt idx="1">
                  <c:v>3700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C5-624E-821F-9A4449E1E6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64091136"/>
        <c:axId val="68327040"/>
      </c:barChart>
      <c:catAx>
        <c:axId val="6409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8327040"/>
        <c:crosses val="autoZero"/>
        <c:auto val="1"/>
        <c:lblAlgn val="ctr"/>
        <c:lblOffset val="100"/>
        <c:noMultiLvlLbl val="0"/>
      </c:catAx>
      <c:valAx>
        <c:axId val="6832704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409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38-D241-9326-95338C45160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A38-D241-9326-95338C45160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27F-4202-A21B-CEF57C967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(2021 г.)</c:v>
                </c:pt>
                <c:pt idx="1">
                  <c:v>после (2022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45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38-D241-9326-95338C4516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64126976"/>
        <c:axId val="68328768"/>
      </c:barChart>
      <c:catAx>
        <c:axId val="6412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8328768"/>
        <c:crosses val="autoZero"/>
        <c:auto val="1"/>
        <c:lblAlgn val="ctr"/>
        <c:lblOffset val="100"/>
        <c:noMultiLvlLbl val="0"/>
      </c:catAx>
      <c:valAx>
        <c:axId val="683287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412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3B-A24D-8223-B08C7595DC6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93B-A24D-8223-B08C7595DC6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E5F-4155-8F0B-DE7527E51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(2021 г.)</c:v>
                </c:pt>
                <c:pt idx="1">
                  <c:v>после (2022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3B-A24D-8223-B08C7595DC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58186752"/>
        <c:axId val="144697024"/>
      </c:barChart>
      <c:catAx>
        <c:axId val="5818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4697024"/>
        <c:crosses val="autoZero"/>
        <c:auto val="1"/>
        <c:lblAlgn val="ctr"/>
        <c:lblOffset val="100"/>
        <c:noMultiLvlLbl val="0"/>
      </c:catAx>
      <c:valAx>
        <c:axId val="14469702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818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DA-4AB3-81FB-4B55C994100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1DA-4AB3-81FB-4B55C994100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1DA-4AB3-81FB-4B55C9941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(2021 г.)</c:v>
                </c:pt>
                <c:pt idx="1">
                  <c:v>после (2022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36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A-4AB3-81FB-4B55C99410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64090624"/>
        <c:axId val="68325312"/>
      </c:barChart>
      <c:catAx>
        <c:axId val="6409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8325312"/>
        <c:crosses val="autoZero"/>
        <c:auto val="1"/>
        <c:lblAlgn val="ctr"/>
        <c:lblOffset val="100"/>
        <c:noMultiLvlLbl val="0"/>
      </c:catAx>
      <c:valAx>
        <c:axId val="683253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409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t>13.01.2023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t>13.01.2023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:a16="http://schemas.microsoft.com/office/drawing/2014/main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5050EB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6.svg"/><Relationship Id="rId7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7.jpg"/><Relationship Id="rId9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6.svg"/><Relationship Id="rId7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17.jpg"/><Relationship Id="rId9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svg"/><Relationship Id="rId7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6" y="170974"/>
            <a:ext cx="4891674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5050EB"/>
                </a:solidFill>
              </a:rPr>
              <a:t>Строительство (реконструкция) объектов</a:t>
            </a:r>
            <a:endParaRPr lang="x-none" sz="2400" dirty="0">
              <a:solidFill>
                <a:srgbClr val="5050EB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1D81EB1-C341-8D4B-8FCF-845A2A43D706}"/>
              </a:ext>
            </a:extLst>
          </p:cNvPr>
          <p:cNvSpPr/>
          <p:nvPr/>
        </p:nvSpPr>
        <p:spPr>
          <a:xfrm>
            <a:off x="2866187" y="4220447"/>
            <a:ext cx="43347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Сараев Булат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Амангельдыевич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C48931-05A2-7A4C-9D9A-4BDA173E3ABD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E183B0B-F868-7A4E-851A-1B6A2F8BB691}"/>
              </a:ext>
            </a:extLst>
          </p:cNvPr>
          <p:cNvSpPr/>
          <p:nvPr/>
        </p:nvSpPr>
        <p:spPr>
          <a:xfrm>
            <a:off x="935384" y="5109903"/>
            <a:ext cx="130395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rgbClr val="7832FF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[28.12.2022]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9514383-556A-154B-944D-C3EDEFC6B907}"/>
              </a:ext>
            </a:extLst>
          </p:cNvPr>
          <p:cNvSpPr/>
          <p:nvPr/>
        </p:nvSpPr>
        <p:spPr>
          <a:xfrm>
            <a:off x="2866188" y="4476015"/>
            <a:ext cx="270692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Республики Калмыкия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D72305-5414-5640-B3D9-19E148EFC67B}"/>
              </a:ext>
            </a:extLst>
          </p:cNvPr>
          <p:cNvSpPr/>
          <p:nvPr/>
        </p:nvSpPr>
        <p:spPr>
          <a:xfrm>
            <a:off x="3553278" y="5032345"/>
            <a:ext cx="251814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http://minzdrav.kalmregion.ru/</a:t>
            </a:r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87E7A-7334-6847-8E42-C8EB3B3337D4}"/>
              </a:ext>
            </a:extLst>
          </p:cNvPr>
          <p:cNvSpPr/>
          <p:nvPr/>
        </p:nvSpPr>
        <p:spPr>
          <a:xfrm>
            <a:off x="2353642" y="1838398"/>
            <a:ext cx="691989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Калмыкия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6" y="1566683"/>
            <a:ext cx="1078992" cy="1078992"/>
          </a:xfrm>
          <a:prstGeom prst="rect">
            <a:avLst/>
          </a:prstGeom>
        </p:spPr>
      </p:pic>
      <p:pic>
        <p:nvPicPr>
          <p:cNvPr id="1028" name="Picture 4" descr="http://qrcoder.ru/code/?http%3A%2F%2Fminzdrav.kalmregion.ru%2F&amp;2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9" y="4749171"/>
            <a:ext cx="70485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8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Характеристика региона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Калмыкия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50AD1B-BDB0-C246-8C3A-7499C964EB28}"/>
              </a:ext>
            </a:extLst>
          </p:cNvPr>
          <p:cNvSpPr/>
          <p:nvPr/>
        </p:nvSpPr>
        <p:spPr>
          <a:xfrm>
            <a:off x="935385" y="1380807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lang="en-US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(</a:t>
            </a:r>
            <a:r>
              <a:rPr lang="en-US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XX%)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E11351-B79D-D145-9FC4-9CA070AF12D6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3BB266-CA03-A245-96D0-8B0AD60B0C26}"/>
              </a:ext>
            </a:extLst>
          </p:cNvPr>
          <p:cNvSpPr/>
          <p:nvPr/>
        </p:nvSpPr>
        <p:spPr>
          <a:xfrm>
            <a:off x="935385" y="2151570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143</a:t>
            </a:r>
            <a:r>
              <a:rPr lang="en-US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  <a:r>
              <a:rPr lang="en-GB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(XX%)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AA105D-18D0-9E42-9299-B6DFAF3D0878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05537D-351D-1944-ACC3-9701A3F635A5}"/>
              </a:ext>
            </a:extLst>
          </p:cNvPr>
          <p:cNvSpPr/>
          <p:nvPr/>
        </p:nvSpPr>
        <p:spPr>
          <a:xfrm>
            <a:off x="4509761" y="1380807"/>
            <a:ext cx="20703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265</a:t>
            </a:r>
            <a:r>
              <a:rPr lang="en-US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642EA3-E612-1D40-B1C8-F110F31E8579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A7F8BA-3217-2F48-A5F9-2262A2F20C5B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b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5050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18E263-D735-7040-860A-5C9CBB92EA61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8C8998-D27E-0B45-AD69-61D54D388224}"/>
              </a:ext>
            </a:extLst>
          </p:cNvPr>
          <p:cNvSpPr/>
          <p:nvPr/>
        </p:nvSpPr>
        <p:spPr>
          <a:xfrm>
            <a:off x="935385" y="2911242"/>
            <a:ext cx="26764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en-US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2F66B4-BA46-F143-95A4-CB8B6E2A616A}"/>
              </a:ext>
            </a:extLst>
          </p:cNvPr>
          <p:cNvSpPr/>
          <p:nvPr/>
        </p:nvSpPr>
        <p:spPr>
          <a:xfrm>
            <a:off x="935386" y="3578553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[28.</a:t>
            </a:r>
            <a:r>
              <a:rPr lang="en-US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2.2022]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60151E7-19E1-CF4C-9D2B-742D70452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BAC1E70-0664-A94B-A735-509A24779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DE38306-53D7-3A4E-BC84-9581C7B53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26E728-998E-7342-A135-438A95BC4880}"/>
              </a:ext>
            </a:extLst>
          </p:cNvPr>
          <p:cNvGrpSpPr/>
          <p:nvPr/>
        </p:nvGrpSpPr>
        <p:grpSpPr>
          <a:xfrm>
            <a:off x="347182" y="2963219"/>
            <a:ext cx="396000" cy="396000"/>
            <a:chOff x="4569733" y="4177399"/>
            <a:chExt cx="396000" cy="396000"/>
          </a:xfrm>
        </p:grpSpPr>
        <p:sp>
          <p:nvSpPr>
            <p:cNvPr id="3" name="Cross 2">
              <a:extLst>
                <a:ext uri="{FF2B5EF4-FFF2-40B4-BE49-F238E27FC236}">
                  <a16:creationId xmlns:a16="http://schemas.microsoft.com/office/drawing/2014/main" id="{74B48274-68C6-1748-8C5B-AC4813DA23B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5050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01C2ADA-C0FF-6C43-A106-3247AA2D4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505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CC5CA617-4986-D74F-9A56-03795D3C1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C82BDF-FA89-7545-97D9-B730A39316C7}"/>
              </a:ext>
            </a:extLst>
          </p:cNvPr>
          <p:cNvSpPr/>
          <p:nvPr/>
        </p:nvSpPr>
        <p:spPr>
          <a:xfrm>
            <a:off x="6866687" y="1377932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267 756 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чел.</a:t>
            </a: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C318E263-D735-7040-860A-5C9CBB92EA61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73" y="302908"/>
            <a:ext cx="359664" cy="35966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4081" y="2401547"/>
            <a:ext cx="3240000" cy="28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5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(внешний вид)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E8DB3F-0B1F-C742-A6EE-55BEDF3EE207}"/>
              </a:ext>
            </a:extLst>
          </p:cNvPr>
          <p:cNvSpPr/>
          <p:nvPr/>
        </p:nvSpPr>
        <p:spPr>
          <a:xfrm>
            <a:off x="4364950" y="751063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E036988E-B874-4A4B-85F7-F3E1AA9C3D0B}"/>
              </a:ext>
            </a:extLst>
          </p:cNvPr>
          <p:cNvSpPr>
            <a:spLocks noChangeAspect="1"/>
          </p:cNvSpPr>
          <p:nvPr/>
        </p:nvSpPr>
        <p:spPr>
          <a:xfrm>
            <a:off x="1892105" y="751639"/>
            <a:ext cx="3438991" cy="67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ru-RU" sz="1200" i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384690" y="325501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Калмыкия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499917" y="426156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[28.</a:t>
            </a:r>
            <a:r>
              <a:rPr lang="en-US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2.2022]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35" y="315282"/>
            <a:ext cx="359664" cy="3596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t="20644" b="17782"/>
          <a:stretch/>
        </p:blipFill>
        <p:spPr>
          <a:xfrm>
            <a:off x="98157" y="1302897"/>
            <a:ext cx="3270250" cy="14995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"/>
          <a:stretch/>
        </p:blipFill>
        <p:spPr>
          <a:xfrm>
            <a:off x="5428591" y="1230922"/>
            <a:ext cx="5371172" cy="4607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8558" r="3100" b="-1654"/>
          <a:stretch/>
        </p:blipFill>
        <p:spPr>
          <a:xfrm>
            <a:off x="98157" y="2802402"/>
            <a:ext cx="3270250" cy="18360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3078" r="67080" b="51289"/>
          <a:stretch/>
        </p:blipFill>
        <p:spPr>
          <a:xfrm>
            <a:off x="3465902" y="1302897"/>
            <a:ext cx="1906874" cy="21328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2901" r="34209" b="52009"/>
          <a:stretch/>
        </p:blipFill>
        <p:spPr>
          <a:xfrm>
            <a:off x="3442433" y="3603493"/>
            <a:ext cx="1986157" cy="22379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t="60490" r="1244" b="1874"/>
          <a:stretch/>
        </p:blipFill>
        <p:spPr>
          <a:xfrm>
            <a:off x="98157" y="4590702"/>
            <a:ext cx="3272680" cy="14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017" y="244289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(внешний вид)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3598575" y="511975"/>
            <a:ext cx="17591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384690" y="325501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Калмыкия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310093" y="309346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[28.</a:t>
            </a:r>
            <a:r>
              <a:rPr lang="en-US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2.2022]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35" y="315282"/>
            <a:ext cx="359664" cy="3596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62239" r="60273" b="22086"/>
          <a:stretch/>
        </p:blipFill>
        <p:spPr>
          <a:xfrm>
            <a:off x="6054267" y="874908"/>
            <a:ext cx="2072157" cy="2242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0654" t="2575" r="10466" b="51147"/>
          <a:stretch/>
        </p:blipFill>
        <p:spPr>
          <a:xfrm>
            <a:off x="4204710" y="871527"/>
            <a:ext cx="1849557" cy="22459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63381" r="2854" b="5861"/>
          <a:stretch/>
        </p:blipFill>
        <p:spPr>
          <a:xfrm>
            <a:off x="4204709" y="3113021"/>
            <a:ext cx="3921715" cy="11037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8" t="1494" r="1621" b="53826"/>
          <a:stretch/>
        </p:blipFill>
        <p:spPr>
          <a:xfrm>
            <a:off x="8332404" y="2715411"/>
            <a:ext cx="2240008" cy="17041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52187" r="50557" b="1860"/>
          <a:stretch/>
        </p:blipFill>
        <p:spPr>
          <a:xfrm>
            <a:off x="8332404" y="849531"/>
            <a:ext cx="2240008" cy="18658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1558" r="1401" b="2017"/>
          <a:stretch/>
        </p:blipFill>
        <p:spPr>
          <a:xfrm>
            <a:off x="76439" y="1244465"/>
            <a:ext cx="4025279" cy="3823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0332" r="68514" b="49448"/>
          <a:stretch/>
        </p:blipFill>
        <p:spPr>
          <a:xfrm>
            <a:off x="8332404" y="4419601"/>
            <a:ext cx="2240008" cy="1595918"/>
          </a:xfrm>
          <a:prstGeom prst="rect">
            <a:avLst/>
          </a:prstGeom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id="{933C78AC-AFB3-554F-852E-F22AEB934CBA}"/>
              </a:ext>
            </a:extLst>
          </p:cNvPr>
          <p:cNvSpPr/>
          <p:nvPr/>
        </p:nvSpPr>
        <p:spPr>
          <a:xfrm>
            <a:off x="161063" y="5205824"/>
            <a:ext cx="45223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10 282,59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 них, строительно-монтажные работы (тыс. руб.) –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8 915,57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20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180 </a:t>
            </a:r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4683459" y="5543131"/>
            <a:ext cx="453214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57,12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ОВОП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639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50615" r="1196" b="1536"/>
          <a:stretch/>
        </p:blipFill>
        <p:spPr>
          <a:xfrm>
            <a:off x="4204708" y="4208509"/>
            <a:ext cx="3921716" cy="1275561"/>
          </a:xfrm>
          <a:prstGeom prst="rect">
            <a:avLst/>
          </a:prstGeom>
        </p:spPr>
      </p:pic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00456" y="565271"/>
            <a:ext cx="3098274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202494" indent="0" algn="l" defTabSz="8099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x-none" sz="16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07482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ru-RU">
                <a:solidFill>
                  <a:srgbClr val="5050EB"/>
                </a:solidFill>
              </a:rPr>
              <a:t>ОВОП п. Первомайский Приютненский р-н</a:t>
            </a:r>
          </a:p>
        </p:txBody>
      </p:sp>
    </p:spTree>
    <p:extLst>
      <p:ext uri="{BB962C8B-B14F-4D97-AF65-F5344CB8AC3E}">
        <p14:creationId xmlns:p14="http://schemas.microsoft.com/office/powerpoint/2010/main" val="312608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</a:t>
            </a:r>
            <a:r>
              <a:rPr lang="ru-RU" dirty="0">
                <a:solidFill>
                  <a:srgbClr val="00B050"/>
                </a:solidFill>
              </a:rPr>
              <a:t>(позитивные)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113376" y="4505404"/>
            <a:ext cx="2160256" cy="893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Сократились сроки ожидания пациентов медицинской помощи, мин.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6CF928-336F-E54B-8398-8B3365833170}"/>
              </a:ext>
            </a:extLst>
          </p:cNvPr>
          <p:cNvSpPr>
            <a:spLocks noChangeAspect="1"/>
          </p:cNvSpPr>
          <p:nvPr/>
        </p:nvSpPr>
        <p:spPr>
          <a:xfrm>
            <a:off x="2595154" y="4495720"/>
            <a:ext cx="1535031" cy="99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Увеличилось количество посещений, чел.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72DD90-3A17-E94E-BA96-91976D82C6AF}"/>
              </a:ext>
            </a:extLst>
          </p:cNvPr>
          <p:cNvSpPr>
            <a:spLocks noChangeAspect="1"/>
          </p:cNvSpPr>
          <p:nvPr/>
        </p:nvSpPr>
        <p:spPr>
          <a:xfrm>
            <a:off x="4412757" y="4492648"/>
            <a:ext cx="2013327" cy="906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Сократилось количество жалоб пациентов на условия оказания медицинской помощи, 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9497E1-655E-3643-9D97-5B052621B1AF}"/>
              </a:ext>
            </a:extLst>
          </p:cNvPr>
          <p:cNvSpPr>
            <a:spLocks noChangeAspect="1"/>
          </p:cNvSpPr>
          <p:nvPr/>
        </p:nvSpPr>
        <p:spPr>
          <a:xfrm>
            <a:off x="6708656" y="4505106"/>
            <a:ext cx="1891323" cy="1251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Повысилась удовлетворенность пациентов качеством оказания медицинской помощи, %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5E6CDAF-3D4C-084D-BDA9-5D9BB4240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685558"/>
              </p:ext>
            </p:extLst>
          </p:nvPr>
        </p:nvGraphicFramePr>
        <p:xfrm>
          <a:off x="250996" y="1093384"/>
          <a:ext cx="18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4075FA9-66F3-584D-8A18-DD674CAA5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968502"/>
              </p:ext>
            </p:extLst>
          </p:nvPr>
        </p:nvGraphicFramePr>
        <p:xfrm>
          <a:off x="2330184" y="1124304"/>
          <a:ext cx="2024645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2A72B84-3795-BA44-85B1-F45D821AA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438254"/>
              </p:ext>
            </p:extLst>
          </p:nvPr>
        </p:nvGraphicFramePr>
        <p:xfrm>
          <a:off x="4434099" y="1117338"/>
          <a:ext cx="18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8B36F7A3-90E5-E34C-96C1-6A7DE1DDB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880692"/>
              </p:ext>
            </p:extLst>
          </p:nvPr>
        </p:nvGraphicFramePr>
        <p:xfrm>
          <a:off x="6538013" y="1093384"/>
          <a:ext cx="18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384690" y="325501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Калмыкия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499917" y="426156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[28.</a:t>
            </a:r>
            <a:r>
              <a:rPr lang="en-US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1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2.2022]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35" y="315282"/>
            <a:ext cx="359664" cy="359664"/>
          </a:xfrm>
          <a:prstGeom prst="rect">
            <a:avLst/>
          </a:prstGeom>
        </p:spPr>
      </p:pic>
      <p:sp>
        <p:nvSpPr>
          <p:cNvPr id="30" name="Rectangle 17">
            <a:extLst>
              <a:ext uri="{FF2B5EF4-FFF2-40B4-BE49-F238E27FC236}">
                <a16:creationId xmlns:a16="http://schemas.microsoft.com/office/drawing/2014/main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8785916" y="4491673"/>
            <a:ext cx="1868639" cy="1478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Повысилась эффективность (использование здания, медицинского оборудования и финансовых ресурсов МО), %</a:t>
            </a:r>
          </a:p>
        </p:txBody>
      </p:sp>
      <p:graphicFrame>
        <p:nvGraphicFramePr>
          <p:cNvPr id="31" name="Chart 18">
            <a:extLst>
              <a:ext uri="{FF2B5EF4-FFF2-40B4-BE49-F238E27FC236}">
                <a16:creationId xmlns:a16="http://schemas.microsoft.com/office/drawing/2014/main" id="{C5E6CDAF-3D4C-084D-BDA9-5D9BB4240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575484"/>
              </p:ext>
            </p:extLst>
          </p:nvPr>
        </p:nvGraphicFramePr>
        <p:xfrm>
          <a:off x="8717461" y="1117338"/>
          <a:ext cx="18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1206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59169</TotalTime>
  <Words>242</Words>
  <Application>Microsoft Office PowerPoint</Application>
  <PresentationFormat>Произвольный</PresentationFormat>
  <Paragraphs>57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Cambria</vt:lpstr>
      <vt:lpstr>Segoe UI</vt:lpstr>
      <vt:lpstr>Segoe UI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Гофман Наталья Александровна</cp:lastModifiedBy>
  <cp:revision>3904</cp:revision>
  <cp:lastPrinted>2022-02-10T07:06:34Z</cp:lastPrinted>
  <dcterms:created xsi:type="dcterms:W3CDTF">2021-02-15T16:51:07Z</dcterms:created>
  <dcterms:modified xsi:type="dcterms:W3CDTF">2023-01-13T07:45:41Z</dcterms:modified>
</cp:coreProperties>
</file>