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1" r:id="rId1"/>
  </p:sldMasterIdLst>
  <p:notesMasterIdLst>
    <p:notesMasterId r:id="rId6"/>
  </p:notesMasterIdLst>
  <p:handoutMasterIdLst>
    <p:handoutMasterId r:id="rId7"/>
  </p:handoutMasterIdLst>
  <p:sldIdLst>
    <p:sldId id="4318" r:id="rId2"/>
    <p:sldId id="4331" r:id="rId3"/>
    <p:sldId id="4320" r:id="rId4"/>
    <p:sldId id="4321" r:id="rId5"/>
  </p:sldIdLst>
  <p:sldSz cx="10799763" cy="6119813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Оборудование" id="{EDE30A41-1EB8-9443-8021-381BB7D0A59B}">
          <p14:sldIdLst>
            <p14:sldId id="4318"/>
            <p14:sldId id="4331"/>
            <p14:sldId id="4320"/>
            <p14:sldId id="432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07" userDrawn="1">
          <p15:clr>
            <a:srgbClr val="A4A3A4"/>
          </p15:clr>
        </p15:guide>
        <p15:guide id="3" pos="589" userDrawn="1">
          <p15:clr>
            <a:srgbClr val="A4A3A4"/>
          </p15:clr>
        </p15:guide>
        <p15:guide id="4" pos="63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378"/>
    <a:srgbClr val="F84242"/>
    <a:srgbClr val="5050EB"/>
    <a:srgbClr val="925BFF"/>
    <a:srgbClr val="F01F23"/>
    <a:srgbClr val="28B5FF"/>
    <a:srgbClr val="FFA000"/>
    <a:srgbClr val="FFDB00"/>
    <a:srgbClr val="D9124A"/>
    <a:srgbClr val="FBE7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947" autoAdjust="0"/>
    <p:restoredTop sz="96889"/>
  </p:normalViewPr>
  <p:slideViewPr>
    <p:cSldViewPr snapToGrid="0" snapToObjects="1">
      <p:cViewPr varScale="1">
        <p:scale>
          <a:sx n="128" d="100"/>
          <a:sy n="128" d="100"/>
        </p:scale>
        <p:origin x="972" y="114"/>
      </p:cViewPr>
      <p:guideLst>
        <p:guide orient="horz" pos="3107"/>
        <p:guide pos="589"/>
        <p:guide pos="635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13" d="100"/>
          <a:sy n="113" d="100"/>
        </p:scale>
        <p:origin x="402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329372493965317"/>
          <c:w val="1"/>
          <c:h val="0.78719041294760816"/>
        </c:manualLayout>
      </c:layout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"/>
        <c:overlap val="-100"/>
        <c:axId val="223573584"/>
        <c:axId val="223578288"/>
      </c:barChart>
      <c:catAx>
        <c:axId val="223573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223578288"/>
        <c:crosses val="autoZero"/>
        <c:auto val="1"/>
        <c:lblAlgn val="ctr"/>
        <c:lblOffset val="100"/>
        <c:noMultiLvlLbl val="0"/>
      </c:catAx>
      <c:valAx>
        <c:axId val="223578288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_-* #,##0_-;\-* #,##0_-;_-* &quot;-&quot;??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223573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329372493965317"/>
          <c:w val="1"/>
          <c:h val="0.78719041294760816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проведено</c:v>
                </c:pt>
              </c:strCache>
            </c:strRef>
          </c:tx>
          <c:spPr>
            <a:solidFill>
              <a:srgbClr val="00A378"/>
            </a:solidFill>
          </c:spPr>
          <c:invertIfNegative val="0"/>
          <c:dLbls>
            <c:dLbl>
              <c:idx val="0"/>
              <c:layout>
                <c:manualLayout>
                  <c:x val="-5.3117383981386816E-3"/>
                  <c:y val="-6.73029731956929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6B6-4A2D-8AEB-51E67ADCFCEB}"/>
                </c:ext>
              </c:extLst>
            </c:dLbl>
            <c:dLbl>
              <c:idx val="1"/>
              <c:layout>
                <c:manualLayout>
                  <c:x val="2.6558691990693165E-2"/>
                  <c:y val="-0.366427298509883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6B6-4A2D-8AEB-51E67ADCFCE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9 мес. 2021 г.</c:v>
                </c:pt>
                <c:pt idx="1">
                  <c:v>9 мес.2022г.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4952</c:v>
                </c:pt>
                <c:pt idx="1">
                  <c:v>43817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B6-4A2D-8AEB-51E67ADCFC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"/>
        <c:overlap val="100"/>
        <c:axId val="223576720"/>
        <c:axId val="223578680"/>
      </c:barChart>
      <c:catAx>
        <c:axId val="223576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223578680"/>
        <c:crosses val="autoZero"/>
        <c:auto val="1"/>
        <c:lblAlgn val="ctr"/>
        <c:lblOffset val="100"/>
        <c:noMultiLvlLbl val="0"/>
      </c:catAx>
      <c:valAx>
        <c:axId val="223578680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223576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329372493965317"/>
          <c:w val="1"/>
          <c:h val="0.7871904129476081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выявлено заболеваний</c:v>
                </c:pt>
              </c:strCache>
            </c:strRef>
          </c:tx>
          <c:spPr>
            <a:solidFill>
              <a:srgbClr val="F8424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544-1540-9C61-D320C8446BEC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9 мес.2021 г.</c:v>
                </c:pt>
                <c:pt idx="1">
                  <c:v>9 мес.2022 г.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544-1540-9C61-D320C8446B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проведено исследований</c:v>
                </c:pt>
              </c:strCache>
            </c:strRef>
          </c:tx>
          <c:spPr>
            <a:solidFill>
              <a:srgbClr val="F84242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00A378"/>
              </a:solidFill>
            </c:spPr>
            <c:extLst>
              <c:ext xmlns:c16="http://schemas.microsoft.com/office/drawing/2014/chart" uri="{C3380CC4-5D6E-409C-BE32-E72D297353CC}">
                <c16:uniqueId val="{00000003-AE25-4407-9905-3A4BD272CC1D}"/>
              </c:ext>
            </c:extLst>
          </c:dPt>
          <c:dLbls>
            <c:dLbl>
              <c:idx val="0"/>
              <c:layout>
                <c:manualLayout>
                  <c:x val="-1.9760285948452926E-2"/>
                  <c:y val="-1.86952703321369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73C-4CDF-B60C-EA6C1A968BF6}"/>
                </c:ext>
              </c:extLst>
            </c:dLbl>
            <c:dLbl>
              <c:idx val="1"/>
              <c:layout>
                <c:manualLayout>
                  <c:x val="-4.9400714871133114E-3"/>
                  <c:y val="-0.381383514775593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E25-4407-9905-3A4BD272CC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9 мес.2021 г.</c:v>
                </c:pt>
                <c:pt idx="1">
                  <c:v>9 мес.2022 г.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0</c:v>
                </c:pt>
                <c:pt idx="1">
                  <c:v>4472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E25-4407-9905-3A4BD272CC1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"/>
        <c:overlap val="100"/>
        <c:axId val="223579072"/>
        <c:axId val="223580248"/>
      </c:barChart>
      <c:catAx>
        <c:axId val="223579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223580248"/>
        <c:crosses val="autoZero"/>
        <c:auto val="1"/>
        <c:lblAlgn val="ctr"/>
        <c:lblOffset val="100"/>
        <c:noMultiLvlLbl val="0"/>
      </c:catAx>
      <c:valAx>
        <c:axId val="223580248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223579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329372493965317"/>
          <c:w val="1"/>
          <c:h val="0.7871904129476081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выявлено</c:v>
                </c:pt>
              </c:strCache>
            </c:strRef>
          </c:tx>
          <c:spPr>
            <a:solidFill>
              <a:srgbClr val="00A378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AF0-AD4C-BBD8-E93E7B0C9BF0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9 мес. 2021г.</c:v>
                </c:pt>
                <c:pt idx="1">
                  <c:v>9 мес. 2022г.</c:v>
                </c:pt>
              </c:strCache>
            </c:strRef>
          </c:cat>
          <c:val>
            <c:numRef>
              <c:f>Sheet1!$B$2:$B$3</c:f>
              <c:numCache>
                <c:formatCode>_-* #,##0_-;\-* #,##0_-;_-* "-"??_-;_-@_-</c:formatCode>
                <c:ptCount val="2"/>
                <c:pt idx="0">
                  <c:v>6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AF0-AD4C-BBD8-E93E7B0C9BF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проведено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A378"/>
              </a:solidFill>
            </c:spPr>
            <c:extLst>
              <c:ext xmlns:c16="http://schemas.microsoft.com/office/drawing/2014/chart" uri="{C3380CC4-5D6E-409C-BE32-E72D297353CC}">
                <c16:uniqueId val="{00000004-D8E5-4514-85B1-32EA07039D9D}"/>
              </c:ext>
            </c:extLst>
          </c:dPt>
          <c:dPt>
            <c:idx val="1"/>
            <c:invertIfNegative val="0"/>
            <c:bubble3D val="0"/>
            <c:spPr>
              <a:solidFill>
                <a:srgbClr val="00A378"/>
              </a:solidFill>
            </c:spPr>
            <c:extLst>
              <c:ext xmlns:c16="http://schemas.microsoft.com/office/drawing/2014/chart" uri="{C3380CC4-5D6E-409C-BE32-E72D297353CC}">
                <c16:uniqueId val="{00000003-D8E5-4514-85B1-32EA07039D9D}"/>
              </c:ext>
            </c:extLst>
          </c:dPt>
          <c:dLbls>
            <c:dLbl>
              <c:idx val="0"/>
              <c:layout>
                <c:manualLayout>
                  <c:x val="-1.0671717386034202E-2"/>
                  <c:y val="-9.3476351660684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8E5-4514-85B1-32EA07039D9D}"/>
                </c:ext>
              </c:extLst>
            </c:dLbl>
            <c:dLbl>
              <c:idx val="1"/>
              <c:layout>
                <c:manualLayout>
                  <c:x val="1.6007576079051278E-2"/>
                  <c:y val="-0.415035001373439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8E5-4514-85B1-32EA07039D9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9 мес. 2021г.</c:v>
                </c:pt>
                <c:pt idx="1">
                  <c:v>9 мес. 2022г.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2018</c:v>
                </c:pt>
                <c:pt idx="1">
                  <c:v>14931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E5-4514-85B1-32EA07039D9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"/>
        <c:overlap val="100"/>
        <c:axId val="223575936"/>
        <c:axId val="223579464"/>
      </c:barChart>
      <c:catAx>
        <c:axId val="223575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223579464"/>
        <c:crosses val="autoZero"/>
        <c:auto val="1"/>
        <c:lblAlgn val="ctr"/>
        <c:lblOffset val="100"/>
        <c:noMultiLvlLbl val="0"/>
      </c:catAx>
      <c:valAx>
        <c:axId val="223579464"/>
        <c:scaling>
          <c:orientation val="minMax"/>
          <c:max val="15000"/>
          <c:min val="0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_-* #,##0_-;\-* #,##0_-;_-* &quot;-&quot;??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223575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AD363A4-C7FE-DF44-BBF2-8359815403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100" cy="498693"/>
          </a:xfrm>
          <a:prstGeom prst="rect">
            <a:avLst/>
          </a:prstGeom>
        </p:spPr>
        <p:txBody>
          <a:bodyPr vert="horz" lIns="91572" tIns="45786" rIns="91572" bIns="45786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085E96-9E71-A047-AB4C-D85CEC2C90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4938" y="0"/>
            <a:ext cx="2949100" cy="498693"/>
          </a:xfrm>
          <a:prstGeom prst="rect">
            <a:avLst/>
          </a:prstGeom>
        </p:spPr>
        <p:txBody>
          <a:bodyPr vert="horz" lIns="91572" tIns="45786" rIns="91572" bIns="45786" rtlCol="0"/>
          <a:lstStyle>
            <a:lvl1pPr algn="r">
              <a:defRPr sz="1200"/>
            </a:lvl1pPr>
          </a:lstStyle>
          <a:p>
            <a:fld id="{062D86AB-65C7-0842-9FA4-BEBE5B5AA783}" type="datetimeFigureOut">
              <a:rPr lang="x-none" smtClean="0"/>
              <a:t>13.01.2023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ECE41F-309C-DC40-94A5-4056CE7BE9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648"/>
            <a:ext cx="2949100" cy="498692"/>
          </a:xfrm>
          <a:prstGeom prst="rect">
            <a:avLst/>
          </a:prstGeom>
        </p:spPr>
        <p:txBody>
          <a:bodyPr vert="horz" lIns="91572" tIns="45786" rIns="91572" bIns="45786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1F749E-C920-B940-8903-5428C02C7E8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4938" y="9440648"/>
            <a:ext cx="2949100" cy="498692"/>
          </a:xfrm>
          <a:prstGeom prst="rect">
            <a:avLst/>
          </a:prstGeom>
        </p:spPr>
        <p:txBody>
          <a:bodyPr vert="horz" lIns="91572" tIns="45786" rIns="91572" bIns="45786" rtlCol="0" anchor="b"/>
          <a:lstStyle>
            <a:lvl1pPr algn="r">
              <a:defRPr sz="1200"/>
            </a:lvl1pPr>
          </a:lstStyle>
          <a:p>
            <a:fld id="{435C2F72-760C-CF46-9AD7-E5F8EDB3EAF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18020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100" cy="498693"/>
          </a:xfrm>
          <a:prstGeom prst="rect">
            <a:avLst/>
          </a:prstGeom>
        </p:spPr>
        <p:txBody>
          <a:bodyPr vert="horz" lIns="91572" tIns="45786" rIns="91572" bIns="45786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8" y="0"/>
            <a:ext cx="2949100" cy="498693"/>
          </a:xfrm>
          <a:prstGeom prst="rect">
            <a:avLst/>
          </a:prstGeom>
        </p:spPr>
        <p:txBody>
          <a:bodyPr vert="horz" lIns="91572" tIns="45786" rIns="91572" bIns="45786" rtlCol="0"/>
          <a:lstStyle>
            <a:lvl1pPr algn="r">
              <a:defRPr sz="1200"/>
            </a:lvl1pPr>
          </a:lstStyle>
          <a:p>
            <a:fld id="{A46075E2-32C3-F84E-AE7A-A809224514B5}" type="datetimeFigureOut">
              <a:rPr lang="x-none" smtClean="0"/>
              <a:t>13.01.2023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1241425"/>
            <a:ext cx="59197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2" tIns="45786" rIns="91572" bIns="45786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3308"/>
            <a:ext cx="5444490" cy="3913613"/>
          </a:xfrm>
          <a:prstGeom prst="rect">
            <a:avLst/>
          </a:prstGeom>
        </p:spPr>
        <p:txBody>
          <a:bodyPr vert="horz" lIns="91572" tIns="45786" rIns="91572" bIns="45786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8"/>
            <a:ext cx="2949100" cy="498692"/>
          </a:xfrm>
          <a:prstGeom prst="rect">
            <a:avLst/>
          </a:prstGeom>
        </p:spPr>
        <p:txBody>
          <a:bodyPr vert="horz" lIns="91572" tIns="45786" rIns="91572" bIns="45786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8" y="9440648"/>
            <a:ext cx="2949100" cy="498692"/>
          </a:xfrm>
          <a:prstGeom prst="rect">
            <a:avLst/>
          </a:prstGeom>
        </p:spPr>
        <p:txBody>
          <a:bodyPr vert="horz" lIns="91572" tIns="45786" rIns="91572" bIns="45786" rtlCol="0" anchor="b"/>
          <a:lstStyle>
            <a:lvl1pPr algn="r">
              <a:defRPr sz="1200"/>
            </a:lvl1pPr>
          </a:lstStyle>
          <a:p>
            <a:fld id="{54A703DF-5A9E-B348-8B81-741A3901AC3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94684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mplate1">
    <p:bg>
      <p:bgPr>
        <a:solidFill>
          <a:srgbClr val="925BFF">
            <a:alpha val="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31">
            <a:extLst>
              <a:ext uri="{FF2B5EF4-FFF2-40B4-BE49-F238E27FC236}">
                <a16:creationId xmlns:a16="http://schemas.microsoft.com/office/drawing/2014/main" id="{D3B15260-215D-8A47-A2D0-3529A9C90E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5385" y="370017"/>
            <a:ext cx="6785968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indent="0" algn="l">
              <a:lnSpc>
                <a:spcPct val="100000"/>
              </a:lnSpc>
              <a:spcBef>
                <a:spcPts val="0"/>
              </a:spcBef>
              <a:buNone/>
              <a:defRPr lang="x-none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defTabSz="457200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Текст заголовка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AA04E0B-004A-6D43-978B-4FCAABE687DC}"/>
              </a:ext>
            </a:extLst>
          </p:cNvPr>
          <p:cNvSpPr txBox="1"/>
          <p:nvPr userDrawn="1"/>
        </p:nvSpPr>
        <p:spPr>
          <a:xfrm>
            <a:off x="10080401" y="386147"/>
            <a:ext cx="360040" cy="262248"/>
          </a:xfrm>
          <a:prstGeom prst="rect">
            <a:avLst/>
          </a:prstGeom>
          <a:noFill/>
        </p:spPr>
        <p:txBody>
          <a:bodyPr wrap="square" lIns="0" tIns="0" rIns="0" bIns="36000" rtlCol="0" anchor="b">
            <a:noAutofit/>
          </a:bodyPr>
          <a:lstStyle/>
          <a:p>
            <a:pPr algn="r"/>
            <a:fld id="{02BD35D1-6B8F-1043-A6F6-16E5A3E4767A}" type="slidenum">
              <a:rPr lang="x-none" sz="1600" b="1" i="0" smtClean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</a:rPr>
              <a:pPr algn="r"/>
              <a:t>‹#›</a:t>
            </a:fld>
            <a:endParaRPr lang="x-none" sz="1600" b="1" i="0" dirty="0">
              <a:solidFill>
                <a:schemeClr val="bg1">
                  <a:lumMod val="65000"/>
                </a:schemeClr>
              </a:solidFill>
              <a:latin typeface="Cambria" panose="02040503050406030204" pitchFamily="18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042925B-5DCD-364B-A813-8F260F43543F}"/>
              </a:ext>
            </a:extLst>
          </p:cNvPr>
          <p:cNvCxnSpPr>
            <a:cxnSpLocks/>
          </p:cNvCxnSpPr>
          <p:nvPr userDrawn="1"/>
        </p:nvCxnSpPr>
        <p:spPr>
          <a:xfrm flipV="1">
            <a:off x="10080401" y="0"/>
            <a:ext cx="0" cy="61163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16">
            <a:extLst>
              <a:ext uri="{FF2B5EF4-FFF2-40B4-BE49-F238E27FC236}">
                <a16:creationId xmlns:a16="http://schemas.microsoft.com/office/drawing/2014/main" id="{3044DEE0-F0F5-7844-BFDA-C42393B94E8A}"/>
              </a:ext>
            </a:extLst>
          </p:cNvPr>
          <p:cNvSpPr>
            <a:spLocks noChangeAspect="1"/>
          </p:cNvSpPr>
          <p:nvPr userDrawn="1"/>
        </p:nvSpPr>
        <p:spPr>
          <a:xfrm>
            <a:off x="287313" y="240510"/>
            <a:ext cx="504602" cy="504602"/>
          </a:xfrm>
          <a:prstGeom prst="ellipse">
            <a:avLst/>
          </a:prstGeom>
          <a:solidFill>
            <a:srgbClr val="925BFF"/>
          </a:solidFill>
          <a:ln w="12700">
            <a:noFill/>
          </a:ln>
          <a:effectLst>
            <a:innerShdw blurRad="88900" dist="12700" dir="81000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02FB28C-2680-AF47-BC13-3E0407DD22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0" b="5937"/>
          <a:stretch/>
        </p:blipFill>
        <p:spPr>
          <a:xfrm>
            <a:off x="7842038" y="360363"/>
            <a:ext cx="1008112" cy="277903"/>
          </a:xfrm>
          <a:prstGeom prst="rect">
            <a:avLst/>
          </a:prstGeom>
        </p:spPr>
      </p:pic>
      <p:pic>
        <p:nvPicPr>
          <p:cNvPr id="13" name="Рисунок 6">
            <a:extLst>
              <a:ext uri="{FF2B5EF4-FFF2-40B4-BE49-F238E27FC236}">
                <a16:creationId xmlns:a16="http://schemas.microsoft.com/office/drawing/2014/main" id="{2EF0676A-1162-1847-9159-FD0B3B2A36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</a:blip>
          <a:srcRect l="6809" t="23809" r="6472" b="27380"/>
          <a:stretch/>
        </p:blipFill>
        <p:spPr>
          <a:xfrm>
            <a:off x="9354206" y="408595"/>
            <a:ext cx="591375" cy="179984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C1C47288-B11E-6647-90EA-EC83257AC35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70835" y="370016"/>
            <a:ext cx="315961" cy="24161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998977E-0D83-E844-80A3-25FD6A835DD8}"/>
              </a:ext>
            </a:extLst>
          </p:cNvPr>
          <p:cNvSpPr/>
          <p:nvPr userDrawn="1"/>
        </p:nvSpPr>
        <p:spPr>
          <a:xfrm>
            <a:off x="9248899" y="673127"/>
            <a:ext cx="1082245" cy="12311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ru-RU" sz="800" b="1" dirty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  <a:cs typeface="Segoe UI" panose="020B0502040204020203" pitchFamily="34" charset="0"/>
              </a:rPr>
              <a:t>2021-2025</a:t>
            </a:r>
          </a:p>
        </p:txBody>
      </p:sp>
    </p:spTree>
    <p:extLst>
      <p:ext uri="{BB962C8B-B14F-4D97-AF65-F5344CB8AC3E}">
        <p14:creationId xmlns:p14="http://schemas.microsoft.com/office/powerpoint/2010/main" val="33458300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577">
          <p15:clr>
            <a:srgbClr val="FBAE40"/>
          </p15:clr>
        </p15:guide>
        <p15:guide id="3" orient="horz" pos="227" userDrawn="1">
          <p15:clr>
            <a:srgbClr val="FBAE40"/>
          </p15:clr>
        </p15:guide>
        <p15:guide id="4" orient="horz" pos="3628" userDrawn="1">
          <p15:clr>
            <a:srgbClr val="FBAE40"/>
          </p15:clr>
        </p15:guide>
        <p15:guide id="7" pos="226">
          <p15:clr>
            <a:srgbClr val="FBAE40"/>
          </p15:clr>
        </p15:guide>
        <p15:guide id="23" pos="1814">
          <p15:clr>
            <a:srgbClr val="FBAE40"/>
          </p15:clr>
        </p15:guide>
        <p15:guide id="25" pos="4989">
          <p15:clr>
            <a:srgbClr val="FBAE40"/>
          </p15:clr>
        </p15:guide>
        <p15:guide id="26" pos="3402" userDrawn="1">
          <p15:clr>
            <a:srgbClr val="FBAE40"/>
          </p15:clr>
        </p15:guide>
        <p15:guide id="27" pos="2358" userDrawn="1">
          <p15:clr>
            <a:srgbClr val="FBAE40"/>
          </p15:clr>
        </p15:guide>
        <p15:guide id="31" pos="4490" userDrawn="1">
          <p15:clr>
            <a:srgbClr val="FBAE40"/>
          </p15:clr>
        </p15:guide>
        <p15:guide id="32" orient="horz" pos="61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1676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</p:sldLayoutIdLst>
  <p:txStyles>
    <p:titleStyle>
      <a:lvl1pPr algn="l" defTabSz="809976" rtl="0" eaLnBrk="1" latinLnBrk="0" hangingPunct="1">
        <a:lnSpc>
          <a:spcPct val="90000"/>
        </a:lnSpc>
        <a:spcBef>
          <a:spcPct val="0"/>
        </a:spcBef>
        <a:buNone/>
        <a:defRPr sz="38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2494" indent="-202494" algn="l" defTabSz="809976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1pPr>
      <a:lvl2pPr marL="607482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12469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417457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822445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227433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632420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3037408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442396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1pPr>
      <a:lvl2pPr marL="404988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2pPr>
      <a:lvl3pPr marL="809976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3pPr>
      <a:lvl4pPr marL="1214963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619951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024939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429927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2834914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239902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7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image" Target="../media/image16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6.svg"/><Relationship Id="rId5" Type="http://schemas.openxmlformats.org/officeDocument/2006/relationships/image" Target="../media/image11.svg"/><Relationship Id="rId10" Type="http://schemas.openxmlformats.org/officeDocument/2006/relationships/image" Target="../media/image5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6.svg"/><Relationship Id="rId7" Type="http://schemas.openxmlformats.org/officeDocument/2006/relationships/image" Target="../media/image1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chart" Target="../charts/chart2.xml"/><Relationship Id="rId7" Type="http://schemas.openxmlformats.org/officeDocument/2006/relationships/image" Target="../media/image6.sv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9B05E3-BBA7-F04E-973D-3785BC8A09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5385" y="238476"/>
            <a:ext cx="6505321" cy="738664"/>
          </a:xfrm>
        </p:spPr>
        <p:txBody>
          <a:bodyPr/>
          <a:lstStyle/>
          <a:p>
            <a:pPr marL="0"/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Лучшая практика</a:t>
            </a:r>
          </a:p>
          <a:p>
            <a:pPr marL="0"/>
            <a:r>
              <a:rPr lang="ru-RU" sz="2400" dirty="0">
                <a:solidFill>
                  <a:srgbClr val="925BFF"/>
                </a:solidFill>
              </a:rPr>
              <a:t>Оснащение медицинским оборудованием</a:t>
            </a:r>
            <a:endParaRPr lang="x-none" sz="2400" dirty="0">
              <a:solidFill>
                <a:srgbClr val="925BFF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6C6386E-B7D7-9046-B7C6-25A3A3518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3661" y="370017"/>
            <a:ext cx="396000" cy="396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B4E97D1-E9E8-B84B-9E5D-F4E38B2A1A17}"/>
              </a:ext>
            </a:extLst>
          </p:cNvPr>
          <p:cNvSpPr/>
          <p:nvPr/>
        </p:nvSpPr>
        <p:spPr>
          <a:xfrm>
            <a:off x="2866187" y="4220447"/>
            <a:ext cx="433470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Маркин Олег Валентинович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B785953-0008-D74B-BCC7-9CD61DB3C066}"/>
              </a:ext>
            </a:extLst>
          </p:cNvPr>
          <p:cNvCxnSpPr>
            <a:cxnSpLocks/>
          </p:cNvCxnSpPr>
          <p:nvPr/>
        </p:nvCxnSpPr>
        <p:spPr>
          <a:xfrm>
            <a:off x="2432732" y="4220447"/>
            <a:ext cx="0" cy="11049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D4CABFB3-091C-5F4C-9EC0-3183723DA116}"/>
              </a:ext>
            </a:extLst>
          </p:cNvPr>
          <p:cNvSpPr/>
          <p:nvPr/>
        </p:nvSpPr>
        <p:spPr>
          <a:xfrm>
            <a:off x="935384" y="5109903"/>
            <a:ext cx="130395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b="1" dirty="0">
                <a:solidFill>
                  <a:srgbClr val="925BFF"/>
                </a:solidFill>
                <a:latin typeface="Cambria" panose="02040503050406030204" pitchFamily="18" charset="0"/>
                <a:cs typeface="Segoe UI" panose="020B0502040204020203" pitchFamily="34" charset="0"/>
              </a:rPr>
              <a:t>28.</a:t>
            </a:r>
            <a:r>
              <a:rPr lang="en-US" sz="1400" b="1" dirty="0">
                <a:solidFill>
                  <a:srgbClr val="925BFF"/>
                </a:solidFill>
                <a:latin typeface="Cambria" panose="02040503050406030204" pitchFamily="18" charset="0"/>
                <a:cs typeface="Segoe UI" panose="020B0502040204020203" pitchFamily="34" charset="0"/>
              </a:rPr>
              <a:t>1</a:t>
            </a:r>
            <a:r>
              <a:rPr lang="ru-RU" sz="1400" b="1" dirty="0">
                <a:solidFill>
                  <a:srgbClr val="925BFF"/>
                </a:solidFill>
                <a:latin typeface="Cambria" panose="02040503050406030204" pitchFamily="18" charset="0"/>
                <a:cs typeface="Segoe UI" panose="020B0502040204020203" pitchFamily="34" charset="0"/>
              </a:rPr>
              <a:t>2.2022г.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F60B31F-94E9-4D4E-AD24-A46FEC80DDB0}"/>
              </a:ext>
            </a:extLst>
          </p:cNvPr>
          <p:cNvSpPr/>
          <p:nvPr/>
        </p:nvSpPr>
        <p:spPr>
          <a:xfrm>
            <a:off x="2866188" y="4476015"/>
            <a:ext cx="251814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Министр здравоохранения Республики Мордовия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19A1FB3-CB04-A941-BDE2-5A50EAA205E9}"/>
              </a:ext>
            </a:extLst>
          </p:cNvPr>
          <p:cNvSpPr/>
          <p:nvPr/>
        </p:nvSpPr>
        <p:spPr>
          <a:xfrm>
            <a:off x="2866188" y="5148375"/>
            <a:ext cx="251814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9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http://minzdravrm.ru</a:t>
            </a:r>
            <a:endParaRPr lang="ru-RU" sz="900" dirty="0">
              <a:solidFill>
                <a:srgbClr val="28B5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900" dirty="0">
              <a:solidFill>
                <a:srgbClr val="28B5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8CB592-3B57-774A-8614-CA55502DDB33}"/>
              </a:ext>
            </a:extLst>
          </p:cNvPr>
          <p:cNvSpPr/>
          <p:nvPr/>
        </p:nvSpPr>
        <p:spPr>
          <a:xfrm>
            <a:off x="2353642" y="1838398"/>
            <a:ext cx="6919891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3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Республика Мордовия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C657B7-B1D8-DF48-A2B3-0D3705A810C6}"/>
              </a:ext>
            </a:extLst>
          </p:cNvPr>
          <p:cNvSpPr/>
          <p:nvPr/>
        </p:nvSpPr>
        <p:spPr>
          <a:xfrm>
            <a:off x="935384" y="1566683"/>
            <a:ext cx="1080000" cy="1082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85" y="1566683"/>
            <a:ext cx="1080000" cy="108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73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9B05E3-BBA7-F04E-973D-3785BC8A09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5385" y="370017"/>
            <a:ext cx="2676495" cy="246221"/>
          </a:xfrm>
        </p:spPr>
        <p:txBody>
          <a:bodyPr/>
          <a:lstStyle/>
          <a:p>
            <a:pPr marL="0"/>
            <a:r>
              <a:rPr lang="ru-RU" dirty="0">
                <a:solidFill>
                  <a:srgbClr val="925BFF"/>
                </a:solidFill>
              </a:rPr>
              <a:t>Характеристика региона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19B114-7D4D-FF44-BA56-280A827DCD45}"/>
              </a:ext>
            </a:extLst>
          </p:cNvPr>
          <p:cNvSpPr>
            <a:spLocks noChangeAspect="1"/>
          </p:cNvSpPr>
          <p:nvPr/>
        </p:nvSpPr>
        <p:spPr>
          <a:xfrm>
            <a:off x="5951435" y="313127"/>
            <a:ext cx="359321" cy="36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6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9796DB-2D29-2B4C-B446-B702DDFF114F}"/>
              </a:ext>
            </a:extLst>
          </p:cNvPr>
          <p:cNvSpPr>
            <a:spLocks noChangeAspect="1"/>
          </p:cNvSpPr>
          <p:nvPr/>
        </p:nvSpPr>
        <p:spPr>
          <a:xfrm>
            <a:off x="6403228" y="313127"/>
            <a:ext cx="131812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ru-RU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[Наименование </a:t>
            </a:r>
          </a:p>
          <a:p>
            <a:r>
              <a:rPr lang="ru-RU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субъекта РФ]</a:t>
            </a:r>
            <a:endParaRPr lang="en-US" sz="8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2B72A96-E722-D141-838C-0CD73F4847D0}"/>
              </a:ext>
            </a:extLst>
          </p:cNvPr>
          <p:cNvSpPr/>
          <p:nvPr/>
        </p:nvSpPr>
        <p:spPr>
          <a:xfrm>
            <a:off x="4518455" y="413782"/>
            <a:ext cx="1082245" cy="1692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r>
              <a:rPr lang="ru-RU" sz="1100" b="1" dirty="0">
                <a:solidFill>
                  <a:srgbClr val="925BFF"/>
                </a:solidFill>
                <a:latin typeface="Cambria" panose="02040503050406030204" pitchFamily="18" charset="0"/>
                <a:cs typeface="Segoe UI" panose="020B0502040204020203" pitchFamily="34" charset="0"/>
              </a:rPr>
              <a:t>28.12.2022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9260ECB-C9AC-A941-BFEE-BC6BFAEA50AD}"/>
              </a:ext>
            </a:extLst>
          </p:cNvPr>
          <p:cNvSpPr/>
          <p:nvPr/>
        </p:nvSpPr>
        <p:spPr>
          <a:xfrm>
            <a:off x="935385" y="1380807"/>
            <a:ext cx="2483051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>
                <a:solidFill>
                  <a:srgbClr val="925B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497 </a:t>
            </a:r>
            <a:r>
              <a:rPr lang="ru-RU" sz="2000" dirty="0">
                <a:solidFill>
                  <a:srgbClr val="925B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тыс. чел. (64</a:t>
            </a:r>
            <a:r>
              <a:rPr lang="en-US" sz="2000" dirty="0">
                <a:solidFill>
                  <a:srgbClr val="925B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3F583BF-BF40-5249-A405-95A6AF38EF01}"/>
              </a:ext>
            </a:extLst>
          </p:cNvPr>
          <p:cNvSpPr/>
          <p:nvPr/>
        </p:nvSpPr>
        <p:spPr>
          <a:xfrm>
            <a:off x="935386" y="1704109"/>
            <a:ext cx="1865832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городское население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A85994C-0BE8-2743-A95B-67B16BEC70DC}"/>
              </a:ext>
            </a:extLst>
          </p:cNvPr>
          <p:cNvSpPr/>
          <p:nvPr/>
        </p:nvSpPr>
        <p:spPr>
          <a:xfrm>
            <a:off x="935385" y="2151570"/>
            <a:ext cx="248304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>
                <a:solidFill>
                  <a:srgbClr val="925B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274 </a:t>
            </a:r>
            <a:r>
              <a:rPr lang="ru-RU" sz="2000" dirty="0">
                <a:solidFill>
                  <a:srgbClr val="925B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тыс. чел. </a:t>
            </a:r>
            <a:r>
              <a:rPr lang="en-GB" sz="2000" dirty="0">
                <a:solidFill>
                  <a:srgbClr val="925B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ru-RU" sz="2000" dirty="0">
                <a:solidFill>
                  <a:srgbClr val="925B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36</a:t>
            </a:r>
            <a:r>
              <a:rPr lang="en-GB" sz="2000" dirty="0">
                <a:solidFill>
                  <a:srgbClr val="925B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%)</a:t>
            </a:r>
            <a:r>
              <a:rPr lang="ru-RU" sz="2000" dirty="0">
                <a:solidFill>
                  <a:srgbClr val="925B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E44D3BD-3EC3-464D-AAC4-F47D94C03435}"/>
              </a:ext>
            </a:extLst>
          </p:cNvPr>
          <p:cNvSpPr/>
          <p:nvPr/>
        </p:nvSpPr>
        <p:spPr>
          <a:xfrm>
            <a:off x="935385" y="2464084"/>
            <a:ext cx="1964885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сельское население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025B7F3-A8B2-F046-A987-A2FB73F11353}"/>
              </a:ext>
            </a:extLst>
          </p:cNvPr>
          <p:cNvSpPr/>
          <p:nvPr/>
        </p:nvSpPr>
        <p:spPr>
          <a:xfrm>
            <a:off x="4509761" y="1380807"/>
            <a:ext cx="2070333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>
                <a:solidFill>
                  <a:srgbClr val="925B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1255</a:t>
            </a:r>
            <a:r>
              <a:rPr lang="ru-RU" sz="2000" dirty="0">
                <a:solidFill>
                  <a:srgbClr val="925B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нас.</a:t>
            </a:r>
            <a:r>
              <a:rPr lang="en-US" sz="2000" dirty="0">
                <a:solidFill>
                  <a:srgbClr val="925B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dirty="0">
                <a:solidFill>
                  <a:srgbClr val="925B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пунктов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E17AEFD-5D56-DE45-A12A-21DEB873D42A}"/>
              </a:ext>
            </a:extLst>
          </p:cNvPr>
          <p:cNvSpPr/>
          <p:nvPr/>
        </p:nvSpPr>
        <p:spPr>
          <a:xfrm>
            <a:off x="4516795" y="1688584"/>
            <a:ext cx="17591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 проживающим населением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9E61F8C-EEB7-B14B-B2EC-1671BA5AA11E}"/>
              </a:ext>
            </a:extLst>
          </p:cNvPr>
          <p:cNvSpPr/>
          <p:nvPr/>
        </p:nvSpPr>
        <p:spPr>
          <a:xfrm>
            <a:off x="4488659" y="2151570"/>
            <a:ext cx="2091435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>
                <a:solidFill>
                  <a:srgbClr val="925B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  <a:br>
              <a:rPr lang="ru-RU" sz="2000" b="1" dirty="0">
                <a:solidFill>
                  <a:srgbClr val="925B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>
                <a:solidFill>
                  <a:srgbClr val="925B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мед.</a:t>
            </a:r>
            <a:r>
              <a:rPr lang="en-US" sz="2000" dirty="0">
                <a:solidFill>
                  <a:srgbClr val="925B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dirty="0">
                <a:solidFill>
                  <a:srgbClr val="925B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организаций</a:t>
            </a:r>
            <a:endParaRPr lang="en-US" sz="2000" dirty="0">
              <a:solidFill>
                <a:srgbClr val="925B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DA28317-9C75-1646-9188-872B8CB1F23C}"/>
              </a:ext>
            </a:extLst>
          </p:cNvPr>
          <p:cNvSpPr/>
          <p:nvPr/>
        </p:nvSpPr>
        <p:spPr>
          <a:xfrm>
            <a:off x="4509762" y="2798436"/>
            <a:ext cx="1865832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участники региональной программы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9710E76-12F9-4640-8059-A1B6816B6B5F}"/>
              </a:ext>
            </a:extLst>
          </p:cNvPr>
          <p:cNvSpPr/>
          <p:nvPr/>
        </p:nvSpPr>
        <p:spPr>
          <a:xfrm>
            <a:off x="935385" y="2911242"/>
            <a:ext cx="2676495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>
                <a:solidFill>
                  <a:srgbClr val="925B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r>
              <a:rPr lang="en-US" sz="2000" b="1" dirty="0">
                <a:solidFill>
                  <a:srgbClr val="925B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r>
              <a:rPr lang="ru-RU" sz="2000" dirty="0">
                <a:solidFill>
                  <a:srgbClr val="925B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мед.</a:t>
            </a:r>
            <a:r>
              <a:rPr lang="en-US" sz="2000" dirty="0">
                <a:solidFill>
                  <a:srgbClr val="925B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dirty="0">
                <a:solidFill>
                  <a:srgbClr val="925B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организаций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933A96B-30F0-2B4F-9A0B-151E048640CE}"/>
              </a:ext>
            </a:extLst>
          </p:cNvPr>
          <p:cNvSpPr/>
          <p:nvPr/>
        </p:nvSpPr>
        <p:spPr>
          <a:xfrm>
            <a:off x="935386" y="3578553"/>
            <a:ext cx="1964885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ФМБА России</a:t>
            </a:r>
          </a:p>
        </p:txBody>
      </p:sp>
      <p:pic>
        <p:nvPicPr>
          <p:cNvPr id="48" name="Graphic 47">
            <a:extLst>
              <a:ext uri="{FF2B5EF4-FFF2-40B4-BE49-F238E27FC236}">
                <a16:creationId xmlns:a16="http://schemas.microsoft.com/office/drawing/2014/main" id="{7CA3AC89-7DE4-964D-8C74-E6AF32E1F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749" y="1420347"/>
            <a:ext cx="396000" cy="396000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981C6356-432D-EF45-BDFD-DA12DDBB3B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33076" y="1378651"/>
            <a:ext cx="396000" cy="396000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07E53D16-E837-F441-90D6-8F659EDCE8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33076" y="2194087"/>
            <a:ext cx="396000" cy="396000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699A5FC6-AD20-BE4A-92F1-7141FCAFFDEA}"/>
              </a:ext>
            </a:extLst>
          </p:cNvPr>
          <p:cNvGrpSpPr/>
          <p:nvPr/>
        </p:nvGrpSpPr>
        <p:grpSpPr>
          <a:xfrm>
            <a:off x="347182" y="2963219"/>
            <a:ext cx="396000" cy="396000"/>
            <a:chOff x="4569733" y="4177399"/>
            <a:chExt cx="396000" cy="396000"/>
          </a:xfrm>
        </p:grpSpPr>
        <p:sp>
          <p:nvSpPr>
            <p:cNvPr id="52" name="Cross 51">
              <a:extLst>
                <a:ext uri="{FF2B5EF4-FFF2-40B4-BE49-F238E27FC236}">
                  <a16:creationId xmlns:a16="http://schemas.microsoft.com/office/drawing/2014/main" id="{1885E0A1-E66E-A84B-A560-2E78E3E82D3A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4569733" y="4177399"/>
              <a:ext cx="396000" cy="396000"/>
            </a:xfrm>
            <a:prstGeom prst="plus">
              <a:avLst>
                <a:gd name="adj" fmla="val 28848"/>
              </a:avLst>
            </a:prstGeom>
            <a:noFill/>
            <a:ln w="19050">
              <a:solidFill>
                <a:srgbClr val="925B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D87235D2-58DD-9A40-B8C0-FA54476A51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77733" y="4285399"/>
              <a:ext cx="180000" cy="180000"/>
            </a:xfrm>
            <a:prstGeom prst="ellipse">
              <a:avLst/>
            </a:prstGeom>
            <a:solidFill>
              <a:srgbClr val="925B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pic>
        <p:nvPicPr>
          <p:cNvPr id="54" name="Graphic 53">
            <a:extLst>
              <a:ext uri="{FF2B5EF4-FFF2-40B4-BE49-F238E27FC236}">
                <a16:creationId xmlns:a16="http://schemas.microsoft.com/office/drawing/2014/main" id="{6DA23C5E-962D-214F-A30C-9C07CA69CF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7182" y="2203547"/>
            <a:ext cx="396000" cy="396000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845CCEE5-EFA4-2946-A5B8-6259A48F6EBE}"/>
              </a:ext>
            </a:extLst>
          </p:cNvPr>
          <p:cNvSpPr>
            <a:spLocks noChangeAspect="1"/>
          </p:cNvSpPr>
          <p:nvPr/>
        </p:nvSpPr>
        <p:spPr>
          <a:xfrm>
            <a:off x="6883922" y="2203547"/>
            <a:ext cx="3240000" cy="32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B570152-04F3-AD4B-BF9E-CD810374D681}"/>
              </a:ext>
            </a:extLst>
          </p:cNvPr>
          <p:cNvSpPr/>
          <p:nvPr/>
        </p:nvSpPr>
        <p:spPr>
          <a:xfrm>
            <a:off x="6866687" y="1377932"/>
            <a:ext cx="3427145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>
                <a:solidFill>
                  <a:srgbClr val="925B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770 673</a:t>
            </a:r>
            <a:r>
              <a:rPr lang="ru-RU" sz="2000" dirty="0">
                <a:solidFill>
                  <a:srgbClr val="925B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чел.</a:t>
            </a:r>
          </a:p>
        </p:txBody>
      </p:sp>
      <p:sp>
        <p:nvSpPr>
          <p:cNvPr id="57" name="Rectangle 26">
            <a:extLst>
              <a:ext uri="{FF2B5EF4-FFF2-40B4-BE49-F238E27FC236}">
                <a16:creationId xmlns:a16="http://schemas.microsoft.com/office/drawing/2014/main" id="{40CC2B0A-0C17-424C-BC6E-2D7755D7C25E}"/>
              </a:ext>
            </a:extLst>
          </p:cNvPr>
          <p:cNvSpPr/>
          <p:nvPr/>
        </p:nvSpPr>
        <p:spPr>
          <a:xfrm>
            <a:off x="6866686" y="1704108"/>
            <a:ext cx="2196631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всего проживающего населения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EA6ABC96-8069-7D44-964E-8FDCD63C11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43661" y="370017"/>
            <a:ext cx="396000" cy="3960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922" y="2194087"/>
            <a:ext cx="3240000" cy="324946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756" y="328104"/>
            <a:ext cx="360000" cy="36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938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9B05E3-BBA7-F04E-973D-3785BC8A09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5385" y="370017"/>
            <a:ext cx="2676495" cy="246221"/>
          </a:xfrm>
        </p:spPr>
        <p:txBody>
          <a:bodyPr/>
          <a:lstStyle/>
          <a:p>
            <a:pPr marL="0"/>
            <a:r>
              <a:rPr lang="ru-RU" dirty="0">
                <a:solidFill>
                  <a:srgbClr val="925BFF"/>
                </a:solidFill>
              </a:rPr>
              <a:t>Изменения (внешний вид)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9796DB-2D29-2B4C-B446-B702DDFF114F}"/>
              </a:ext>
            </a:extLst>
          </p:cNvPr>
          <p:cNvSpPr>
            <a:spLocks noChangeAspect="1"/>
          </p:cNvSpPr>
          <p:nvPr/>
        </p:nvSpPr>
        <p:spPr>
          <a:xfrm>
            <a:off x="6403228" y="313127"/>
            <a:ext cx="131812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ru-RU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Республика Мордовия</a:t>
            </a:r>
            <a:endParaRPr lang="en-US" sz="8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275B3DE-A8F8-6C46-B5FF-356E2EAAFC8B}"/>
              </a:ext>
            </a:extLst>
          </p:cNvPr>
          <p:cNvSpPr>
            <a:spLocks noChangeAspect="1"/>
          </p:cNvSpPr>
          <p:nvPr/>
        </p:nvSpPr>
        <p:spPr>
          <a:xfrm>
            <a:off x="307027" y="975858"/>
            <a:ext cx="3748654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ru-RU" sz="1200" b="1" dirty="0">
                <a:solidFill>
                  <a:srgbClr val="5050E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Маммограф</a:t>
            </a:r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–</a:t>
            </a:r>
            <a:r>
              <a:rPr lang="ru-RU" sz="105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 9 мес. 2022г. на </a:t>
            </a:r>
            <a:r>
              <a:rPr lang="en-US" sz="105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ru-RU" sz="105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ед. проведено 4 472 исследований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2F1EE8C-B48D-664A-A455-D13B63DEA561}"/>
              </a:ext>
            </a:extLst>
          </p:cNvPr>
          <p:cNvSpPr>
            <a:spLocks/>
          </p:cNvSpPr>
          <p:nvPr/>
        </p:nvSpPr>
        <p:spPr>
          <a:xfrm>
            <a:off x="4401511" y="1441654"/>
            <a:ext cx="1858645" cy="18586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44000" rtlCol="0" anchor="ctr"/>
          <a:lstStyle/>
          <a:p>
            <a:pPr algn="ctr"/>
            <a:r>
              <a:rPr lang="ru-RU" sz="1050" i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Разместить показательные фото закупленного «тяжелого» оборудования  с использованием единого стиля МПЗЗ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39A70BD-47EB-0E40-A0A5-11BB0F8F9183}"/>
              </a:ext>
            </a:extLst>
          </p:cNvPr>
          <p:cNvSpPr>
            <a:spLocks noChangeAspect="1"/>
          </p:cNvSpPr>
          <p:nvPr/>
        </p:nvSpPr>
        <p:spPr>
          <a:xfrm>
            <a:off x="7120327" y="969225"/>
            <a:ext cx="3575245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ru-RU" sz="1200" b="1" dirty="0">
                <a:solidFill>
                  <a:srgbClr val="5050E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Аппарат УЗИ </a:t>
            </a:r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</a:t>
            </a:r>
            <a:r>
              <a:rPr lang="ru-RU" sz="105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 9 мес. 2022г. на 7 ед. проведено 43 817 исследований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9AB0C6E-3925-BA44-918B-9C6334D8BB6A}"/>
              </a:ext>
            </a:extLst>
          </p:cNvPr>
          <p:cNvSpPr>
            <a:spLocks noChangeAspect="1"/>
          </p:cNvSpPr>
          <p:nvPr/>
        </p:nvSpPr>
        <p:spPr>
          <a:xfrm>
            <a:off x="7146050" y="5155742"/>
            <a:ext cx="3701481" cy="525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ru-RU" sz="1200" b="1" dirty="0">
                <a:solidFill>
                  <a:srgbClr val="5050E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Эндоскопическое оборудование </a:t>
            </a:r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05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 9 мес. 2022г. на 10 ед. проведено 4 320 исследований </a:t>
            </a:r>
            <a:endParaRPr lang="ru-RU" sz="1200" b="1" i="1" dirty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748AFF1-C6AE-8B40-A239-8599990442D6}"/>
              </a:ext>
            </a:extLst>
          </p:cNvPr>
          <p:cNvSpPr>
            <a:spLocks noChangeAspect="1"/>
          </p:cNvSpPr>
          <p:nvPr/>
        </p:nvSpPr>
        <p:spPr>
          <a:xfrm>
            <a:off x="4144131" y="942679"/>
            <a:ext cx="256331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ru-RU" sz="1200" b="1" dirty="0">
                <a:solidFill>
                  <a:srgbClr val="5050E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Флюорограф</a:t>
            </a:r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</a:t>
            </a:r>
            <a:r>
              <a:rPr lang="ru-RU" sz="105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 9 мес. 2022г. на 3 ед.  проведено 14 931 исследование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1364168-1FAD-0B4D-98ED-37D2026E4191}"/>
              </a:ext>
            </a:extLst>
          </p:cNvPr>
          <p:cNvSpPr>
            <a:spLocks noChangeAspect="1"/>
          </p:cNvSpPr>
          <p:nvPr/>
        </p:nvSpPr>
        <p:spPr>
          <a:xfrm>
            <a:off x="6904060" y="3537394"/>
            <a:ext cx="186307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endParaRPr lang="ru-RU" sz="1200" b="1" dirty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65EAB06-8BA9-004E-925B-D7F5F98A8BD4}"/>
              </a:ext>
            </a:extLst>
          </p:cNvPr>
          <p:cNvSpPr>
            <a:spLocks noChangeAspect="1"/>
          </p:cNvSpPr>
          <p:nvPr/>
        </p:nvSpPr>
        <p:spPr>
          <a:xfrm>
            <a:off x="5951435" y="313127"/>
            <a:ext cx="359321" cy="36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6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AFD8CFF2-F95A-F849-B48D-6167453488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3661" y="370017"/>
            <a:ext cx="396000" cy="396000"/>
          </a:xfrm>
          <a:prstGeom prst="rect">
            <a:avLst/>
          </a:prstGeom>
        </p:spPr>
      </p:pic>
      <p:sp>
        <p:nvSpPr>
          <p:cNvPr id="31" name="Rectangle 32">
            <a:extLst>
              <a:ext uri="{FF2B5EF4-FFF2-40B4-BE49-F238E27FC236}">
                <a16:creationId xmlns:a16="http://schemas.microsoft.com/office/drawing/2014/main" id="{E2B72A96-E722-D141-838C-0CD73F4847D0}"/>
              </a:ext>
            </a:extLst>
          </p:cNvPr>
          <p:cNvSpPr/>
          <p:nvPr/>
        </p:nvSpPr>
        <p:spPr>
          <a:xfrm>
            <a:off x="4518455" y="413782"/>
            <a:ext cx="1082245" cy="1692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r>
              <a:rPr lang="ru-RU" sz="1100" b="1" dirty="0">
                <a:solidFill>
                  <a:srgbClr val="925BFF"/>
                </a:solidFill>
                <a:latin typeface="Cambria" panose="02040503050406030204" pitchFamily="18" charset="0"/>
                <a:cs typeface="Segoe UI" panose="020B0502040204020203" pitchFamily="34" charset="0"/>
              </a:rPr>
              <a:t>28.</a:t>
            </a:r>
            <a:r>
              <a:rPr lang="en-US" sz="1100" b="1" dirty="0">
                <a:solidFill>
                  <a:srgbClr val="925BFF"/>
                </a:solidFill>
                <a:latin typeface="Cambria" panose="02040503050406030204" pitchFamily="18" charset="0"/>
                <a:cs typeface="Segoe UI" panose="020B0502040204020203" pitchFamily="34" charset="0"/>
              </a:rPr>
              <a:t>1</a:t>
            </a:r>
            <a:r>
              <a:rPr lang="ru-RU" sz="1100" b="1" dirty="0">
                <a:solidFill>
                  <a:srgbClr val="925BFF"/>
                </a:solidFill>
                <a:latin typeface="Cambria" panose="02040503050406030204" pitchFamily="18" charset="0"/>
                <a:cs typeface="Segoe UI" panose="020B0502040204020203" pitchFamily="34" charset="0"/>
              </a:rPr>
              <a:t>2.2022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756" y="328104"/>
            <a:ext cx="360000" cy="36068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" t="15757" r="9041" b="12705"/>
          <a:stretch/>
        </p:blipFill>
        <p:spPr>
          <a:xfrm>
            <a:off x="4175941" y="1351660"/>
            <a:ext cx="2944386" cy="24487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61" y="1392544"/>
            <a:ext cx="3513573" cy="42887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88" b="4488"/>
          <a:stretch/>
        </p:blipFill>
        <p:spPr>
          <a:xfrm>
            <a:off x="4175941" y="3672905"/>
            <a:ext cx="2944386" cy="2448795"/>
          </a:xfrm>
          <a:prstGeom prst="rect">
            <a:avLst/>
          </a:prstGeom>
        </p:spPr>
      </p:pic>
      <p:pic>
        <p:nvPicPr>
          <p:cNvPr id="35" name="Рисунок 34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31"/>
          <a:stretch/>
        </p:blipFill>
        <p:spPr bwMode="auto">
          <a:xfrm>
            <a:off x="7273346" y="1329225"/>
            <a:ext cx="3142971" cy="37074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84150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9B05E3-BBA7-F04E-973D-3785BC8A09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5385" y="370017"/>
            <a:ext cx="2676495" cy="246221"/>
          </a:xfrm>
        </p:spPr>
        <p:txBody>
          <a:bodyPr/>
          <a:lstStyle/>
          <a:p>
            <a:pPr marL="0"/>
            <a:r>
              <a:rPr lang="ru-RU" dirty="0">
                <a:solidFill>
                  <a:srgbClr val="925BFF"/>
                </a:solidFill>
              </a:rPr>
              <a:t>Изменения (позитивные)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9796DB-2D29-2B4C-B446-B702DDFF114F}"/>
              </a:ext>
            </a:extLst>
          </p:cNvPr>
          <p:cNvSpPr>
            <a:spLocks noChangeAspect="1"/>
          </p:cNvSpPr>
          <p:nvPr/>
        </p:nvSpPr>
        <p:spPr>
          <a:xfrm>
            <a:off x="6403228" y="313127"/>
            <a:ext cx="131812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ru-RU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Республика Мордовия</a:t>
            </a:r>
            <a:endParaRPr lang="en-US" sz="8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036988E-B874-4A4B-85F7-F3E1AA9C3D0B}"/>
              </a:ext>
            </a:extLst>
          </p:cNvPr>
          <p:cNvSpPr>
            <a:spLocks noChangeAspect="1"/>
          </p:cNvSpPr>
          <p:nvPr/>
        </p:nvSpPr>
        <p:spPr>
          <a:xfrm>
            <a:off x="1068499" y="5378136"/>
            <a:ext cx="7684757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ru-RU" sz="1200" i="1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C39438D-8E99-7C42-958F-B75BFAF7EFFB}"/>
              </a:ext>
            </a:extLst>
          </p:cNvPr>
          <p:cNvSpPr>
            <a:spLocks noChangeAspect="1"/>
          </p:cNvSpPr>
          <p:nvPr/>
        </p:nvSpPr>
        <p:spPr>
          <a:xfrm>
            <a:off x="354344" y="4554463"/>
            <a:ext cx="2160256" cy="8568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ru-RU" sz="1200" b="1" dirty="0">
              <a:solidFill>
                <a:srgbClr val="00A37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E6CF928-336F-E54B-8398-8B3365833170}"/>
              </a:ext>
            </a:extLst>
          </p:cNvPr>
          <p:cNvSpPr>
            <a:spLocks noChangeAspect="1"/>
          </p:cNvSpPr>
          <p:nvPr/>
        </p:nvSpPr>
        <p:spPr>
          <a:xfrm>
            <a:off x="1042566" y="4485761"/>
            <a:ext cx="2572313" cy="496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just"/>
            <a:r>
              <a:rPr lang="ru-RU" sz="1000" b="1" dirty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Увеличилось число Узи-исследований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172DD90-3A17-E94E-BA96-91976D82C6AF}"/>
              </a:ext>
            </a:extLst>
          </p:cNvPr>
          <p:cNvSpPr>
            <a:spLocks noChangeAspect="1"/>
          </p:cNvSpPr>
          <p:nvPr/>
        </p:nvSpPr>
        <p:spPr>
          <a:xfrm>
            <a:off x="4422474" y="4508847"/>
            <a:ext cx="2840635" cy="5750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ru-RU" sz="1000" b="1" dirty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Увеличилось число маммографических исследований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79497E1-655E-3643-9D97-5B052621B1AF}"/>
              </a:ext>
            </a:extLst>
          </p:cNvPr>
          <p:cNvSpPr>
            <a:spLocks noChangeAspect="1"/>
          </p:cNvSpPr>
          <p:nvPr/>
        </p:nvSpPr>
        <p:spPr>
          <a:xfrm>
            <a:off x="7787390" y="4554463"/>
            <a:ext cx="2840635" cy="6373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ru-RU" sz="1000" b="1" dirty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Увеличилось число флюорографических исследований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1FA26E7-33E7-B540-8CDF-FF551036D790}"/>
              </a:ext>
            </a:extLst>
          </p:cNvPr>
          <p:cNvSpPr>
            <a:spLocks noChangeAspect="1"/>
          </p:cNvSpPr>
          <p:nvPr/>
        </p:nvSpPr>
        <p:spPr>
          <a:xfrm>
            <a:off x="5951435" y="313127"/>
            <a:ext cx="359321" cy="36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6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520A4466-60F1-2944-AB13-E1274AE088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7231414"/>
              </p:ext>
            </p:extLst>
          </p:nvPr>
        </p:nvGraphicFramePr>
        <p:xfrm>
          <a:off x="565688" y="971550"/>
          <a:ext cx="1948912" cy="3396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C29C26D3-6D46-FB44-87FD-92050DFD21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2274626"/>
              </p:ext>
            </p:extLst>
          </p:nvPr>
        </p:nvGraphicFramePr>
        <p:xfrm>
          <a:off x="996846" y="971550"/>
          <a:ext cx="2390931" cy="3396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36AD2367-B3DA-4E4D-AE95-9859BA86D2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4129972"/>
              </p:ext>
            </p:extLst>
          </p:nvPr>
        </p:nvGraphicFramePr>
        <p:xfrm>
          <a:off x="4212236" y="971550"/>
          <a:ext cx="2570813" cy="3396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735DA0AF-16DA-3B4D-9A6D-8D0BB1294D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5885741"/>
              </p:ext>
            </p:extLst>
          </p:nvPr>
        </p:nvGraphicFramePr>
        <p:xfrm>
          <a:off x="7721354" y="971550"/>
          <a:ext cx="2380123" cy="3396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5" name="Graphic 24">
            <a:extLst>
              <a:ext uri="{FF2B5EF4-FFF2-40B4-BE49-F238E27FC236}">
                <a16:creationId xmlns:a16="http://schemas.microsoft.com/office/drawing/2014/main" id="{3FAFDA7C-B04F-6443-BFEA-E99CB8F70F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3661" y="370017"/>
            <a:ext cx="396000" cy="396000"/>
          </a:xfrm>
          <a:prstGeom prst="rect">
            <a:avLst/>
          </a:prstGeom>
        </p:spPr>
      </p:pic>
      <p:sp>
        <p:nvSpPr>
          <p:cNvPr id="16" name="Rectangle 32">
            <a:extLst>
              <a:ext uri="{FF2B5EF4-FFF2-40B4-BE49-F238E27FC236}">
                <a16:creationId xmlns:a16="http://schemas.microsoft.com/office/drawing/2014/main" id="{E2B72A96-E722-D141-838C-0CD73F4847D0}"/>
              </a:ext>
            </a:extLst>
          </p:cNvPr>
          <p:cNvSpPr/>
          <p:nvPr/>
        </p:nvSpPr>
        <p:spPr>
          <a:xfrm>
            <a:off x="4518455" y="413782"/>
            <a:ext cx="1082245" cy="1692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r>
              <a:rPr lang="ru-RU" sz="1100" b="1">
                <a:solidFill>
                  <a:srgbClr val="925BFF"/>
                </a:solidFill>
                <a:latin typeface="Cambria" panose="02040503050406030204" pitchFamily="18" charset="0"/>
                <a:cs typeface="Segoe UI" panose="020B0502040204020203" pitchFamily="34" charset="0"/>
              </a:rPr>
              <a:t>28.</a:t>
            </a:r>
            <a:r>
              <a:rPr lang="en-US" sz="1100" b="1" dirty="0">
                <a:solidFill>
                  <a:srgbClr val="925BFF"/>
                </a:solidFill>
                <a:latin typeface="Cambria" panose="02040503050406030204" pitchFamily="18" charset="0"/>
                <a:cs typeface="Segoe UI" panose="020B0502040204020203" pitchFamily="34" charset="0"/>
              </a:rPr>
              <a:t>1</a:t>
            </a:r>
            <a:r>
              <a:rPr lang="ru-RU" sz="1100" b="1" dirty="0">
                <a:solidFill>
                  <a:srgbClr val="925BFF"/>
                </a:solidFill>
                <a:latin typeface="Cambria" panose="02040503050406030204" pitchFamily="18" charset="0"/>
                <a:cs typeface="Segoe UI" panose="020B0502040204020203" pitchFamily="34" charset="0"/>
              </a:rPr>
              <a:t>2.2022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756" y="328104"/>
            <a:ext cx="360000" cy="3606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1A3709-E3BA-234D-0B62-859FA5149323}"/>
              </a:ext>
            </a:extLst>
          </p:cNvPr>
          <p:cNvSpPr txBox="1"/>
          <p:nvPr/>
        </p:nvSpPr>
        <p:spPr>
          <a:xfrm>
            <a:off x="354344" y="5070627"/>
            <a:ext cx="1015021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200" b="1" i="1" dirty="0"/>
              <a:t>Закупка нового медицинского оборудования позволила увеличить количество и качество обследования населения, тем</a:t>
            </a:r>
          </a:p>
          <a:p>
            <a:r>
              <a:rPr lang="ru-RU" sz="1200" b="1" i="1" dirty="0"/>
              <a:t>самым выросла выявляемость патологий и регистрация заболеваний. Благодаря увеличению флюорографических исследований за 9 </a:t>
            </a:r>
            <a:r>
              <a:rPr lang="ru-RU" sz="1200" b="1" i="1" dirty="0" err="1"/>
              <a:t>мес</a:t>
            </a:r>
            <a:r>
              <a:rPr lang="ru-RU" sz="1200" b="1" i="1" dirty="0"/>
              <a:t> 2022 было выявлено </a:t>
            </a:r>
            <a:r>
              <a:rPr lang="ru-RU" sz="1200" b="1" i="1" dirty="0">
                <a:solidFill>
                  <a:srgbClr val="FF0000"/>
                </a:solidFill>
              </a:rPr>
              <a:t>15 случаев заболеваний</a:t>
            </a:r>
            <a:r>
              <a:rPr lang="ru-RU" sz="1200" b="1" i="1" dirty="0"/>
              <a:t> (за 9 </a:t>
            </a:r>
            <a:r>
              <a:rPr lang="ru-RU" sz="1200" b="1" i="1" dirty="0" err="1"/>
              <a:t>мес</a:t>
            </a:r>
            <a:r>
              <a:rPr lang="ru-RU" sz="1200" b="1" i="1" dirty="0"/>
              <a:t> 2021 г 6 случаев) </a:t>
            </a:r>
          </a:p>
        </p:txBody>
      </p:sp>
    </p:spTree>
    <p:extLst>
      <p:ext uri="{BB962C8B-B14F-4D97-AF65-F5344CB8AC3E}">
        <p14:creationId xmlns:p14="http://schemas.microsoft.com/office/powerpoint/2010/main" val="1734964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59263</TotalTime>
  <Words>234</Words>
  <Application>Microsoft Office PowerPoint</Application>
  <PresentationFormat>Произвольный</PresentationFormat>
  <Paragraphs>46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Cambria</vt:lpstr>
      <vt:lpstr>Segoe UI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Гофман Наталья Александровна</cp:lastModifiedBy>
  <cp:revision>3923</cp:revision>
  <cp:lastPrinted>2022-02-10T07:06:34Z</cp:lastPrinted>
  <dcterms:created xsi:type="dcterms:W3CDTF">2021-02-15T16:51:07Z</dcterms:created>
  <dcterms:modified xsi:type="dcterms:W3CDTF">2023-01-13T07:41:22Z</dcterms:modified>
</cp:coreProperties>
</file>