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6"/>
  </p:notesMasterIdLst>
  <p:handoutMasterIdLst>
    <p:handoutMasterId r:id="rId7"/>
  </p:handoutMasterIdLst>
  <p:sldIdLst>
    <p:sldId id="4313" r:id="rId2"/>
    <p:sldId id="4330" r:id="rId3"/>
    <p:sldId id="4316" r:id="rId4"/>
    <p:sldId id="4317" r:id="rId5"/>
  </p:sldIdLst>
  <p:sldSz cx="10799763" cy="6119813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Авто" id="{F9653B20-75BD-1445-95A0-181A191614A0}">
          <p14:sldIdLst>
            <p14:sldId id="4313"/>
            <p14:sldId id="4330"/>
            <p14:sldId id="4316"/>
            <p14:sldId id="4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 userDrawn="1">
          <p15:clr>
            <a:srgbClr val="A4A3A4"/>
          </p15:clr>
        </p15:guide>
        <p15:guide id="3" pos="589" userDrawn="1">
          <p15:clr>
            <a:srgbClr val="A4A3A4"/>
          </p15:clr>
        </p15:guide>
        <p15:guide id="4" pos="6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78"/>
    <a:srgbClr val="ABDD1D"/>
    <a:srgbClr val="CAF3E9"/>
    <a:srgbClr val="D6FFF4"/>
    <a:srgbClr val="ADFFE9"/>
    <a:srgbClr val="5050EB"/>
    <a:srgbClr val="F01F23"/>
    <a:srgbClr val="28B5FF"/>
    <a:srgbClr val="FFA000"/>
    <a:srgbClr val="FF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68" autoAdjust="0"/>
    <p:restoredTop sz="96889"/>
  </p:normalViewPr>
  <p:slideViewPr>
    <p:cSldViewPr snapToGrid="0" snapToObjects="1">
      <p:cViewPr varScale="1">
        <p:scale>
          <a:sx n="128" d="100"/>
          <a:sy n="128" d="100"/>
        </p:scale>
        <p:origin x="840" y="90"/>
      </p:cViewPr>
      <p:guideLst>
        <p:guide orient="horz" pos="3107"/>
        <p:guide pos="589"/>
        <p:guide pos="63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40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29372493965317"/>
          <c:w val="1"/>
          <c:h val="0.78719041294760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5F-DB4C-A9C3-B05820BE528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62905225344826"/>
                      <c:h val="0.110975763963201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F5F-DB4C-A9C3-B05820BE528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00A378"/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2790202031048155"/>
                      <c:h val="0.110975763963201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88C-47EE-8257-9A98148162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9 мес.2021 г.</c:v>
                </c:pt>
                <c:pt idx="1">
                  <c:v>9 мес.2022 г.</c:v>
                </c:pt>
              </c:strCache>
            </c:strRef>
          </c:cat>
          <c:val>
            <c:numRef>
              <c:f>Sheet1!$B$2:$B$3</c:f>
              <c:numCache>
                <c:formatCode>#,##0.0_ ;\-#,##0.0\ </c:formatCode>
                <c:ptCount val="2"/>
                <c:pt idx="0">
                  <c:v>25.99</c:v>
                </c:pt>
                <c:pt idx="1">
                  <c:v>41.3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5F-DB4C-A9C3-B05820BE52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0"/>
        <c:axId val="250598896"/>
        <c:axId val="250599456"/>
      </c:barChart>
      <c:catAx>
        <c:axId val="25059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250599456"/>
        <c:crosses val="autoZero"/>
        <c:auto val="1"/>
        <c:lblAlgn val="ctr"/>
        <c:lblOffset val="100"/>
        <c:noMultiLvlLbl val="0"/>
      </c:catAx>
      <c:valAx>
        <c:axId val="25059945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.0_ ;\-#,##0.0\ 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25059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29372493965317"/>
          <c:w val="1"/>
          <c:h val="0.78719041294760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D3-D044-8F9E-4A107602929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2897662566457986"/>
                      <c:h val="0.103766989750866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DD3-D044-8F9E-4A107602929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00A378"/>
                      </a:solidFill>
                      <a:latin typeface="Segoe UI Black" panose="020B0502040204020203" pitchFamily="34" charset="0"/>
                      <a:ea typeface="+mn-ea"/>
                      <a:cs typeface="Segoe UI Black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826878912763078"/>
                      <c:h val="0.103766989750866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ACB-4000-83D7-1E142E6AC7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9 мес.2021 г.</c:v>
                </c:pt>
                <c:pt idx="1">
                  <c:v>9 мес.2022 г. 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88.51</c:v>
                </c:pt>
                <c:pt idx="1">
                  <c:v>98.85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D3-D044-8F9E-4A10760292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0"/>
        <c:axId val="250602816"/>
        <c:axId val="250603376"/>
      </c:barChart>
      <c:catAx>
        <c:axId val="25060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250603376"/>
        <c:crosses val="autoZero"/>
        <c:auto val="1"/>
        <c:lblAlgn val="ctr"/>
        <c:lblOffset val="100"/>
        <c:noMultiLvlLbl val="0"/>
      </c:catAx>
      <c:valAx>
        <c:axId val="25060337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25060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/>
              <a:t>Смертность от всех причин</a:t>
            </a:r>
          </a:p>
        </c:rich>
      </c:tx>
      <c:layout>
        <c:manualLayout>
          <c:xMode val="edge"/>
          <c:yMode val="edge"/>
          <c:x val="0.1998597273257984"/>
          <c:y val="3.4481557118337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 мес. 2021 г.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данные Росстата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8-4D21-AB7F-288F149AA2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 мес. 2022 г.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данные Росстата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8-4D21-AB7F-288F149AA2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6662576"/>
        <c:axId val="180210448"/>
      </c:barChart>
      <c:catAx>
        <c:axId val="17666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210448"/>
        <c:crosses val="autoZero"/>
        <c:auto val="1"/>
        <c:lblAlgn val="ctr"/>
        <c:lblOffset val="100"/>
        <c:noMultiLvlLbl val="0"/>
      </c:catAx>
      <c:valAx>
        <c:axId val="18021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66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ru-RU" sz="1197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D363A4-C7FE-DF44-BBF2-835981540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1" cy="499091"/>
          </a:xfrm>
          <a:prstGeom prst="rect">
            <a:avLst/>
          </a:prstGeom>
        </p:spPr>
        <p:txBody>
          <a:bodyPr vert="horz" lIns="91902" tIns="45951" rIns="91902" bIns="45951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85E96-9E71-A047-AB4C-D85CEC2C90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2" y="1"/>
            <a:ext cx="2971801" cy="499091"/>
          </a:xfrm>
          <a:prstGeom prst="rect">
            <a:avLst/>
          </a:prstGeom>
        </p:spPr>
        <p:txBody>
          <a:bodyPr vert="horz" lIns="91902" tIns="45951" rIns="91902" bIns="45951" rtlCol="0"/>
          <a:lstStyle>
            <a:lvl1pPr algn="r">
              <a:defRPr sz="1200"/>
            </a:lvl1pPr>
          </a:lstStyle>
          <a:p>
            <a:fld id="{062D86AB-65C7-0842-9FA4-BEBE5B5AA783}" type="datetimeFigureOut">
              <a:rPr lang="x-none" smtClean="0"/>
              <a:t>13.01.2023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CE41F-309C-DC40-94A5-4056CE7BE9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187"/>
            <a:ext cx="2971801" cy="499090"/>
          </a:xfrm>
          <a:prstGeom prst="rect">
            <a:avLst/>
          </a:prstGeom>
        </p:spPr>
        <p:txBody>
          <a:bodyPr vert="horz" lIns="91902" tIns="45951" rIns="91902" bIns="45951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F749E-C920-B940-8903-5428C02C7E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2" y="9448187"/>
            <a:ext cx="2971801" cy="499090"/>
          </a:xfrm>
          <a:prstGeom prst="rect">
            <a:avLst/>
          </a:prstGeom>
        </p:spPr>
        <p:txBody>
          <a:bodyPr vert="horz" lIns="91902" tIns="45951" rIns="91902" bIns="45951" rtlCol="0" anchor="b"/>
          <a:lstStyle>
            <a:lvl1pPr algn="r">
              <a:defRPr sz="1200"/>
            </a:lvl1pPr>
          </a:lstStyle>
          <a:p>
            <a:fld id="{435C2F72-760C-CF46-9AD7-E5F8EDB3EAF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02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1" cy="499091"/>
          </a:xfrm>
          <a:prstGeom prst="rect">
            <a:avLst/>
          </a:prstGeom>
        </p:spPr>
        <p:txBody>
          <a:bodyPr vert="horz" lIns="91902" tIns="45951" rIns="91902" bIns="45951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2" y="1"/>
            <a:ext cx="2971801" cy="499091"/>
          </a:xfrm>
          <a:prstGeom prst="rect">
            <a:avLst/>
          </a:prstGeom>
        </p:spPr>
        <p:txBody>
          <a:bodyPr vert="horz" lIns="91902" tIns="45951" rIns="91902" bIns="45951" rtlCol="0"/>
          <a:lstStyle>
            <a:lvl1pPr algn="r">
              <a:defRPr sz="1200"/>
            </a:lvl1pPr>
          </a:lstStyle>
          <a:p>
            <a:fld id="{A46075E2-32C3-F84E-AE7A-A809224514B5}" type="datetimeFigureOut">
              <a:rPr lang="x-none" smtClean="0"/>
              <a:t>13.01.2023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6725" y="1243013"/>
            <a:ext cx="59245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02" tIns="45951" rIns="91902" bIns="45951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87128"/>
            <a:ext cx="5486400" cy="3916738"/>
          </a:xfrm>
          <a:prstGeom prst="rect">
            <a:avLst/>
          </a:prstGeom>
        </p:spPr>
        <p:txBody>
          <a:bodyPr vert="horz" lIns="91902" tIns="45951" rIns="91902" bIns="45951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7"/>
            <a:ext cx="2971801" cy="499090"/>
          </a:xfrm>
          <a:prstGeom prst="rect">
            <a:avLst/>
          </a:prstGeom>
        </p:spPr>
        <p:txBody>
          <a:bodyPr vert="horz" lIns="91902" tIns="45951" rIns="91902" bIns="45951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2" y="9448187"/>
            <a:ext cx="2971801" cy="499090"/>
          </a:xfrm>
          <a:prstGeom prst="rect">
            <a:avLst/>
          </a:prstGeom>
        </p:spPr>
        <p:txBody>
          <a:bodyPr vert="horz" lIns="91902" tIns="45951" rIns="91902" bIns="45951" rtlCol="0" anchor="b"/>
          <a:lstStyle>
            <a:lvl1pPr algn="r">
              <a:defRPr sz="1200"/>
            </a:lvl1pPr>
          </a:lstStyle>
          <a:p>
            <a:fld id="{54A703DF-5A9E-B348-8B81-741A3901AC3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468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1">
    <p:bg>
      <p:bgPr>
        <a:solidFill>
          <a:srgbClr val="00A378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D3B15260-215D-8A47-A2D0-3529A9C90E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385" y="370017"/>
            <a:ext cx="678596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indent="0" algn="l">
              <a:lnSpc>
                <a:spcPct val="100000"/>
              </a:lnSpc>
              <a:spcBef>
                <a:spcPts val="0"/>
              </a:spcBef>
              <a:buNone/>
              <a:defRPr lang="x-non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defTabSz="457200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Текст заголовка</a:t>
            </a:r>
            <a:endParaRPr lang="x-none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A04E0B-004A-6D43-978B-4FCAABE687DC}"/>
              </a:ext>
            </a:extLst>
          </p:cNvPr>
          <p:cNvSpPr txBox="1"/>
          <p:nvPr userDrawn="1"/>
        </p:nvSpPr>
        <p:spPr>
          <a:xfrm>
            <a:off x="10080401" y="386147"/>
            <a:ext cx="360040" cy="262248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lstStyle/>
          <a:p>
            <a:pPr algn="r"/>
            <a:fld id="{02BD35D1-6B8F-1043-A6F6-16E5A3E4767A}" type="slidenum">
              <a:rPr lang="x-none" sz="1600" b="1" i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pPr algn="r"/>
              <a:t>‹#›</a:t>
            </a:fld>
            <a:endParaRPr lang="x-none" sz="1600" b="1" i="0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42925B-5DCD-364B-A813-8F260F43543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80401" y="0"/>
            <a:ext cx="0" cy="6116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16">
            <a:extLst>
              <a:ext uri="{FF2B5EF4-FFF2-40B4-BE49-F238E27FC236}">
                <a16:creationId xmlns:a16="http://schemas.microsoft.com/office/drawing/2014/main" id="{3044DEE0-F0F5-7844-BFDA-C42393B94E8A}"/>
              </a:ext>
            </a:extLst>
          </p:cNvPr>
          <p:cNvSpPr>
            <a:spLocks noChangeAspect="1"/>
          </p:cNvSpPr>
          <p:nvPr userDrawn="1"/>
        </p:nvSpPr>
        <p:spPr>
          <a:xfrm>
            <a:off x="287313" y="240510"/>
            <a:ext cx="504602" cy="504602"/>
          </a:xfrm>
          <a:prstGeom prst="ellipse">
            <a:avLst/>
          </a:prstGeom>
          <a:solidFill>
            <a:srgbClr val="00A378"/>
          </a:solidFill>
          <a:ln w="12700">
            <a:noFill/>
          </a:ln>
          <a:effectLst>
            <a:innerShdw blurRad="88900" dist="12700" dir="81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2FB28C-2680-AF47-BC13-3E0407DD2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" b="5937"/>
          <a:stretch/>
        </p:blipFill>
        <p:spPr>
          <a:xfrm>
            <a:off x="7842038" y="360363"/>
            <a:ext cx="1008112" cy="277903"/>
          </a:xfrm>
          <a:prstGeom prst="rect">
            <a:avLst/>
          </a:prstGeom>
        </p:spPr>
      </p:pic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2EF0676A-1162-1847-9159-FD0B3B2A3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6809" t="23809" r="6472" b="27380"/>
          <a:stretch/>
        </p:blipFill>
        <p:spPr>
          <a:xfrm>
            <a:off x="9354206" y="408595"/>
            <a:ext cx="591375" cy="17998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1C47288-B11E-6647-90EA-EC83257AC3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0835" y="370016"/>
            <a:ext cx="315961" cy="2416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98977E-0D83-E844-80A3-25FD6A835DD8}"/>
              </a:ext>
            </a:extLst>
          </p:cNvPr>
          <p:cNvSpPr/>
          <p:nvPr userDrawn="1"/>
        </p:nvSpPr>
        <p:spPr>
          <a:xfrm>
            <a:off x="9248899" y="673127"/>
            <a:ext cx="1082245" cy="12311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ru-RU" sz="8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2021-2025</a:t>
            </a:r>
          </a:p>
        </p:txBody>
      </p:sp>
    </p:spTree>
    <p:extLst>
      <p:ext uri="{BB962C8B-B14F-4D97-AF65-F5344CB8AC3E}">
        <p14:creationId xmlns:p14="http://schemas.microsoft.com/office/powerpoint/2010/main" val="334583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577">
          <p15:clr>
            <a:srgbClr val="FBAE40"/>
          </p15:clr>
        </p15:guide>
        <p15:guide id="3" orient="horz" pos="227" userDrawn="1">
          <p15:clr>
            <a:srgbClr val="FBAE40"/>
          </p15:clr>
        </p15:guide>
        <p15:guide id="4" orient="horz" pos="3628" userDrawn="1">
          <p15:clr>
            <a:srgbClr val="FBAE40"/>
          </p15:clr>
        </p15:guide>
        <p15:guide id="7" pos="226">
          <p15:clr>
            <a:srgbClr val="FBAE40"/>
          </p15:clr>
        </p15:guide>
        <p15:guide id="23" pos="1814">
          <p15:clr>
            <a:srgbClr val="FBAE40"/>
          </p15:clr>
        </p15:guide>
        <p15:guide id="25" pos="4989">
          <p15:clr>
            <a:srgbClr val="FBAE40"/>
          </p15:clr>
        </p15:guide>
        <p15:guide id="26" pos="3402" userDrawn="1">
          <p15:clr>
            <a:srgbClr val="FBAE40"/>
          </p15:clr>
        </p15:guide>
        <p15:guide id="27" pos="2358" userDrawn="1">
          <p15:clr>
            <a:srgbClr val="FBAE40"/>
          </p15:clr>
        </p15:guide>
        <p15:guide id="31" pos="4490" userDrawn="1">
          <p15:clr>
            <a:srgbClr val="FBAE40"/>
          </p15:clr>
        </p15:guide>
        <p15:guide id="32" orient="horz" pos="6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67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jpe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6.svg"/><Relationship Id="rId5" Type="http://schemas.openxmlformats.org/officeDocument/2006/relationships/image" Target="../media/image11.sv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6.svg"/><Relationship Id="rId7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svg"/><Relationship Id="rId7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238476"/>
            <a:ext cx="6785968" cy="738664"/>
          </a:xfrm>
        </p:spPr>
        <p:txBody>
          <a:bodyPr/>
          <a:lstStyle/>
          <a:p>
            <a:pPr marL="0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Лучшая практика</a:t>
            </a:r>
          </a:p>
          <a:p>
            <a:pPr marL="0"/>
            <a:r>
              <a:rPr lang="ru-RU" sz="2400" dirty="0">
                <a:solidFill>
                  <a:srgbClr val="00A378"/>
                </a:solidFill>
              </a:rPr>
              <a:t>Оснащение автотранспортом</a:t>
            </a:r>
            <a:endParaRPr lang="x-none" sz="2400" dirty="0">
              <a:solidFill>
                <a:srgbClr val="00A378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0A44918-D60F-3945-97D9-C96787C42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20451"/>
            <a:ext cx="396000" cy="39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7585F1-73C4-BA42-AA09-766680C3D0EF}"/>
              </a:ext>
            </a:extLst>
          </p:cNvPr>
          <p:cNvSpPr/>
          <p:nvPr/>
        </p:nvSpPr>
        <p:spPr>
          <a:xfrm>
            <a:off x="2866187" y="4220447"/>
            <a:ext cx="433470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Лорсанов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Сулейман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Майрбекович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FA8D18-4C11-A74E-BA39-D9C18DDEAEA5}"/>
              </a:ext>
            </a:extLst>
          </p:cNvPr>
          <p:cNvCxnSpPr>
            <a:cxnSpLocks/>
          </p:cNvCxnSpPr>
          <p:nvPr/>
        </p:nvCxnSpPr>
        <p:spPr>
          <a:xfrm>
            <a:off x="2432732" y="4220447"/>
            <a:ext cx="0" cy="1104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E9015-443C-4544-81AF-831AF0FA6756}"/>
              </a:ext>
            </a:extLst>
          </p:cNvPr>
          <p:cNvSpPr/>
          <p:nvPr/>
        </p:nvSpPr>
        <p:spPr>
          <a:xfrm>
            <a:off x="935384" y="5109903"/>
            <a:ext cx="130395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>
                <a:solidFill>
                  <a:srgbClr val="00A378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28.12.2022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4B24F1-52E0-A04E-9155-C1924A05E4E6}"/>
              </a:ext>
            </a:extLst>
          </p:cNvPr>
          <p:cNvSpPr/>
          <p:nvPr/>
        </p:nvSpPr>
        <p:spPr>
          <a:xfrm>
            <a:off x="2866188" y="4476015"/>
            <a:ext cx="2518148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Министр здравоохранения ЧР</a:t>
            </a:r>
          </a:p>
          <a:p>
            <a:r>
              <a:rPr lang="ru-RU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Министерство здравоохранения Чеченской Республики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26B892-016B-764F-BB03-AC7E055D3737}"/>
              </a:ext>
            </a:extLst>
          </p:cNvPr>
          <p:cNvSpPr/>
          <p:nvPr/>
        </p:nvSpPr>
        <p:spPr>
          <a:xfrm>
            <a:off x="2866188" y="5148375"/>
            <a:ext cx="251814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>
                <a:solidFill>
                  <a:srgbClr val="28B5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www.mzchr.ru</a:t>
            </a:r>
            <a:endParaRPr lang="ru-RU" sz="900" dirty="0">
              <a:solidFill>
                <a:srgbClr val="28B5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5C1948-3F2F-4E4B-899C-CED1FF3B7FC4}"/>
              </a:ext>
            </a:extLst>
          </p:cNvPr>
          <p:cNvSpPr/>
          <p:nvPr/>
        </p:nvSpPr>
        <p:spPr>
          <a:xfrm>
            <a:off x="2353642" y="1838398"/>
            <a:ext cx="6919891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Чеченская Республика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49D97F-24E2-E041-AE4B-89F93C7E63F3}"/>
              </a:ext>
            </a:extLst>
          </p:cNvPr>
          <p:cNvSpPr/>
          <p:nvPr/>
        </p:nvSpPr>
        <p:spPr>
          <a:xfrm>
            <a:off x="935384" y="1566683"/>
            <a:ext cx="1080000" cy="1082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[Герб субъекта РФ]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фиксированнаяширина</a:t>
            </a: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</a:t>
            </a: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см</a:t>
            </a:r>
          </a:p>
        </p:txBody>
      </p:sp>
      <p:pic>
        <p:nvPicPr>
          <p:cNvPr id="14" name="Рисунок 13" descr="Снимок экрана (3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84" y="1537537"/>
            <a:ext cx="1080000" cy="1241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73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00A378"/>
                </a:solidFill>
              </a:rPr>
              <a:t>Характеристика региона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9B114-7D4D-FF44-BA56-280A827DCD45}"/>
              </a:ext>
            </a:extLst>
          </p:cNvPr>
          <p:cNvSpPr>
            <a:spLocks noChangeAspect="1"/>
          </p:cNvSpPr>
          <p:nvPr/>
        </p:nvSpPr>
        <p:spPr>
          <a:xfrm>
            <a:off x="5951435" y="313127"/>
            <a:ext cx="359321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[Герб]</a:t>
            </a:r>
            <a:endParaRPr 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ф/ш=1см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Чеченская Республика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B72A96-E722-D141-838C-0CD73F4847D0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>
                <a:solidFill>
                  <a:srgbClr val="00A378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28.12.2022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DC82C8-84FF-EB4A-81E2-3842A4C85D53}"/>
              </a:ext>
            </a:extLst>
          </p:cNvPr>
          <p:cNvSpPr/>
          <p:nvPr/>
        </p:nvSpPr>
        <p:spPr>
          <a:xfrm>
            <a:off x="935385" y="1380807"/>
            <a:ext cx="24830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576 677</a:t>
            </a:r>
            <a:r>
              <a:rPr lang="ru-RU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чел. (38 </a:t>
            </a:r>
            <a:r>
              <a:rPr lang="en-US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8A16BD-4045-E749-8903-2BEC9436E115}"/>
              </a:ext>
            </a:extLst>
          </p:cNvPr>
          <p:cNvSpPr/>
          <p:nvPr/>
        </p:nvSpPr>
        <p:spPr>
          <a:xfrm>
            <a:off x="935386" y="1704109"/>
            <a:ext cx="186583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городское население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F6CF21-AC1D-8F47-87D2-89E161AD00DF}"/>
              </a:ext>
            </a:extLst>
          </p:cNvPr>
          <p:cNvSpPr/>
          <p:nvPr/>
        </p:nvSpPr>
        <p:spPr>
          <a:xfrm>
            <a:off x="935385" y="2151570"/>
            <a:ext cx="248304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939 710</a:t>
            </a:r>
            <a:r>
              <a:rPr lang="ru-RU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чел. </a:t>
            </a:r>
            <a:r>
              <a:rPr lang="en-GB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62 </a:t>
            </a:r>
            <a:r>
              <a:rPr lang="en-GB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%)</a:t>
            </a:r>
            <a:r>
              <a:rPr lang="ru-RU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71AF82-3663-F14B-92BF-4A8549735D8F}"/>
              </a:ext>
            </a:extLst>
          </p:cNvPr>
          <p:cNvSpPr/>
          <p:nvPr/>
        </p:nvSpPr>
        <p:spPr>
          <a:xfrm>
            <a:off x="935385" y="2464084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сельское население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16EE38-1AF8-414A-86EE-5E6DB2FA49C7}"/>
              </a:ext>
            </a:extLst>
          </p:cNvPr>
          <p:cNvSpPr/>
          <p:nvPr/>
        </p:nvSpPr>
        <p:spPr>
          <a:xfrm>
            <a:off x="4509761" y="1380807"/>
            <a:ext cx="20703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366</a:t>
            </a:r>
            <a:r>
              <a:rPr lang="en-US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нас.</a:t>
            </a:r>
            <a:r>
              <a:rPr lang="en-US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пунктов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ABA4682-B619-F241-BDBA-94B13A292436}"/>
              </a:ext>
            </a:extLst>
          </p:cNvPr>
          <p:cNvSpPr/>
          <p:nvPr/>
        </p:nvSpPr>
        <p:spPr>
          <a:xfrm>
            <a:off x="4516795" y="1688584"/>
            <a:ext cx="17591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проживающим населением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03CA266-9942-464F-B5CB-A2FB36938BEE}"/>
              </a:ext>
            </a:extLst>
          </p:cNvPr>
          <p:cNvSpPr/>
          <p:nvPr/>
        </p:nvSpPr>
        <p:spPr>
          <a:xfrm>
            <a:off x="4488659" y="2151570"/>
            <a:ext cx="209143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</a:t>
            </a:r>
            <a:r>
              <a:rPr lang="ru-RU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  <a:endParaRPr lang="en-US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59C9B10-DC33-A24C-B605-B0412619F515}"/>
              </a:ext>
            </a:extLst>
          </p:cNvPr>
          <p:cNvSpPr/>
          <p:nvPr/>
        </p:nvSpPr>
        <p:spPr>
          <a:xfrm>
            <a:off x="4509762" y="2798436"/>
            <a:ext cx="186583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участники региональной программы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4DB00F-0EDB-2247-A5CC-B93D8EB1513B}"/>
              </a:ext>
            </a:extLst>
          </p:cNvPr>
          <p:cNvSpPr/>
          <p:nvPr/>
        </p:nvSpPr>
        <p:spPr>
          <a:xfrm>
            <a:off x="935385" y="2911242"/>
            <a:ext cx="267649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en-US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1166A46-3A2E-844F-95E8-D726019791BF}"/>
              </a:ext>
            </a:extLst>
          </p:cNvPr>
          <p:cNvSpPr/>
          <p:nvPr/>
        </p:nvSpPr>
        <p:spPr>
          <a:xfrm>
            <a:off x="935384" y="3249237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ФМБА России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A15484E1-961E-B24D-9056-02C9CC25A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749" y="1420347"/>
            <a:ext cx="396000" cy="3960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645A8AA9-369B-4543-93D5-B6B704E7E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3076" y="1378651"/>
            <a:ext cx="396000" cy="3960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6D2823E-AD6B-FE4A-963C-F53F6C096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3076" y="2194087"/>
            <a:ext cx="396000" cy="396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80609C4-6DF4-4F4A-9821-0700DFF71BDE}"/>
              </a:ext>
            </a:extLst>
          </p:cNvPr>
          <p:cNvGrpSpPr/>
          <p:nvPr/>
        </p:nvGrpSpPr>
        <p:grpSpPr>
          <a:xfrm>
            <a:off x="347182" y="2963219"/>
            <a:ext cx="396000" cy="396000"/>
            <a:chOff x="4569733" y="4177399"/>
            <a:chExt cx="396000" cy="396000"/>
          </a:xfrm>
        </p:grpSpPr>
        <p:sp>
          <p:nvSpPr>
            <p:cNvPr id="52" name="Cross 51">
              <a:extLst>
                <a:ext uri="{FF2B5EF4-FFF2-40B4-BE49-F238E27FC236}">
                  <a16:creationId xmlns:a16="http://schemas.microsoft.com/office/drawing/2014/main" id="{1991358B-AAC2-0644-8CD0-63CCE2791BF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569733" y="4177399"/>
              <a:ext cx="396000" cy="396000"/>
            </a:xfrm>
            <a:prstGeom prst="plus">
              <a:avLst>
                <a:gd name="adj" fmla="val 28848"/>
              </a:avLst>
            </a:prstGeom>
            <a:noFill/>
            <a:ln w="19050">
              <a:solidFill>
                <a:srgbClr val="00A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DEE3BA3-CDB5-4041-A593-A26B65784A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7733" y="4285399"/>
              <a:ext cx="180000" cy="180000"/>
            </a:xfrm>
            <a:prstGeom prst="ellipse">
              <a:avLst/>
            </a:prstGeom>
            <a:solidFill>
              <a:srgbClr val="00A3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1DF984B6-9943-DC43-B8A9-4AED6A76E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7182" y="2203547"/>
            <a:ext cx="396000" cy="39600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21ACC7F-77EF-144F-8409-C392F9881FBA}"/>
              </a:ext>
            </a:extLst>
          </p:cNvPr>
          <p:cNvSpPr>
            <a:spLocks noChangeAspect="1"/>
          </p:cNvSpPr>
          <p:nvPr/>
        </p:nvSpPr>
        <p:spPr>
          <a:xfrm>
            <a:off x="6883922" y="2203547"/>
            <a:ext cx="3240000" cy="32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[Карта субъекта РФ]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длинная сторона=9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см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FF97B94-0C39-B549-86D5-9D62C0753CFE}"/>
              </a:ext>
            </a:extLst>
          </p:cNvPr>
          <p:cNvSpPr/>
          <p:nvPr/>
        </p:nvSpPr>
        <p:spPr>
          <a:xfrm>
            <a:off x="6866686" y="1377932"/>
            <a:ext cx="373740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1 516 387 </a:t>
            </a:r>
            <a:r>
              <a:rPr lang="ru-RU" sz="20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чел. </a:t>
            </a:r>
            <a:r>
              <a:rPr lang="ru-RU" sz="800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(по данным Росстата на 1 января 2022 г.)</a:t>
            </a:r>
          </a:p>
        </p:txBody>
      </p:sp>
      <p:sp>
        <p:nvSpPr>
          <p:cNvPr id="57" name="Rectangle 26">
            <a:extLst>
              <a:ext uri="{FF2B5EF4-FFF2-40B4-BE49-F238E27FC236}">
                <a16:creationId xmlns:a16="http://schemas.microsoft.com/office/drawing/2014/main" id="{25BB45B5-1CB1-E947-AD1D-E6B2808A858A}"/>
              </a:ext>
            </a:extLst>
          </p:cNvPr>
          <p:cNvSpPr/>
          <p:nvPr/>
        </p:nvSpPr>
        <p:spPr>
          <a:xfrm>
            <a:off x="6866686" y="1704108"/>
            <a:ext cx="219663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всего проживающего населения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AC70BB89-B6D2-0A41-9648-D8F4BF328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8775" y="320451"/>
            <a:ext cx="396000" cy="396000"/>
          </a:xfrm>
          <a:prstGeom prst="rect">
            <a:avLst/>
          </a:prstGeom>
        </p:spPr>
      </p:pic>
      <p:pic>
        <p:nvPicPr>
          <p:cNvPr id="28" name="Рисунок 27" descr="Снимок экрана (3)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49" y="313127"/>
            <a:ext cx="428643" cy="40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12517" r="7242" b="1807"/>
          <a:stretch/>
        </p:blipFill>
        <p:spPr>
          <a:xfrm>
            <a:off x="6883922" y="2149486"/>
            <a:ext cx="3409910" cy="379261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 rot="16200000">
            <a:off x="6751422" y="4052796"/>
            <a:ext cx="135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Серноводская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12631" y="5175265"/>
            <a:ext cx="106895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Итум-Калинский</a:t>
            </a:r>
            <a:r>
              <a:rPr lang="ru-RU" sz="10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sp>
        <p:nvSpPr>
          <p:cNvPr id="37" name="TextBox 36"/>
          <p:cNvSpPr txBox="1"/>
          <p:nvPr/>
        </p:nvSpPr>
        <p:spPr>
          <a:xfrm rot="20143042">
            <a:off x="8261937" y="5436435"/>
            <a:ext cx="852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Шаройский</a:t>
            </a:r>
            <a:r>
              <a:rPr lang="ru-RU" sz="1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94739" y="5033799"/>
            <a:ext cx="103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Шатойская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ЦРБ</a:t>
            </a:r>
          </a:p>
        </p:txBody>
      </p:sp>
      <p:sp>
        <p:nvSpPr>
          <p:cNvPr id="39" name="TextBox 38"/>
          <p:cNvSpPr txBox="1"/>
          <p:nvPr/>
        </p:nvSpPr>
        <p:spPr>
          <a:xfrm rot="1201286">
            <a:off x="8005561" y="4840143"/>
            <a:ext cx="1221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Шатойский</a:t>
            </a:r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sp>
        <p:nvSpPr>
          <p:cNvPr id="41" name="TextBox 40"/>
          <p:cNvSpPr txBox="1"/>
          <p:nvPr/>
        </p:nvSpPr>
        <p:spPr>
          <a:xfrm rot="18096346">
            <a:off x="6920848" y="4290749"/>
            <a:ext cx="15872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Ачхой-Мартановская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ЦРБ</a:t>
            </a:r>
          </a:p>
        </p:txBody>
      </p:sp>
      <p:sp>
        <p:nvSpPr>
          <p:cNvPr id="43" name="TextBox 42"/>
          <p:cNvSpPr txBox="1"/>
          <p:nvPr/>
        </p:nvSpPr>
        <p:spPr>
          <a:xfrm rot="19226270">
            <a:off x="7309002" y="4450208"/>
            <a:ext cx="15151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Урус-Мартановская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645081" y="4704993"/>
            <a:ext cx="9909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Веденская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03922" y="4210912"/>
            <a:ext cx="87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Шалинская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ЦРБ</a:t>
            </a:r>
          </a:p>
        </p:txBody>
      </p:sp>
      <p:sp>
        <p:nvSpPr>
          <p:cNvPr id="60" name="TextBox 59"/>
          <p:cNvSpPr txBox="1"/>
          <p:nvPr/>
        </p:nvSpPr>
        <p:spPr>
          <a:xfrm rot="18511172">
            <a:off x="8168763" y="3880091"/>
            <a:ext cx="1195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Аргунская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ГБ№1</a:t>
            </a:r>
          </a:p>
        </p:txBody>
      </p:sp>
      <p:sp>
        <p:nvSpPr>
          <p:cNvPr id="61" name="TextBox 60"/>
          <p:cNvSpPr txBox="1"/>
          <p:nvPr/>
        </p:nvSpPr>
        <p:spPr>
          <a:xfrm rot="5400000">
            <a:off x="9162451" y="4504938"/>
            <a:ext cx="1292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Ножай-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Юртовская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ЦРБ</a:t>
            </a:r>
          </a:p>
        </p:txBody>
      </p:sp>
      <p:sp>
        <p:nvSpPr>
          <p:cNvPr id="62" name="TextBox 61"/>
          <p:cNvSpPr txBox="1"/>
          <p:nvPr/>
        </p:nvSpPr>
        <p:spPr>
          <a:xfrm rot="1200242">
            <a:off x="8859618" y="3960707"/>
            <a:ext cx="1090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Курчалоевская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014892" y="3657490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Гудермесская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036761" y="3747771"/>
            <a:ext cx="7928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Грозный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622913" y="3438567"/>
            <a:ext cx="121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Грозненская ЦРБ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83922" y="3097108"/>
            <a:ext cx="1234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Надтеречная ЦРБ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501238" y="2653151"/>
            <a:ext cx="1042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Наурская ЦРБ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735871" y="2890769"/>
            <a:ext cx="1221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Шелковская ЦРБ</a:t>
            </a:r>
          </a:p>
        </p:txBody>
      </p:sp>
      <p:sp>
        <p:nvSpPr>
          <p:cNvPr id="69" name="TextBox 68"/>
          <p:cNvSpPr txBox="1"/>
          <p:nvPr/>
        </p:nvSpPr>
        <p:spPr>
          <a:xfrm rot="1201286">
            <a:off x="8005560" y="4840143"/>
            <a:ext cx="1221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Шатойский</a:t>
            </a:r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</p:spTree>
    <p:extLst>
      <p:ext uri="{BB962C8B-B14F-4D97-AF65-F5344CB8AC3E}">
        <p14:creationId xmlns:p14="http://schemas.microsoft.com/office/powerpoint/2010/main" val="256674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6" y="334425"/>
            <a:ext cx="6785968" cy="246221"/>
          </a:xfrm>
        </p:spPr>
        <p:txBody>
          <a:bodyPr/>
          <a:lstStyle/>
          <a:p>
            <a:r>
              <a:rPr lang="ru-RU" dirty="0"/>
              <a:t>Изменения (внешний вид)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Чеченская Республика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4CE155-C330-5747-8E57-3D5D5E8C7525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>
                <a:solidFill>
                  <a:srgbClr val="00A378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28.12.2022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9AA375-5002-D94A-A183-21F0A094669D}"/>
              </a:ext>
            </a:extLst>
          </p:cNvPr>
          <p:cNvSpPr/>
          <p:nvPr/>
        </p:nvSpPr>
        <p:spPr>
          <a:xfrm>
            <a:off x="5399881" y="927658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СТАЛО</a:t>
            </a:r>
            <a:endParaRPr lang="ru-RU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A11DC3B-F973-6842-96AA-32E7764C7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20451"/>
            <a:ext cx="396000" cy="396000"/>
          </a:xfrm>
          <a:prstGeom prst="rect">
            <a:avLst/>
          </a:prstGeom>
        </p:spPr>
      </p:pic>
      <p:graphicFrame>
        <p:nvGraphicFramePr>
          <p:cNvPr id="17" name="Таблица 1">
            <a:extLst>
              <a:ext uri="{FF2B5EF4-FFF2-40B4-BE49-F238E27FC236}">
                <a16:creationId xmlns:a16="http://schemas.microsoft.com/office/drawing/2014/main" id="{82CBF089-951A-4147-8F0C-5CF4C2A0C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946329"/>
              </p:ext>
            </p:extLst>
          </p:nvPr>
        </p:nvGraphicFramePr>
        <p:xfrm>
          <a:off x="8120247" y="892398"/>
          <a:ext cx="2724438" cy="1508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31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мероприятия 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Количество</a:t>
                      </a:r>
                      <a:r>
                        <a:rPr lang="ru-RU" sz="9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ед. автотранспорта</a:t>
                      </a:r>
                      <a:br>
                        <a:rPr lang="ru-RU" sz="9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ru-RU" sz="9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2022 г.</a:t>
                      </a:r>
                      <a:endParaRPr lang="ru-RU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04">
                <a:tc>
                  <a:txBody>
                    <a:bodyPr/>
                    <a:lstStyle/>
                    <a:p>
                      <a:pPr marL="0" marR="0" indent="0" algn="ctr" defTabSz="8099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Переоснащение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A37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111">
                <a:tc>
                  <a:txBody>
                    <a:bodyPr/>
                    <a:lstStyle/>
                    <a:p>
                      <a:pPr marL="0" marR="0" indent="0" algn="ctr" defTabSz="8099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Дооснащение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A37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94</a:t>
                      </a:r>
                    </a:p>
                    <a:p>
                      <a:pPr algn="ctr"/>
                      <a:r>
                        <a:rPr lang="ru-RU" sz="1100" b="1" dirty="0">
                          <a:solidFill>
                            <a:srgbClr val="00A37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(поставка завершена)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14ECBF51-2D9A-494D-A85A-6B03B7129695}"/>
              </a:ext>
            </a:extLst>
          </p:cNvPr>
          <p:cNvSpPr>
            <a:spLocks noChangeAspect="1"/>
          </p:cNvSpPr>
          <p:nvPr/>
        </p:nvSpPr>
        <p:spPr>
          <a:xfrm>
            <a:off x="5951435" y="313127"/>
            <a:ext cx="359321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[Герб]</a:t>
            </a:r>
            <a:endParaRPr 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ф/ш=1см</a:t>
            </a:r>
          </a:p>
        </p:txBody>
      </p:sp>
      <p:pic>
        <p:nvPicPr>
          <p:cNvPr id="18" name="Рисунок 17" descr="Снимок экрана (3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49" y="313127"/>
            <a:ext cx="428643" cy="40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5A9AA375-5002-D94A-A183-21F0A094669D}"/>
              </a:ext>
            </a:extLst>
          </p:cNvPr>
          <p:cNvSpPr/>
          <p:nvPr/>
        </p:nvSpPr>
        <p:spPr>
          <a:xfrm>
            <a:off x="1224657" y="927658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БЫЛО</a:t>
            </a:r>
            <a:endParaRPr lang="ru-RU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6" y="1551706"/>
            <a:ext cx="3571832" cy="2710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81"/>
          <a:stretch/>
        </p:blipFill>
        <p:spPr>
          <a:xfrm>
            <a:off x="3790963" y="1357853"/>
            <a:ext cx="4137139" cy="1508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39799" r="178" b="15067"/>
          <a:stretch/>
        </p:blipFill>
        <p:spPr>
          <a:xfrm>
            <a:off x="3782396" y="4513385"/>
            <a:ext cx="4137139" cy="16220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24988" r="166" b="21516"/>
          <a:stretch/>
        </p:blipFill>
        <p:spPr>
          <a:xfrm>
            <a:off x="3788334" y="2972156"/>
            <a:ext cx="4137138" cy="1466032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E402F020-9BDD-F6AE-605E-15EC9144BF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46688" y="29067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B5AD25-1E38-679B-4029-730F8BD1D9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164" t="36572" r="20355" b="32280"/>
          <a:stretch/>
        </p:blipFill>
        <p:spPr>
          <a:xfrm>
            <a:off x="8013149" y="2401002"/>
            <a:ext cx="2786614" cy="21539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F25847-7226-7919-0BD1-34F6B768F70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47" t="18321" r="2737" b="3125"/>
          <a:stretch/>
        </p:blipFill>
        <p:spPr>
          <a:xfrm>
            <a:off x="7997205" y="4611209"/>
            <a:ext cx="2847480" cy="150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7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00A378"/>
                </a:solidFill>
              </a:rPr>
              <a:t>Изменения (позитивные)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230326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Чеченская Республика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4CE155-C330-5747-8E57-3D5D5E8C7525}"/>
              </a:ext>
            </a:extLst>
          </p:cNvPr>
          <p:cNvSpPr/>
          <p:nvPr/>
        </p:nvSpPr>
        <p:spPr>
          <a:xfrm>
            <a:off x="4426595" y="286333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>
                <a:solidFill>
                  <a:srgbClr val="00A378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28.12.2022</a:t>
            </a:r>
            <a:endParaRPr lang="ru-RU" sz="1100" b="1" dirty="0">
              <a:solidFill>
                <a:srgbClr val="00A378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39438D-8E99-7C42-958F-B75BFAF7EFFB}"/>
              </a:ext>
            </a:extLst>
          </p:cNvPr>
          <p:cNvSpPr>
            <a:spLocks noChangeAspect="1"/>
          </p:cNvSpPr>
          <p:nvPr/>
        </p:nvSpPr>
        <p:spPr>
          <a:xfrm>
            <a:off x="754775" y="4559860"/>
            <a:ext cx="99180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8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Увеличилась доля граждан, ежегодно проходящих профилактический медицинский осмотр и (или) диспансеризацию от общего числа населения (процент)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72DD90-3A17-E94E-BA96-91976D82C6AF}"/>
              </a:ext>
            </a:extLst>
          </p:cNvPr>
          <p:cNvSpPr>
            <a:spLocks noChangeAspect="1"/>
          </p:cNvSpPr>
          <p:nvPr/>
        </p:nvSpPr>
        <p:spPr>
          <a:xfrm>
            <a:off x="2536722" y="4567890"/>
            <a:ext cx="1281855" cy="414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8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Увеличилась доля населенных пунктов с числом жителей до 2000 человек, населению которых доступна первичная медико-санитарная помощь по месту их проживания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43EE319-AA8C-8B4F-A5D9-926C367C1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20451"/>
            <a:ext cx="396000" cy="396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2C0A870-E655-AE49-A9C1-8462AFAE134B}"/>
              </a:ext>
            </a:extLst>
          </p:cNvPr>
          <p:cNvSpPr>
            <a:spLocks noChangeAspect="1"/>
          </p:cNvSpPr>
          <p:nvPr/>
        </p:nvSpPr>
        <p:spPr>
          <a:xfrm>
            <a:off x="5951435" y="313127"/>
            <a:ext cx="359321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[Герб]</a:t>
            </a:r>
            <a:endParaRPr 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ф/ш=1см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2C3FFA4-9257-CE4A-B4E0-131C7D61F0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007260"/>
              </p:ext>
            </p:extLst>
          </p:nvPr>
        </p:nvGraphicFramePr>
        <p:xfrm>
          <a:off x="358775" y="912250"/>
          <a:ext cx="1536645" cy="3708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6769328A-5467-CF47-BB2E-EDA6A9629F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1239732"/>
              </p:ext>
            </p:extLst>
          </p:nvPr>
        </p:nvGraphicFramePr>
        <p:xfrm>
          <a:off x="2366432" y="1209843"/>
          <a:ext cx="1589350" cy="3305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5" name="Рисунок 24" descr="Снимок экрана (3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842" y="223291"/>
            <a:ext cx="428643" cy="403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Группа 13"/>
          <p:cNvGrpSpPr/>
          <p:nvPr/>
        </p:nvGrpSpPr>
        <p:grpSpPr>
          <a:xfrm>
            <a:off x="4130932" y="616238"/>
            <a:ext cx="3127538" cy="2794709"/>
            <a:chOff x="175484" y="944029"/>
            <a:chExt cx="5895255" cy="2096799"/>
          </a:xfrm>
        </p:grpSpPr>
        <p:sp>
          <p:nvSpPr>
            <p:cNvPr id="15" name="Rounded Rectangle 8"/>
            <p:cNvSpPr/>
            <p:nvPr/>
          </p:nvSpPr>
          <p:spPr>
            <a:xfrm>
              <a:off x="175484" y="944029"/>
              <a:ext cx="5895255" cy="2096799"/>
            </a:xfrm>
            <a:prstGeom prst="roundRect">
              <a:avLst>
                <a:gd name="adj" fmla="val 6640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165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>
                  <a:ea typeface="Calibri" panose="020F0502020204030204" pitchFamily="34" charset="0"/>
                  <a:cs typeface="SimSun" panose="02010600030101010101" pitchFamily="2" charset="-122"/>
                </a:rPr>
                <a:t>п</a:t>
              </a:r>
              <a:endParaRPr lang="en-US" sz="80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27546" y="1128582"/>
              <a:ext cx="5241779" cy="147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>
                  <a:solidFill>
                    <a:srgbClr val="33996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за 9 месяцев 2022 г</a:t>
              </a:r>
              <a:endParaRPr lang="ru-RU" sz="800" dirty="0">
                <a:solidFill>
                  <a:srgbClr val="3399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529116" y="1285102"/>
              <a:ext cx="5426651" cy="1408389"/>
              <a:chOff x="238044" y="1358550"/>
              <a:chExt cx="5922931" cy="1548895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3662726" y="1358550"/>
                <a:ext cx="2498249" cy="278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00" b="1" dirty="0">
                    <a:solidFill>
                      <a:srgbClr val="0070C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25 993 выезда</a:t>
                </a:r>
              </a:p>
            </p:txBody>
          </p:sp>
          <p:sp>
            <p:nvSpPr>
              <p:cNvPr id="28" name="Rounded Rectangle 56"/>
              <p:cNvSpPr/>
              <p:nvPr/>
            </p:nvSpPr>
            <p:spPr>
              <a:xfrm>
                <a:off x="388405" y="1370191"/>
                <a:ext cx="3335997" cy="131606"/>
              </a:xfrm>
              <a:prstGeom prst="roundRect">
                <a:avLst>
                  <a:gd name="adj" fmla="val 50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57"/>
              <p:cNvSpPr/>
              <p:nvPr/>
            </p:nvSpPr>
            <p:spPr>
              <a:xfrm>
                <a:off x="478580" y="1719299"/>
                <a:ext cx="1548026" cy="236429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pPr>
                  <a:spcAft>
                    <a:spcPts val="600"/>
                  </a:spcAft>
                </a:pPr>
                <a:endParaRPr lang="en-US" sz="800" dirty="0"/>
              </a:p>
            </p:txBody>
          </p:sp>
          <p:sp>
            <p:nvSpPr>
              <p:cNvPr id="30" name="Rounded Rectangle 59"/>
              <p:cNvSpPr/>
              <p:nvPr/>
            </p:nvSpPr>
            <p:spPr>
              <a:xfrm>
                <a:off x="463438" y="2773821"/>
                <a:ext cx="2140709" cy="125109"/>
              </a:xfrm>
              <a:prstGeom prst="roundRect">
                <a:avLst>
                  <a:gd name="adj" fmla="val 50000"/>
                </a:avLst>
              </a:prstGeom>
              <a:solidFill>
                <a:srgbClr val="339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" name="Rectangle 60"/>
              <p:cNvSpPr/>
              <p:nvPr/>
            </p:nvSpPr>
            <p:spPr>
              <a:xfrm>
                <a:off x="238044" y="2464546"/>
                <a:ext cx="3266801" cy="162495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r>
                  <a:rPr lang="ru-RU" sz="800" b="1" dirty="0">
                    <a:solidFill>
                      <a:srgbClr val="339966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Доставка пациентов</a:t>
                </a: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2519224" y="2744950"/>
                <a:ext cx="2621578" cy="162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00" b="1" dirty="0">
                    <a:solidFill>
                      <a:srgbClr val="339966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9 390 человек</a:t>
                </a:r>
              </a:p>
            </p:txBody>
          </p:sp>
        </p:grpSp>
        <p:sp>
          <p:nvSpPr>
            <p:cNvPr id="22" name="Rectangle 60"/>
            <p:cNvSpPr/>
            <p:nvPr/>
          </p:nvSpPr>
          <p:spPr>
            <a:xfrm>
              <a:off x="547566" y="1024361"/>
              <a:ext cx="2993078" cy="242739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ru-RU" sz="900" b="1" dirty="0">
                  <a:solidFill>
                    <a:srgbClr val="0070C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Выезды к пациентам</a:t>
              </a:r>
            </a:p>
            <a:p>
              <a:endParaRPr lang="ru-RU" sz="8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3" name="Rectangle 60"/>
          <p:cNvSpPr/>
          <p:nvPr/>
        </p:nvSpPr>
        <p:spPr>
          <a:xfrm>
            <a:off x="4355962" y="1574092"/>
            <a:ext cx="2345642" cy="2308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900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Доставка</a:t>
            </a:r>
            <a:r>
              <a:rPr lang="ru-RU" sz="800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биологических материалов</a:t>
            </a:r>
          </a:p>
        </p:txBody>
      </p:sp>
      <p:sp>
        <p:nvSpPr>
          <p:cNvPr id="34" name="Rounded Rectangle 59"/>
          <p:cNvSpPr/>
          <p:nvPr/>
        </p:nvSpPr>
        <p:spPr>
          <a:xfrm>
            <a:off x="4416278" y="1913491"/>
            <a:ext cx="1783524" cy="14324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Прямоугольник 34"/>
          <p:cNvSpPr/>
          <p:nvPr/>
        </p:nvSpPr>
        <p:spPr>
          <a:xfrm>
            <a:off x="6168623" y="1893274"/>
            <a:ext cx="7681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87 846 шт.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A8172C2-9EC5-6E46-8A46-EB2D6106DFD7}"/>
              </a:ext>
            </a:extLst>
          </p:cNvPr>
          <p:cNvSpPr/>
          <p:nvPr/>
        </p:nvSpPr>
        <p:spPr>
          <a:xfrm>
            <a:off x="4070409" y="3648625"/>
            <a:ext cx="3182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Своевременность оказания медицинской помощи прямо влияет на смертность населения:</a:t>
            </a:r>
          </a:p>
        </p:txBody>
      </p: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675558488"/>
              </p:ext>
            </p:extLst>
          </p:nvPr>
        </p:nvGraphicFramePr>
        <p:xfrm>
          <a:off x="4222946" y="3938736"/>
          <a:ext cx="2670513" cy="2258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12517" r="7242" b="1807"/>
          <a:stretch/>
        </p:blipFill>
        <p:spPr>
          <a:xfrm>
            <a:off x="7406207" y="1642888"/>
            <a:ext cx="3409910" cy="4011473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7543800" y="865286"/>
            <a:ext cx="2993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900" b="1" dirty="0">
                <a:solidFill>
                  <a:srgbClr val="3399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Территория </a:t>
            </a:r>
          </a:p>
          <a:p>
            <a:pPr algn="ctr" defTabSz="914400"/>
            <a:r>
              <a:rPr lang="ru-RU" sz="900" b="1" dirty="0">
                <a:solidFill>
                  <a:srgbClr val="3399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сельской местности, обслуживаемая автотранспортом ПМПЗЗ </a:t>
            </a:r>
          </a:p>
          <a:p>
            <a:pPr algn="ctr" defTabSz="914400"/>
            <a:r>
              <a:rPr lang="ru-RU" sz="900" b="1" dirty="0">
                <a:solidFill>
                  <a:srgbClr val="3399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2021 года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540" y="2149768"/>
            <a:ext cx="414867" cy="41486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290" y="3547227"/>
            <a:ext cx="331340" cy="33134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831" y="3079534"/>
            <a:ext cx="414867" cy="41486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622" y="2818506"/>
            <a:ext cx="371785" cy="37178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25" y="2338680"/>
            <a:ext cx="414867" cy="41486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90" y="2500009"/>
            <a:ext cx="414867" cy="41486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21" y="3315228"/>
            <a:ext cx="243455" cy="24345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687" y="3728582"/>
            <a:ext cx="371785" cy="3717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723" y="3977463"/>
            <a:ext cx="371785" cy="37178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309" y="4381997"/>
            <a:ext cx="371785" cy="37178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32" y="4257185"/>
            <a:ext cx="371785" cy="37178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95" y="5138169"/>
            <a:ext cx="371785" cy="37178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88" y="4796186"/>
            <a:ext cx="371785" cy="37178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16" y="3470659"/>
            <a:ext cx="286499" cy="28649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129" y="3776267"/>
            <a:ext cx="371785" cy="37178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85" y="3438754"/>
            <a:ext cx="274143" cy="27414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37" y="3370844"/>
            <a:ext cx="247113" cy="247113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4450837" y="1209843"/>
            <a:ext cx="25573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9 месяцев 2021 г</a:t>
            </a:r>
            <a:endParaRPr lang="ru-RU" sz="800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Rounded Rectangle 56"/>
          <p:cNvSpPr/>
          <p:nvPr/>
        </p:nvSpPr>
        <p:spPr>
          <a:xfrm>
            <a:off x="4450837" y="1408292"/>
            <a:ext cx="1045815" cy="18737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466650" y="1434178"/>
            <a:ext cx="111670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15 874 выезда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401305" y="2045026"/>
            <a:ext cx="25573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9 месяцев 2021 г</a:t>
            </a:r>
            <a:endParaRPr lang="ru-RU" sz="800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Rounded Rectangle 59"/>
          <p:cNvSpPr/>
          <p:nvPr/>
        </p:nvSpPr>
        <p:spPr>
          <a:xfrm>
            <a:off x="4446349" y="2251634"/>
            <a:ext cx="876209" cy="1449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Прямоугольник 61"/>
          <p:cNvSpPr/>
          <p:nvPr/>
        </p:nvSpPr>
        <p:spPr>
          <a:xfrm>
            <a:off x="5292947" y="2227211"/>
            <a:ext cx="7681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32 307 шт.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4401305" y="2922066"/>
            <a:ext cx="25573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9 месяцев 2021 г</a:t>
            </a:r>
            <a:endParaRPr lang="ru-RU" sz="800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Rounded Rectangle 59"/>
          <p:cNvSpPr/>
          <p:nvPr/>
        </p:nvSpPr>
        <p:spPr>
          <a:xfrm>
            <a:off x="4487842" y="3119091"/>
            <a:ext cx="834391" cy="169923"/>
          </a:xfrm>
          <a:prstGeom prst="roundRect">
            <a:avLst>
              <a:gd name="adj" fmla="val 50000"/>
            </a:avLst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65" name="Прямоугольник 64"/>
          <p:cNvSpPr/>
          <p:nvPr/>
        </p:nvSpPr>
        <p:spPr>
          <a:xfrm>
            <a:off x="5265941" y="3112509"/>
            <a:ext cx="11718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3399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8 620 человек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E2281E-EB00-CD06-1656-5B23E3725E9E}"/>
              </a:ext>
            </a:extLst>
          </p:cNvPr>
          <p:cNvSpPr/>
          <p:nvPr/>
        </p:nvSpPr>
        <p:spPr>
          <a:xfrm>
            <a:off x="4389887" y="1748864"/>
            <a:ext cx="25573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3399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9 месяцев 2022 г</a:t>
            </a:r>
            <a:endParaRPr lang="ru-RU" sz="800" dirty="0">
              <a:solidFill>
                <a:srgbClr val="3399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9C6922-FAA3-604D-FB32-7D7BB4AF9989}"/>
              </a:ext>
            </a:extLst>
          </p:cNvPr>
          <p:cNvSpPr/>
          <p:nvPr/>
        </p:nvSpPr>
        <p:spPr>
          <a:xfrm>
            <a:off x="4355811" y="2583828"/>
            <a:ext cx="25573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3399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9 месяцев 2022 г</a:t>
            </a:r>
            <a:endParaRPr lang="ru-RU" sz="800" dirty="0">
              <a:solidFill>
                <a:srgbClr val="3399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93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59819</TotalTime>
  <Words>332</Words>
  <Application>Microsoft Office PowerPoint</Application>
  <PresentationFormat>Произвольный</PresentationFormat>
  <Paragraphs>97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1" baseType="lpstr">
      <vt:lpstr>Arial</vt:lpstr>
      <vt:lpstr>Calibri</vt:lpstr>
      <vt:lpstr>Cambria</vt:lpstr>
      <vt:lpstr>Segoe UI</vt:lpstr>
      <vt:lpstr>Segoe UI Black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Гофман Наталья Александровна</cp:lastModifiedBy>
  <cp:revision>3932</cp:revision>
  <cp:lastPrinted>2022-02-24T12:27:30Z</cp:lastPrinted>
  <dcterms:created xsi:type="dcterms:W3CDTF">2021-02-15T16:51:07Z</dcterms:created>
  <dcterms:modified xsi:type="dcterms:W3CDTF">2023-01-13T07:44:33Z</dcterms:modified>
</cp:coreProperties>
</file>