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6"/>
  </p:notesMasterIdLst>
  <p:handoutMasterIdLst>
    <p:handoutMasterId r:id="rId7"/>
  </p:handoutMasterIdLst>
  <p:sldIdLst>
    <p:sldId id="4313" r:id="rId2"/>
    <p:sldId id="4330" r:id="rId3"/>
    <p:sldId id="4316" r:id="rId4"/>
    <p:sldId id="4317" r:id="rId5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Авто" id="{F9653B20-75BD-1445-95A0-181A191614A0}">
          <p14:sldIdLst>
            <p14:sldId id="4313"/>
            <p14:sldId id="4330"/>
            <p14:sldId id="4316"/>
            <p14:sldId id="4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78"/>
    <a:srgbClr val="ABDD1D"/>
    <a:srgbClr val="CAF3E9"/>
    <a:srgbClr val="D6FFF4"/>
    <a:srgbClr val="ADFFE9"/>
    <a:srgbClr val="5050EB"/>
    <a:srgbClr val="F01F23"/>
    <a:srgbClr val="28B5FF"/>
    <a:srgbClr val="FFA000"/>
    <a:srgbClr val="FF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8" autoAdjust="0"/>
    <p:restoredTop sz="96889"/>
  </p:normalViewPr>
  <p:slideViewPr>
    <p:cSldViewPr snapToGrid="0" snapToObjects="1">
      <p:cViewPr varScale="1">
        <p:scale>
          <a:sx n="128" d="100"/>
          <a:sy n="128" d="100"/>
        </p:scale>
        <p:origin x="840" y="114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0-46C7-81D3-39D285B4553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6F0-46C7-81D3-39D285B455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6F0-46C7-81D3-39D285B45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(2021 г.)</c:v>
                </c:pt>
                <c:pt idx="1">
                  <c:v>после (2022 г.)</c:v>
                </c:pt>
              </c:strCache>
            </c:strRef>
          </c:cat>
          <c:val>
            <c:numRef>
              <c:f>Sheet1!$B$2:$B$3</c:f>
              <c:numCache>
                <c:formatCode>_-* #\ ##0_-;\-* #\ ##0_-;_-* "-"??_-;_-@_-</c:formatCode>
                <c:ptCount val="2"/>
                <c:pt idx="0">
                  <c:v>6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0-46C7-81D3-39D285B455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53296128"/>
        <c:axId val="168020224"/>
      </c:barChart>
      <c:catAx>
        <c:axId val="5329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8020224"/>
        <c:crosses val="autoZero"/>
        <c:auto val="1"/>
        <c:lblAlgn val="ctr"/>
        <c:lblOffset val="100"/>
        <c:noMultiLvlLbl val="0"/>
      </c:catAx>
      <c:valAx>
        <c:axId val="1680202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\ ##0_-;\-* #\ 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5329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62-48B9-B0B9-5AC54B55079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D62-48B9-B0B9-5AC54B550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D62-48B9-B0B9-5AC54B550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(2022 г.)</c:v>
                </c:pt>
                <c:pt idx="1">
                  <c:v>после (ноябрь, 2022 г.)</c:v>
                </c:pt>
              </c:strCache>
            </c:strRef>
          </c:cat>
          <c:val>
            <c:numRef>
              <c:f>Sheet1!$B$2:$B$3</c:f>
              <c:numCache>
                <c:formatCode>_-* #\ ##0_-;\-* #\ ##0_-;_-* "-"??_-;_-@_-</c:formatCode>
                <c:ptCount val="2"/>
                <c:pt idx="0">
                  <c:v>40</c:v>
                </c:pt>
                <c:pt idx="1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62-48B9-B0B9-5AC54B5507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53296128"/>
        <c:axId val="168020224"/>
      </c:barChart>
      <c:catAx>
        <c:axId val="5329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8020224"/>
        <c:crosses val="autoZero"/>
        <c:auto val="1"/>
        <c:lblAlgn val="ctr"/>
        <c:lblOffset val="100"/>
        <c:noMultiLvlLbl val="0"/>
      </c:catAx>
      <c:valAx>
        <c:axId val="1680202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\ ##0_-;\-* #\ 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5329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0.67765891748390217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1F-4FC4-9B88-350EE34BA21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B1F-4FC4-9B88-350EE34BA21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111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1B1F-4FC4-9B88-350EE34BA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(ноябрь 2022 г.)</c:v>
                </c:pt>
              </c:strCache>
            </c:strRef>
          </c:cat>
          <c:val>
            <c:numRef>
              <c:f>Sheet1!$B$2:$B$3</c:f>
              <c:numCache>
                <c:formatCode>_-* #\ ##0_-;\-* #\ ##0_-;_-* "-"??_-;_-@_-</c:formatCode>
                <c:ptCount val="2"/>
                <c:pt idx="0">
                  <c:v>205</c:v>
                </c:pt>
                <c:pt idx="1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F-4FC4-9B88-350EE34BA2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55188480"/>
        <c:axId val="67857792"/>
      </c:barChart>
      <c:catAx>
        <c:axId val="5518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67857792"/>
        <c:crosses val="autoZero"/>
        <c:auto val="1"/>
        <c:lblAlgn val="ctr"/>
        <c:lblOffset val="100"/>
        <c:noMultiLvlLbl val="0"/>
      </c:catAx>
      <c:valAx>
        <c:axId val="678577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\ ##0_-;\-* #\ 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5518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13.01.2023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13.01.2023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00A378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00A378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svg"/><Relationship Id="rId5" Type="http://schemas.openxmlformats.org/officeDocument/2006/relationships/image" Target="../media/image11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sv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38476"/>
            <a:ext cx="6785968" cy="738664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00A378"/>
                </a:solidFill>
              </a:rPr>
              <a:t>Оснащение автотранспортом</a:t>
            </a:r>
            <a:endParaRPr lang="x-none" sz="2400" dirty="0">
              <a:solidFill>
                <a:srgbClr val="00A378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A44918-D60F-3945-97D9-C96787C4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7585F1-73C4-BA42-AA09-766680C3D0EF}"/>
              </a:ext>
            </a:extLst>
          </p:cNvPr>
          <p:cNvSpPr/>
          <p:nvPr/>
        </p:nvSpPr>
        <p:spPr>
          <a:xfrm>
            <a:off x="2866187" y="4220447"/>
            <a:ext cx="433470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Афанасьева Лена Николаевна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FA8D18-4C11-A74E-BA39-D9C18DDEAEA5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E9015-443C-4544-81AF-831AF0FA6756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25.12.2022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4B24F1-52E0-A04E-9155-C1924A05E4E6}"/>
              </a:ext>
            </a:extLst>
          </p:cNvPr>
          <p:cNvSpPr/>
          <p:nvPr/>
        </p:nvSpPr>
        <p:spPr>
          <a:xfrm>
            <a:off x="2866188" y="447601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</a:t>
            </a: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Республики Саха (Якутия)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C1948-3F2F-4E4B-899C-CED1FF3B7FC4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Саха (Якутия)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643279E-87F5-4CAD-891F-E14998FA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8" y="1573540"/>
            <a:ext cx="1080000" cy="106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819A1FB3-CB04-A941-BDE2-5A50EAA205E9}"/>
              </a:ext>
            </a:extLst>
          </p:cNvPr>
          <p:cNvSpPr/>
          <p:nvPr/>
        </p:nvSpPr>
        <p:spPr>
          <a:xfrm>
            <a:off x="2866188" y="5148375"/>
            <a:ext cx="42432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Официальный сайт Министерства здравоохранения Республики Саха (Якутия)</a:t>
            </a:r>
          </a:p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https://minzdrav.sakha.gov.ru/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3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00A378"/>
                </a:solidFill>
              </a:rPr>
              <a:t>Характеристика региона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Саха (Якутия)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25.12.2022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DC82C8-84FF-EB4A-81E2-3842A4C85D53}"/>
              </a:ext>
            </a:extLst>
          </p:cNvPr>
          <p:cNvSpPr/>
          <p:nvPr/>
        </p:nvSpPr>
        <p:spPr>
          <a:xfrm>
            <a:off x="935385" y="1380807"/>
            <a:ext cx="24830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66</a:t>
            </a:r>
            <a:r>
              <a:rPr lang="en-US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(6</a:t>
            </a:r>
            <a:r>
              <a:rPr lang="en-US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8A16BD-4045-E749-8903-2BEC9436E115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F6CF21-AC1D-8F47-87D2-89E161AD00DF}"/>
              </a:ext>
            </a:extLst>
          </p:cNvPr>
          <p:cNvSpPr/>
          <p:nvPr/>
        </p:nvSpPr>
        <p:spPr>
          <a:xfrm>
            <a:off x="935385" y="2151570"/>
            <a:ext cx="248304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lang="en-GB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71AF82-3663-F14B-92BF-4A8549735D8F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16EE38-1AF8-414A-86EE-5E6DB2FA49C7}"/>
              </a:ext>
            </a:extLst>
          </p:cNvPr>
          <p:cNvSpPr/>
          <p:nvPr/>
        </p:nvSpPr>
        <p:spPr>
          <a:xfrm>
            <a:off x="4509761" y="1380807"/>
            <a:ext cx="207033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636</a:t>
            </a:r>
            <a:r>
              <a:rPr lang="en-US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BA4682-B619-F241-BDBA-94B13A292436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3CA266-9942-464F-B5CB-A2FB36938BEE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39</a:t>
            </a:r>
            <a:b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9C9B10-DC33-A24C-B605-B0412619F515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4DB00F-0EDB-2247-A5CC-B93D8EB1513B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20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166A46-3A2E-844F-95E8-D726019791BF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A15484E1-961E-B24D-9056-02C9CC25A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45A8AA9-369B-4543-93D5-B6B704E7E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6D2823E-AD6B-FE4A-963C-F53F6C096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80609C4-6DF4-4F4A-9821-0700DFF71BDE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1991358B-AAC2-0644-8CD0-63CCE2791BF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00A3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DEE3BA3-CDB5-4041-A593-A26B65784A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00A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1DF984B6-9943-DC43-B8A9-4AED6A76E5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21ACC7F-77EF-144F-8409-C392F9881FBA}"/>
              </a:ext>
            </a:extLst>
          </p:cNvPr>
          <p:cNvSpPr>
            <a:spLocks noChangeAspect="1"/>
          </p:cNvSpPr>
          <p:nvPr/>
        </p:nvSpPr>
        <p:spPr>
          <a:xfrm>
            <a:off x="6883922" y="2203547"/>
            <a:ext cx="3240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[Карта субъекта РФ]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длинная сторона=9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F97B94-0C39-B549-86D5-9D62C0753CFE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99</a:t>
            </a:r>
            <a:r>
              <a:rPr lang="en-US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686</a:t>
            </a:r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25BB45B5-1CB1-E947-AD1D-E6B2808A858A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C70BB89-B6D2-0A41-9648-D8F4BF3289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2" y="2194087"/>
            <a:ext cx="3240000" cy="3240000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CC082602-5287-4495-ACBC-0E61930D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5" y="355640"/>
            <a:ext cx="359321" cy="3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74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00A378"/>
                </a:solidFill>
              </a:rPr>
              <a:t>Изменения (внешний вид)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Саха (Якутия)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CE155-C330-5747-8E57-3D5D5E8C7525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25.12.2022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8DB3F-0B1F-C742-A6EE-55BEDF3EE207}"/>
              </a:ext>
            </a:extLst>
          </p:cNvPr>
          <p:cNvSpPr/>
          <p:nvPr/>
        </p:nvSpPr>
        <p:spPr>
          <a:xfrm>
            <a:off x="1394057" y="907276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  <a:endParaRPr lang="ru-RU" sz="2000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AA375-5002-D94A-A183-21F0A094669D}"/>
              </a:ext>
            </a:extLst>
          </p:cNvPr>
          <p:cNvSpPr/>
          <p:nvPr/>
        </p:nvSpPr>
        <p:spPr>
          <a:xfrm>
            <a:off x="5251520" y="1040661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  <a:endParaRPr lang="ru-RU" sz="2000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A11DC3B-F973-6842-96AA-32E7764C7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graphicFrame>
        <p:nvGraphicFramePr>
          <p:cNvPr id="17" name="Таблица 1">
            <a:extLst>
              <a:ext uri="{FF2B5EF4-FFF2-40B4-BE49-F238E27FC236}">
                <a16:creationId xmlns:a16="http://schemas.microsoft.com/office/drawing/2014/main" id="{82CBF089-951A-4147-8F0C-5CF4C2A0C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94275"/>
              </p:ext>
            </p:extLst>
          </p:nvPr>
        </p:nvGraphicFramePr>
        <p:xfrm>
          <a:off x="7780020" y="1511450"/>
          <a:ext cx="2724438" cy="1298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мероприятия 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</a:t>
                      </a:r>
                      <a:r>
                        <a:rPr lang="ru-RU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ед. автотранспорта</a:t>
                      </a:r>
                      <a:br>
                        <a:rPr lang="ru-RU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2021 – 2025 гг.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04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Переоснащение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A37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Дооснащение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A37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4">
            <a:extLst>
              <a:ext uri="{FF2B5EF4-FFF2-40B4-BE49-F238E27FC236}">
                <a16:creationId xmlns:a16="http://schemas.microsoft.com/office/drawing/2014/main" id="{CC082602-5287-4495-ACBC-0E61930D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5" y="355640"/>
            <a:ext cx="359321" cy="3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8749" r="1613" b="51573"/>
          <a:stretch/>
        </p:blipFill>
        <p:spPr>
          <a:xfrm>
            <a:off x="4217776" y="1399345"/>
            <a:ext cx="3052016" cy="1415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8FE498-BC04-9774-51F7-7751FC47B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1723" r="4374" b="52027"/>
          <a:stretch/>
        </p:blipFill>
        <p:spPr>
          <a:xfrm>
            <a:off x="74763" y="1564048"/>
            <a:ext cx="3637800" cy="24920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83D271-F105-FFF4-24A7-51D751BC85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62" t="52855" r="13893"/>
          <a:stretch/>
        </p:blipFill>
        <p:spPr>
          <a:xfrm>
            <a:off x="4217775" y="2917198"/>
            <a:ext cx="3052018" cy="1524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2CD5C0-AA4B-F59D-51A5-933CC00E74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14285" r="26532" b="52166"/>
          <a:stretch/>
        </p:blipFill>
        <p:spPr>
          <a:xfrm>
            <a:off x="4217776" y="4485809"/>
            <a:ext cx="2992494" cy="15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7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00A378"/>
                </a:solidFill>
              </a:rPr>
              <a:t>Изменения (позитивные)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Саха (Якутия)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CE155-C330-5747-8E57-3D5D5E8C7525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25.12.2022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365261" y="4293717"/>
            <a:ext cx="1477520" cy="63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Число посещений сельскими жителями медицинских организаций на 1 сельского жителя в год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2043577" y="4293717"/>
            <a:ext cx="1625772" cy="118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Оценка общественного мнения по удовлетворенности населения медицинской помощью, % </a:t>
            </a:r>
          </a:p>
          <a:p>
            <a:pPr algn="ctr"/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(телефонный опрос)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43EE319-AA8C-8B4F-A5D9-926C367C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C082602-5287-4495-ACBC-0E61930D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5" y="355640"/>
            <a:ext cx="359321" cy="3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1697D31-D91C-4649-A4F8-EC80A17D6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909899"/>
              </p:ext>
            </p:extLst>
          </p:nvPr>
        </p:nvGraphicFramePr>
        <p:xfrm>
          <a:off x="426089" y="886005"/>
          <a:ext cx="1506330" cy="328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19">
            <a:extLst>
              <a:ext uri="{FF2B5EF4-FFF2-40B4-BE49-F238E27FC236}">
                <a16:creationId xmlns:a16="http://schemas.microsoft.com/office/drawing/2014/main" id="{21697D31-D91C-4649-A4F8-EC80A17D6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867500"/>
              </p:ext>
            </p:extLst>
          </p:nvPr>
        </p:nvGraphicFramePr>
        <p:xfrm>
          <a:off x="2133214" y="898743"/>
          <a:ext cx="1536135" cy="337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98" y="1115359"/>
            <a:ext cx="4279763" cy="3999323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3810364" y="4272945"/>
            <a:ext cx="2192819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05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Сократилось количество автомашин, подлежащих замене для </a:t>
            </a:r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обеспечения</a:t>
            </a:r>
            <a:r>
              <a:rPr lang="ru-RU" sz="105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доступности и качества первичной медико-санитарной помощи и медицинской помощи, оказываемой в сельской местности, рабочих поселках, поселках городского типа и малых городах, ед.</a:t>
            </a:r>
          </a:p>
        </p:txBody>
      </p:sp>
      <p:graphicFrame>
        <p:nvGraphicFramePr>
          <p:cNvPr id="47" name="Chart 15">
            <a:extLst>
              <a:ext uri="{FF2B5EF4-FFF2-40B4-BE49-F238E27FC236}">
                <a16:creationId xmlns:a16="http://schemas.microsoft.com/office/drawing/2014/main" id="{12C3FFA4-9257-CE4A-B4E0-131C7D61F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817420"/>
              </p:ext>
            </p:extLst>
          </p:nvPr>
        </p:nvGraphicFramePr>
        <p:xfrm>
          <a:off x="3959783" y="876364"/>
          <a:ext cx="165828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8889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59369</TotalTime>
  <Words>215</Words>
  <Application>Microsoft Office PowerPoint</Application>
  <PresentationFormat>Произвольный</PresentationFormat>
  <Paragraphs>51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Segoe UI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Гофман Наталья Александровна</cp:lastModifiedBy>
  <cp:revision>3905</cp:revision>
  <cp:lastPrinted>2022-02-10T07:06:34Z</cp:lastPrinted>
  <dcterms:created xsi:type="dcterms:W3CDTF">2021-02-15T16:51:07Z</dcterms:created>
  <dcterms:modified xsi:type="dcterms:W3CDTF">2023-01-13T07:40:18Z</dcterms:modified>
</cp:coreProperties>
</file>