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6"/>
  </p:notesMasterIdLst>
  <p:handoutMasterIdLst>
    <p:handoutMasterId r:id="rId7"/>
  </p:handoutMasterIdLst>
  <p:sldIdLst>
    <p:sldId id="4313" r:id="rId2"/>
    <p:sldId id="4330" r:id="rId3"/>
    <p:sldId id="4333" r:id="rId4"/>
    <p:sldId id="4331" r:id="rId5"/>
  </p:sldIdLst>
  <p:sldSz cx="10799763" cy="6119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Авто" id="{F9653B20-75BD-1445-95A0-181A191614A0}">
          <p14:sldIdLst>
            <p14:sldId id="4313"/>
            <p14:sldId id="4330"/>
            <p14:sldId id="4333"/>
            <p14:sldId id="4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  <p15:guide id="5" orient="horz" pos="19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FE9"/>
    <a:srgbClr val="F01F23"/>
    <a:srgbClr val="00A378"/>
    <a:srgbClr val="ABDD1D"/>
    <a:srgbClr val="CAF3E9"/>
    <a:srgbClr val="D6FFF4"/>
    <a:srgbClr val="5050EB"/>
    <a:srgbClr val="28B5FF"/>
    <a:srgbClr val="FFA000"/>
    <a:srgbClr val="FF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8" autoAdjust="0"/>
    <p:restoredTop sz="96889"/>
  </p:normalViewPr>
  <p:slideViewPr>
    <p:cSldViewPr snapToGrid="0" snapToObjects="1">
      <p:cViewPr varScale="1">
        <p:scale>
          <a:sx n="128" d="100"/>
          <a:sy n="128" d="100"/>
        </p:scale>
        <p:origin x="840" y="114"/>
      </p:cViewPr>
      <p:guideLst>
        <p:guide orient="horz" pos="3107"/>
        <p:guide pos="589"/>
        <p:guide pos="6350"/>
        <p:guide orient="horz" pos="19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7994160"/>
        <c:axId val="787990832"/>
      </c:barChart>
      <c:catAx>
        <c:axId val="78799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7990832"/>
        <c:crosses val="autoZero"/>
        <c:auto val="1"/>
        <c:lblAlgn val="ctr"/>
        <c:lblOffset val="100"/>
        <c:noMultiLvlLbl val="0"/>
      </c:catAx>
      <c:valAx>
        <c:axId val="78799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799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0.64662802899790917"/>
          <c:h val="0.78719041294760816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223576720"/>
        <c:axId val="223578680"/>
      </c:barChart>
      <c:catAx>
        <c:axId val="22357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78680"/>
        <c:crosses val="autoZero"/>
        <c:auto val="1"/>
        <c:lblAlgn val="ctr"/>
        <c:lblOffset val="100"/>
        <c:noMultiLvlLbl val="0"/>
      </c:catAx>
      <c:valAx>
        <c:axId val="22357868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7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60825302785088"/>
          <c:y val="0.14041521358427955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15061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2E-447F-B6F6-058F015879F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C2E-447F-B6F6-058F015879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C2E-447F-B6F6-058F015879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9 мес. 2021г.</c:v>
                </c:pt>
                <c:pt idx="1">
                  <c:v>9 мес. 2022г.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15061</c:v>
                </c:pt>
                <c:pt idx="1">
                  <c:v>61639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2E-447F-B6F6-058F015879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223579072"/>
        <c:axId val="223580248"/>
      </c:barChart>
      <c:catAx>
        <c:axId val="2235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80248"/>
        <c:crosses val="autoZero"/>
        <c:auto val="1"/>
        <c:lblAlgn val="ctr"/>
        <c:lblOffset val="100"/>
        <c:noMultiLvlLbl val="0"/>
      </c:catAx>
      <c:valAx>
        <c:axId val="2235802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07-4541-9524-9F84CFC5B27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807-4541-9524-9F84CFC5B27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807-4541-9524-9F84CFC5B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9 мес. 2021г.</c:v>
                </c:pt>
                <c:pt idx="1">
                  <c:v>9 мес. 2022г.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7249</c:v>
                </c:pt>
                <c:pt idx="1">
                  <c:v>23632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7-4541-9524-9F84CFC5B2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223579072"/>
        <c:axId val="223580248"/>
      </c:barChart>
      <c:catAx>
        <c:axId val="2235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80248"/>
        <c:crosses val="autoZero"/>
        <c:auto val="1"/>
        <c:lblAlgn val="ctr"/>
        <c:lblOffset val="100"/>
        <c:noMultiLvlLbl val="0"/>
      </c:catAx>
      <c:valAx>
        <c:axId val="2235802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31-4FFC-AB3C-3A756E6FA9F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A31-4FFC-AB3C-3A756E6FA9F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A31-4FFC-AB3C-3A756E6FA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9 мес. 2021г.</c:v>
                </c:pt>
                <c:pt idx="1">
                  <c:v>9 мес. 2022г.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2831</c:v>
                </c:pt>
                <c:pt idx="1">
                  <c:v>7373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31-4FFC-AB3C-3A756E6FA9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223579072"/>
        <c:axId val="223580248"/>
      </c:barChart>
      <c:catAx>
        <c:axId val="2235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80248"/>
        <c:crosses val="autoZero"/>
        <c:auto val="1"/>
        <c:lblAlgn val="ctr"/>
        <c:lblOffset val="100"/>
        <c:noMultiLvlLbl val="0"/>
      </c:catAx>
      <c:valAx>
        <c:axId val="2235802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13.01.2023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13.01.2023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197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6" rIns="91572" bIns="45786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3"/>
          </a:xfrm>
          <a:prstGeom prst="rect">
            <a:avLst/>
          </a:prstGeom>
        </p:spPr>
        <p:txBody>
          <a:bodyPr vert="horz" lIns="91572" tIns="45786" rIns="91572" bIns="4578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00A378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00A378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6.svg"/><Relationship Id="rId5" Type="http://schemas.openxmlformats.org/officeDocument/2006/relationships/image" Target="../media/image11.sv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1.png"/><Relationship Id="rId7" Type="http://schemas.openxmlformats.org/officeDocument/2006/relationships/chart" Target="../charts/chart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23.png"/><Relationship Id="rId4" Type="http://schemas.openxmlformats.org/officeDocument/2006/relationships/chart" Target="../charts/chart1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38476"/>
            <a:ext cx="6785968" cy="738664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00A378"/>
                </a:solidFill>
              </a:rPr>
              <a:t>Оснащение автотранспортом</a:t>
            </a:r>
            <a:endParaRPr lang="x-none" sz="2400" dirty="0">
              <a:solidFill>
                <a:srgbClr val="00A378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0A44918-D60F-3945-97D9-C96787C42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20451"/>
            <a:ext cx="396000" cy="396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7585F1-73C4-BA42-AA09-766680C3D0EF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Маркин Олег Валентинович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FA8D18-4C11-A74E-BA39-D9C18DDEAEA5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91E9015-443C-4544-81AF-831AF0FA6756}"/>
              </a:ext>
            </a:extLst>
          </p:cNvPr>
          <p:cNvSpPr/>
          <p:nvPr/>
        </p:nvSpPr>
        <p:spPr>
          <a:xfrm>
            <a:off x="935384" y="5109903"/>
            <a:ext cx="13039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00A378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28.12.2022г.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4B24F1-52E0-A04E-9155-C1924A05E4E6}"/>
              </a:ext>
            </a:extLst>
          </p:cNvPr>
          <p:cNvSpPr/>
          <p:nvPr/>
        </p:nvSpPr>
        <p:spPr>
          <a:xfrm>
            <a:off x="2866188" y="4476015"/>
            <a:ext cx="25181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Министр здравоохранения Республики Мордовия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26B892-016B-764F-BB03-AC7E055D3737}"/>
              </a:ext>
            </a:extLst>
          </p:cNvPr>
          <p:cNvSpPr/>
          <p:nvPr/>
        </p:nvSpPr>
        <p:spPr>
          <a:xfrm>
            <a:off x="2866188" y="5186847"/>
            <a:ext cx="25181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http://minzdravrm.ru</a:t>
            </a:r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5C1948-3F2F-4E4B-899C-CED1FF3B7FC4}"/>
              </a:ext>
            </a:extLst>
          </p:cNvPr>
          <p:cNvSpPr/>
          <p:nvPr/>
        </p:nvSpPr>
        <p:spPr>
          <a:xfrm>
            <a:off x="2353642" y="1838398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Мордовия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49D97F-24E2-E041-AE4B-89F93C7E63F3}"/>
              </a:ext>
            </a:extLst>
          </p:cNvPr>
          <p:cNvSpPr/>
          <p:nvPr/>
        </p:nvSpPr>
        <p:spPr>
          <a:xfrm>
            <a:off x="935384" y="1566683"/>
            <a:ext cx="1080000" cy="1082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 субъекта РФ]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фиксированнаяширина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72B14D-425A-49BF-A4DA-F26DAD6E2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4" y="1566683"/>
            <a:ext cx="108000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3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00A378"/>
                </a:solidFill>
              </a:rPr>
              <a:t>Характеристика региона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9B114-7D4D-FF44-BA56-280A827DCD45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[Герб]</a:t>
            </a:r>
            <a:endParaRPr 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ф/ш=1см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Мордовия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00A378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28.12.2022г.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DC82C8-84FF-EB4A-81E2-3842A4C85D53}"/>
              </a:ext>
            </a:extLst>
          </p:cNvPr>
          <p:cNvSpPr/>
          <p:nvPr/>
        </p:nvSpPr>
        <p:spPr>
          <a:xfrm>
            <a:off x="935385" y="1380807"/>
            <a:ext cx="248305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497 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(64</a:t>
            </a:r>
            <a:r>
              <a:rPr lang="en-US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8A16BD-4045-E749-8903-2BEC9436E115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F6CF21-AC1D-8F47-87D2-89E161AD00DF}"/>
              </a:ext>
            </a:extLst>
          </p:cNvPr>
          <p:cNvSpPr/>
          <p:nvPr/>
        </p:nvSpPr>
        <p:spPr>
          <a:xfrm>
            <a:off x="935385" y="2151570"/>
            <a:ext cx="248304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274 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36</a:t>
            </a:r>
            <a:r>
              <a:rPr lang="en-GB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71AF82-3663-F14B-92BF-4A8549735D8F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16EE38-1AF8-414A-86EE-5E6DB2FA49C7}"/>
              </a:ext>
            </a:extLst>
          </p:cNvPr>
          <p:cNvSpPr/>
          <p:nvPr/>
        </p:nvSpPr>
        <p:spPr>
          <a:xfrm>
            <a:off x="4509761" y="1380807"/>
            <a:ext cx="207033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1255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ABA4682-B619-F241-BDBA-94B13A292436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3CA266-9942-464F-B5CB-A2FB36938BEE}"/>
              </a:ext>
            </a:extLst>
          </p:cNvPr>
          <p:cNvSpPr/>
          <p:nvPr/>
        </p:nvSpPr>
        <p:spPr>
          <a:xfrm>
            <a:off x="4488659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b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9C9B10-DC33-A24C-B605-B0412619F515}"/>
              </a:ext>
            </a:extLst>
          </p:cNvPr>
          <p:cNvSpPr/>
          <p:nvPr/>
        </p:nvSpPr>
        <p:spPr>
          <a:xfrm>
            <a:off x="4509762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4DB00F-0EDB-2247-A5CC-B93D8EB1513B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US" sz="20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166A46-3A2E-844F-95E8-D726019791BF}"/>
              </a:ext>
            </a:extLst>
          </p:cNvPr>
          <p:cNvSpPr/>
          <p:nvPr/>
        </p:nvSpPr>
        <p:spPr>
          <a:xfrm>
            <a:off x="935386" y="3578553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ФМБА России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A15484E1-961E-B24D-9056-02C9CC25A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45A8AA9-369B-4543-93D5-B6B704E7E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A6D2823E-AD6B-FE4A-963C-F53F6C096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980609C4-6DF4-4F4A-9821-0700DFF71BDE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52" name="Cross 51">
              <a:extLst>
                <a:ext uri="{FF2B5EF4-FFF2-40B4-BE49-F238E27FC236}">
                  <a16:creationId xmlns:a16="http://schemas.microsoft.com/office/drawing/2014/main" id="{1991358B-AAC2-0644-8CD0-63CCE2791BF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00A3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DEE3BA3-CDB5-4041-A593-A26B65784A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00A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id="{1DF984B6-9943-DC43-B8A9-4AED6A76E5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921ACC7F-77EF-144F-8409-C392F9881FBA}"/>
              </a:ext>
            </a:extLst>
          </p:cNvPr>
          <p:cNvSpPr>
            <a:spLocks noChangeAspect="1"/>
          </p:cNvSpPr>
          <p:nvPr/>
        </p:nvSpPr>
        <p:spPr>
          <a:xfrm>
            <a:off x="6883922" y="2203547"/>
            <a:ext cx="3240000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[Карта субъекта РФ]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длинная сторона=9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FF97B94-0C39-B549-86D5-9D62C0753CFE}"/>
              </a:ext>
            </a:extLst>
          </p:cNvPr>
          <p:cNvSpPr/>
          <p:nvPr/>
        </p:nvSpPr>
        <p:spPr>
          <a:xfrm>
            <a:off x="686668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770 673 </a:t>
            </a:r>
            <a:r>
              <a:rPr lang="ru-RU" sz="2000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25BB45B5-1CB1-E947-AD1D-E6B2808A858A}"/>
              </a:ext>
            </a:extLst>
          </p:cNvPr>
          <p:cNvSpPr/>
          <p:nvPr/>
        </p:nvSpPr>
        <p:spPr>
          <a:xfrm>
            <a:off x="6866686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AC70BB89-B6D2-0A41-9648-D8F4BF3289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8775" y="320451"/>
            <a:ext cx="396000" cy="396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0FB8AD8-C528-4044-A051-2BB78590C2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22" y="2194087"/>
            <a:ext cx="3240000" cy="32494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7A3238-5F8A-43FB-80A4-B4D01315BA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56" y="328104"/>
            <a:ext cx="360000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4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00A378"/>
                </a:solidFill>
              </a:rPr>
              <a:t>Изменения (внешний вид)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Мордовия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4CE155-C330-5747-8E57-3D5D5E8C7525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00A378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28.12.2022г.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A11DC3B-F973-6842-96AA-32E7764C7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20451"/>
            <a:ext cx="396000" cy="396000"/>
          </a:xfrm>
          <a:prstGeom prst="rect">
            <a:avLst/>
          </a:prstGeom>
        </p:spPr>
      </p:pic>
      <p:graphicFrame>
        <p:nvGraphicFramePr>
          <p:cNvPr id="17" name="Таблица 1">
            <a:extLst>
              <a:ext uri="{FF2B5EF4-FFF2-40B4-BE49-F238E27FC236}">
                <a16:creationId xmlns:a16="http://schemas.microsoft.com/office/drawing/2014/main" id="{82CBF089-951A-4147-8F0C-5CF4C2A0C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70673"/>
              </p:ext>
            </p:extLst>
          </p:nvPr>
        </p:nvGraphicFramePr>
        <p:xfrm>
          <a:off x="7780020" y="1761271"/>
          <a:ext cx="2724438" cy="1298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3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мероприятия 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</a:t>
                      </a:r>
                      <a:r>
                        <a:rPr lang="ru-RU" sz="9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ед. автотранспорта</a:t>
                      </a:r>
                      <a:br>
                        <a:rPr lang="ru-RU" sz="9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9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2021 – 2025 гг.</a:t>
                      </a:r>
                      <a:endParaRPr lang="ru-RU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04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Переоснащение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A378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Дооснащение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A378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14ECBF51-2D9A-494D-A85A-6B03B7129695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[Герб]</a:t>
            </a:r>
            <a:endParaRPr 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ф/ш=1см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87CDD3-FB1C-4B93-AF55-149E9C5B3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56" y="328104"/>
            <a:ext cx="360000" cy="360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" t="22513" r="8086" b="11732"/>
          <a:stretch/>
        </p:blipFill>
        <p:spPr>
          <a:xfrm>
            <a:off x="4015275" y="1191718"/>
            <a:ext cx="3457322" cy="2231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7" r="10614" b="24609"/>
          <a:stretch/>
        </p:blipFill>
        <p:spPr>
          <a:xfrm>
            <a:off x="4015275" y="3546990"/>
            <a:ext cx="3457322" cy="2028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7"/>
          <a:stretch/>
        </p:blipFill>
        <p:spPr>
          <a:xfrm>
            <a:off x="172387" y="1083503"/>
            <a:ext cx="3777521" cy="44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9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46703" y="187616"/>
            <a:ext cx="6349335" cy="738664"/>
          </a:xfrm>
        </p:spPr>
        <p:txBody>
          <a:bodyPr/>
          <a:lstStyle/>
          <a:p>
            <a:pPr marL="0" defTabSz="457200"/>
            <a:r>
              <a:rPr lang="ru-RU" dirty="0">
                <a:solidFill>
                  <a:srgbClr val="00A378"/>
                </a:solidFill>
              </a:rPr>
              <a:t>Изменения (позитивные)      </a:t>
            </a:r>
            <a:r>
              <a:rPr lang="ru-RU" sz="1100" dirty="0">
                <a:solidFill>
                  <a:srgbClr val="00A378"/>
                </a:solidFill>
                <a:latin typeface="Cambria" panose="02040503050406030204" pitchFamily="18" charset="0"/>
              </a:rPr>
              <a:t>28.12.2022г                </a:t>
            </a:r>
            <a:r>
              <a:rPr lang="ru-RU" dirty="0">
                <a:solidFill>
                  <a:srgbClr val="00A378"/>
                </a:solidFill>
              </a:rPr>
              <a:t>     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Республика Мордовия</a:t>
            </a:r>
          </a:p>
          <a:p>
            <a:endParaRPr lang="ru-RU" dirty="0">
              <a:solidFill>
                <a:srgbClr val="00A378"/>
              </a:solidFill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84" y="316212"/>
            <a:ext cx="396274" cy="396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985" y="154654"/>
            <a:ext cx="359695" cy="359695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09832638"/>
              </p:ext>
            </p:extLst>
          </p:nvPr>
        </p:nvGraphicFramePr>
        <p:xfrm>
          <a:off x="2255520" y="817713"/>
          <a:ext cx="2461260" cy="409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21">
            <a:extLst>
              <a:ext uri="{FF2B5EF4-FFF2-40B4-BE49-F238E27FC236}">
                <a16:creationId xmlns:a16="http://schemas.microsoft.com/office/drawing/2014/main" id="{C29C26D3-6D46-FB44-87FD-92050DFD2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315278"/>
              </p:ext>
            </p:extLst>
          </p:nvPr>
        </p:nvGraphicFramePr>
        <p:xfrm>
          <a:off x="434445" y="799048"/>
          <a:ext cx="2390931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23">
            <a:extLst>
              <a:ext uri="{FF2B5EF4-FFF2-40B4-BE49-F238E27FC236}">
                <a16:creationId xmlns:a16="http://schemas.microsoft.com/office/drawing/2014/main" id="{36AD2367-B3DA-4E4D-AE95-9859BA86D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260981"/>
              </p:ext>
            </p:extLst>
          </p:nvPr>
        </p:nvGraphicFramePr>
        <p:xfrm>
          <a:off x="110663" y="874587"/>
          <a:ext cx="2047079" cy="298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8321" y="3886447"/>
            <a:ext cx="1848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количество выездов  медработников к больным на дом</a:t>
            </a:r>
          </a:p>
        </p:txBody>
      </p:sp>
      <p:graphicFrame>
        <p:nvGraphicFramePr>
          <p:cNvPr id="11" name="Chart 23">
            <a:extLst>
              <a:ext uri="{FF2B5EF4-FFF2-40B4-BE49-F238E27FC236}">
                <a16:creationId xmlns:a16="http://schemas.microsoft.com/office/drawing/2014/main" id="{36AD2367-B3DA-4E4D-AE95-9859BA86D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200168"/>
              </p:ext>
            </p:extLst>
          </p:nvPr>
        </p:nvGraphicFramePr>
        <p:xfrm>
          <a:off x="2467458" y="634954"/>
          <a:ext cx="2110740" cy="327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8266" y="3993667"/>
            <a:ext cx="2032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количество доставленного  биоматериала в лабораторию</a:t>
            </a:r>
          </a:p>
        </p:txBody>
      </p:sp>
      <p:graphicFrame>
        <p:nvGraphicFramePr>
          <p:cNvPr id="13" name="Chart 23">
            <a:extLst>
              <a:ext uri="{FF2B5EF4-FFF2-40B4-BE49-F238E27FC236}">
                <a16:creationId xmlns:a16="http://schemas.microsoft.com/office/drawing/2014/main" id="{36AD2367-B3DA-4E4D-AE95-9859BA86D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600928"/>
              </p:ext>
            </p:extLst>
          </p:nvPr>
        </p:nvGraphicFramePr>
        <p:xfrm>
          <a:off x="4727697" y="597086"/>
          <a:ext cx="2118360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7136" y="4039813"/>
            <a:ext cx="21183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количество доставленных пациентов в поликлинику</a:t>
            </a:r>
          </a:p>
        </p:txBody>
      </p:sp>
      <p:sp>
        <p:nvSpPr>
          <p:cNvPr id="8" name="object 87">
            <a:extLst>
              <a:ext uri="{FF2B5EF4-FFF2-40B4-BE49-F238E27FC236}">
                <a16:creationId xmlns:a16="http://schemas.microsoft.com/office/drawing/2014/main" id="{5436EDDD-43B5-598E-564C-2C603A7AFDA2}"/>
              </a:ext>
            </a:extLst>
          </p:cNvPr>
          <p:cNvSpPr txBox="1"/>
          <p:nvPr/>
        </p:nvSpPr>
        <p:spPr>
          <a:xfrm>
            <a:off x="7185660" y="858807"/>
            <a:ext cx="3891372" cy="1309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00A278"/>
                </a:solidFill>
                <a:latin typeface="Segoe UI"/>
                <a:cs typeface="Segoe UI"/>
              </a:rPr>
              <a:t>Территория</a:t>
            </a:r>
            <a:endParaRPr sz="1000" dirty="0">
              <a:latin typeface="Segoe UI"/>
              <a:cs typeface="Segoe UI"/>
            </a:endParaRPr>
          </a:p>
          <a:p>
            <a:pPr marL="111760" marR="102235" algn="ctr">
              <a:lnSpc>
                <a:spcPct val="100000"/>
              </a:lnSpc>
            </a:pPr>
            <a:r>
              <a:rPr sz="1000" b="1" spc="-5" dirty="0">
                <a:solidFill>
                  <a:srgbClr val="00A278"/>
                </a:solidFill>
                <a:latin typeface="Segoe UI"/>
                <a:cs typeface="Segoe UI"/>
              </a:rPr>
              <a:t>в</a:t>
            </a:r>
            <a:r>
              <a:rPr sz="1000" b="1" spc="-40" dirty="0">
                <a:solidFill>
                  <a:srgbClr val="00A278"/>
                </a:solidFill>
                <a:latin typeface="Segoe UI"/>
                <a:cs typeface="Segoe UI"/>
              </a:rPr>
              <a:t> </a:t>
            </a:r>
            <a:r>
              <a:rPr sz="1000" b="1" spc="-5" dirty="0">
                <a:solidFill>
                  <a:srgbClr val="00A278"/>
                </a:solidFill>
                <a:latin typeface="Segoe UI"/>
                <a:cs typeface="Segoe UI"/>
              </a:rPr>
              <a:t>сельской</a:t>
            </a:r>
            <a:r>
              <a:rPr sz="1000" b="1" spc="-25" dirty="0">
                <a:solidFill>
                  <a:srgbClr val="00A278"/>
                </a:solidFill>
                <a:latin typeface="Segoe UI"/>
                <a:cs typeface="Segoe UI"/>
              </a:rPr>
              <a:t> </a:t>
            </a:r>
            <a:r>
              <a:rPr sz="1000" b="1" spc="-5" dirty="0">
                <a:solidFill>
                  <a:srgbClr val="00A278"/>
                </a:solidFill>
                <a:latin typeface="Segoe UI"/>
                <a:cs typeface="Segoe UI"/>
              </a:rPr>
              <a:t>местности, </a:t>
            </a:r>
            <a:r>
              <a:rPr sz="1000" b="1" spc="-265" dirty="0">
                <a:solidFill>
                  <a:srgbClr val="00A278"/>
                </a:solidFill>
                <a:latin typeface="Segoe UI"/>
                <a:cs typeface="Segoe UI"/>
              </a:rPr>
              <a:t> </a:t>
            </a:r>
            <a:r>
              <a:rPr sz="1000" b="1" spc="-5" dirty="0">
                <a:solidFill>
                  <a:srgbClr val="00A278"/>
                </a:solidFill>
                <a:latin typeface="Segoe UI"/>
                <a:cs typeface="Segoe UI"/>
              </a:rPr>
              <a:t>обслуживаемая</a:t>
            </a:r>
            <a:endParaRPr sz="1000" dirty="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solidFill>
                  <a:srgbClr val="00A278"/>
                </a:solidFill>
                <a:latin typeface="Segoe UI"/>
                <a:cs typeface="Segoe UI"/>
              </a:rPr>
              <a:t>автотранспортом</a:t>
            </a:r>
            <a:r>
              <a:rPr sz="1000" b="1" spc="-45" dirty="0">
                <a:solidFill>
                  <a:srgbClr val="00A278"/>
                </a:solidFill>
                <a:latin typeface="Segoe UI"/>
                <a:cs typeface="Segoe UI"/>
              </a:rPr>
              <a:t> </a:t>
            </a:r>
            <a:r>
              <a:rPr sz="1000" b="1" spc="-5" dirty="0">
                <a:solidFill>
                  <a:srgbClr val="00A278"/>
                </a:solidFill>
                <a:latin typeface="Segoe UI"/>
                <a:cs typeface="Segoe UI"/>
              </a:rPr>
              <a:t>ПМПЗЗ</a:t>
            </a:r>
            <a:endParaRPr sz="1000" dirty="0">
              <a:latin typeface="Segoe UI"/>
              <a:cs typeface="Segoe UI"/>
            </a:endParaRPr>
          </a:p>
          <a:p>
            <a:pPr marL="1270" algn="ctr">
              <a:lnSpc>
                <a:spcPct val="100000"/>
              </a:lnSpc>
            </a:pPr>
            <a:r>
              <a:rPr sz="1000" b="1" spc="-5" dirty="0">
                <a:solidFill>
                  <a:srgbClr val="00A278"/>
                </a:solidFill>
                <a:latin typeface="Segoe UI"/>
                <a:cs typeface="Segoe UI"/>
              </a:rPr>
              <a:t>с</a:t>
            </a:r>
            <a:r>
              <a:rPr sz="1000" b="1" spc="-40" dirty="0">
                <a:solidFill>
                  <a:srgbClr val="00A278"/>
                </a:solidFill>
                <a:latin typeface="Segoe UI"/>
                <a:cs typeface="Segoe UI"/>
              </a:rPr>
              <a:t> </a:t>
            </a:r>
            <a:r>
              <a:rPr sz="1000" b="1" spc="-5" dirty="0">
                <a:solidFill>
                  <a:srgbClr val="00A278"/>
                </a:solidFill>
                <a:latin typeface="Segoe UI"/>
                <a:cs typeface="Segoe UI"/>
              </a:rPr>
              <a:t>2021</a:t>
            </a:r>
            <a:r>
              <a:rPr sz="1000" b="1" spc="-20" dirty="0">
                <a:solidFill>
                  <a:srgbClr val="00A278"/>
                </a:solidFill>
                <a:latin typeface="Segoe UI"/>
                <a:cs typeface="Segoe UI"/>
              </a:rPr>
              <a:t> </a:t>
            </a:r>
            <a:r>
              <a:rPr sz="1000" b="1" spc="-10" dirty="0">
                <a:solidFill>
                  <a:srgbClr val="00A278"/>
                </a:solidFill>
                <a:latin typeface="Segoe UI"/>
                <a:cs typeface="Segoe UI"/>
              </a:rPr>
              <a:t>года</a:t>
            </a:r>
            <a:endParaRPr sz="10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 dirty="0">
              <a:latin typeface="Segoe UI"/>
              <a:cs typeface="Segoe UI"/>
            </a:endParaRPr>
          </a:p>
          <a:p>
            <a:pPr marL="443230">
              <a:lnSpc>
                <a:spcPct val="100000"/>
              </a:lnSpc>
            </a:pPr>
            <a:r>
              <a:rPr sz="900" b="1" spc="-5" dirty="0">
                <a:solidFill>
                  <a:srgbClr val="585858"/>
                </a:solidFill>
                <a:latin typeface="Segoe UI"/>
                <a:cs typeface="Segoe UI"/>
              </a:rPr>
              <a:t>направление</a:t>
            </a:r>
            <a:endParaRPr sz="900" dirty="0">
              <a:latin typeface="Segoe UI"/>
              <a:cs typeface="Segoe UI"/>
            </a:endParaRPr>
          </a:p>
          <a:p>
            <a:pPr marL="443230">
              <a:lnSpc>
                <a:spcPct val="100000"/>
              </a:lnSpc>
            </a:pPr>
            <a:r>
              <a:rPr sz="900" b="1" spc="-5" dirty="0">
                <a:solidFill>
                  <a:srgbClr val="585858"/>
                </a:solidFill>
                <a:latin typeface="Segoe UI"/>
                <a:cs typeface="Segoe UI"/>
              </a:rPr>
              <a:t>выезда</a:t>
            </a:r>
            <a:r>
              <a:rPr sz="900" b="1" spc="-1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Segoe UI"/>
                <a:cs typeface="Segoe UI"/>
              </a:rPr>
              <a:t>автомобиля</a:t>
            </a:r>
            <a:endParaRPr sz="900" dirty="0">
              <a:latin typeface="Segoe UI"/>
              <a:cs typeface="Segoe UI"/>
            </a:endParaRPr>
          </a:p>
          <a:p>
            <a:pPr marL="443230" marR="69850">
              <a:lnSpc>
                <a:spcPct val="100000"/>
              </a:lnSpc>
              <a:spcBef>
                <a:spcPts val="990"/>
              </a:spcBef>
            </a:pPr>
            <a:r>
              <a:rPr sz="900" b="1" spc="-5" dirty="0">
                <a:solidFill>
                  <a:srgbClr val="585858"/>
                </a:solidFill>
                <a:latin typeface="Segoe UI"/>
                <a:cs typeface="Segoe UI"/>
              </a:rPr>
              <a:t>место закрепления </a:t>
            </a:r>
            <a:r>
              <a:rPr sz="900" b="1" spc="-23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Segoe UI"/>
                <a:cs typeface="Segoe UI"/>
              </a:rPr>
              <a:t>автомобиля</a:t>
            </a:r>
            <a:endParaRPr sz="900" dirty="0">
              <a:latin typeface="Segoe UI"/>
              <a:cs typeface="Segoe UI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C85DE685-A54F-965E-5B66-29D15B1CF556}"/>
              </a:ext>
            </a:extLst>
          </p:cNvPr>
          <p:cNvSpPr/>
          <p:nvPr/>
        </p:nvSpPr>
        <p:spPr>
          <a:xfrm>
            <a:off x="7450250" y="1682256"/>
            <a:ext cx="111955" cy="126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97FD15D-1266-41CB-F6D3-B99AD6852D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8564" y="2070352"/>
            <a:ext cx="103641" cy="853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696F41-38BE-3FF5-94D4-ABD310DB63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2154" y="2232131"/>
            <a:ext cx="3857610" cy="23946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FCC5C0-0C1A-1BC8-5BC9-0582D80A13D6}"/>
              </a:ext>
            </a:extLst>
          </p:cNvPr>
          <p:cNvSpPr txBox="1"/>
          <p:nvPr/>
        </p:nvSpPr>
        <p:spPr>
          <a:xfrm>
            <a:off x="252733" y="4890036"/>
            <a:ext cx="10294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i="1" u="none" strike="noStrike" baseline="0" dirty="0">
                <a:solidFill>
                  <a:srgbClr val="585858"/>
                </a:solidFill>
                <a:latin typeface="Segoe UI" panose="020B0502040204020203" pitchFamily="34" charset="0"/>
              </a:rPr>
              <a:t>Автотранспорт используется и будет использоваться в дальнейшем для перевозки медицинских работников до места жительства пациентов, доставки пациентов в медицинские организации. Увеличение количества автотранспорта </a:t>
            </a:r>
            <a:r>
              <a:rPr lang="ru-RU" sz="1200" b="1" i="1" u="none" strike="noStrike" baseline="0" dirty="0">
                <a:solidFill>
                  <a:srgbClr val="00A278"/>
                </a:solidFill>
                <a:latin typeface="Segoe UI" panose="020B0502040204020203" pitchFamily="34" charset="0"/>
              </a:rPr>
              <a:t>позволило кратно повысить доступность </a:t>
            </a:r>
            <a:r>
              <a:rPr lang="ru-RU" sz="1200" b="1" i="1" u="none" strike="noStrike" baseline="0" dirty="0">
                <a:solidFill>
                  <a:srgbClr val="585858"/>
                </a:solidFill>
                <a:latin typeface="Segoe UI" panose="020B0502040204020203" pitchFamily="34" charset="0"/>
              </a:rPr>
              <a:t>медицинской помощи пациентам в сельской местности. 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3990376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58889</TotalTime>
  <Words>220</Words>
  <Application>Microsoft Office PowerPoint</Application>
  <PresentationFormat>Произвольный</PresentationFormat>
  <Paragraphs>59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</vt:lpstr>
      <vt:lpstr>Segoe UI</vt:lpstr>
      <vt:lpstr>Segoe UI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Гофман Наталья Александровна</cp:lastModifiedBy>
  <cp:revision>3914</cp:revision>
  <cp:lastPrinted>2022-02-10T07:06:34Z</cp:lastPrinted>
  <dcterms:created xsi:type="dcterms:W3CDTF">2021-02-15T16:51:07Z</dcterms:created>
  <dcterms:modified xsi:type="dcterms:W3CDTF">2023-01-13T07:43:19Z</dcterms:modified>
</cp:coreProperties>
</file>