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</p:sldMasterIdLst>
  <p:notesMasterIdLst>
    <p:notesMasterId r:id="rId12"/>
  </p:notesMasterIdLst>
  <p:handoutMasterIdLst>
    <p:handoutMasterId r:id="rId13"/>
  </p:handoutMasterIdLst>
  <p:sldIdLst>
    <p:sldId id="4298" r:id="rId2"/>
    <p:sldId id="4327" r:id="rId3"/>
    <p:sldId id="4300" r:id="rId4"/>
    <p:sldId id="4332" r:id="rId5"/>
    <p:sldId id="4301" r:id="rId6"/>
    <p:sldId id="4333" r:id="rId7"/>
    <p:sldId id="4328" r:id="rId8"/>
    <p:sldId id="4330" r:id="rId9"/>
    <p:sldId id="4329" r:id="rId10"/>
    <p:sldId id="4334" r:id="rId11"/>
  </p:sldIdLst>
  <p:sldSz cx="10799763" cy="6119813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Капремонт" id="{8CF984E3-9BC8-7F45-8B8E-0CEFDC4BF512}">
          <p14:sldIdLst>
            <p14:sldId id="4298"/>
            <p14:sldId id="4327"/>
            <p14:sldId id="4300"/>
            <p14:sldId id="4332"/>
            <p14:sldId id="4301"/>
            <p14:sldId id="4333"/>
            <p14:sldId id="4328"/>
            <p14:sldId id="4330"/>
            <p14:sldId id="4329"/>
            <p14:sldId id="433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3107" userDrawn="1">
          <p15:clr>
            <a:srgbClr val="A4A3A4"/>
          </p15:clr>
        </p15:guide>
        <p15:guide id="3" pos="589" userDrawn="1">
          <p15:clr>
            <a:srgbClr val="A4A3A4"/>
          </p15:clr>
        </p15:guide>
        <p15:guide id="4" pos="635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A000"/>
    <a:srgbClr val="5050EB"/>
    <a:srgbClr val="00A378"/>
    <a:srgbClr val="F01F23"/>
    <a:srgbClr val="28B5FF"/>
    <a:srgbClr val="FFDB00"/>
    <a:srgbClr val="D9124A"/>
    <a:srgbClr val="FBE7ED"/>
    <a:srgbClr val="FF1E7C"/>
    <a:srgbClr val="ADFFE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35" autoAdjust="0"/>
    <p:restoredTop sz="96889"/>
  </p:normalViewPr>
  <p:slideViewPr>
    <p:cSldViewPr snapToGrid="0" snapToObjects="1">
      <p:cViewPr varScale="1">
        <p:scale>
          <a:sx n="130" d="100"/>
          <a:sy n="130" d="100"/>
        </p:scale>
        <p:origin x="-732" y="-102"/>
      </p:cViewPr>
      <p:guideLst>
        <p:guide orient="horz" pos="3107"/>
        <p:guide pos="589"/>
        <p:guide pos="63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4024" y="17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BAD363A4-C7FE-DF44-BBF2-835981540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E085E96-9E71-A047-AB4C-D85CEC2C90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938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r">
              <a:defRPr sz="1200"/>
            </a:lvl1pPr>
          </a:lstStyle>
          <a:p>
            <a:fld id="{062D86AB-65C7-0842-9FA4-BEBE5B5AA783}" type="datetimeFigureOut">
              <a:rPr lang="x-none" smtClean="0"/>
              <a:pPr/>
              <a:t>16.08.2022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DECE41F-309C-DC40-94A5-4056CE7BE9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41F749E-C920-B940-8903-5428C02C7E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938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r">
              <a:defRPr sz="1200"/>
            </a:lvl1pPr>
          </a:lstStyle>
          <a:p>
            <a:fld id="{435C2F72-760C-CF46-9AD7-E5F8EDB3EAF3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218020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8" y="0"/>
            <a:ext cx="2949100" cy="498693"/>
          </a:xfrm>
          <a:prstGeom prst="rect">
            <a:avLst/>
          </a:prstGeom>
        </p:spPr>
        <p:txBody>
          <a:bodyPr vert="horz" lIns="91572" tIns="45786" rIns="91572" bIns="45786" rtlCol="0"/>
          <a:lstStyle>
            <a:lvl1pPr algn="r">
              <a:defRPr sz="1200"/>
            </a:lvl1pPr>
          </a:lstStyle>
          <a:p>
            <a:fld id="{A46075E2-32C3-F84E-AE7A-A809224514B5}" type="datetimeFigureOut">
              <a:rPr lang="x-none" smtClean="0"/>
              <a:pPr/>
              <a:t>16.08.2022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41425"/>
            <a:ext cx="59197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2" tIns="45786" rIns="91572" bIns="45786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8"/>
            <a:ext cx="5444490" cy="3913613"/>
          </a:xfrm>
          <a:prstGeom prst="rect">
            <a:avLst/>
          </a:prstGeom>
        </p:spPr>
        <p:txBody>
          <a:bodyPr vert="horz" lIns="91572" tIns="45786" rIns="91572" bIns="45786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8" y="9440648"/>
            <a:ext cx="2949100" cy="498692"/>
          </a:xfrm>
          <a:prstGeom prst="rect">
            <a:avLst/>
          </a:prstGeom>
        </p:spPr>
        <p:txBody>
          <a:bodyPr vert="horz" lIns="91572" tIns="45786" rIns="91572" bIns="45786" rtlCol="0" anchor="b"/>
          <a:lstStyle>
            <a:lvl1pPr algn="r">
              <a:defRPr sz="1200"/>
            </a:lvl1pPr>
          </a:lstStyle>
          <a:p>
            <a:fld id="{54A703DF-5A9E-B348-8B81-741A3901AC3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994684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mplate1">
    <p:bg>
      <p:bgPr>
        <a:solidFill>
          <a:srgbClr val="FFA00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1">
            <a:extLst>
              <a:ext uri="{FF2B5EF4-FFF2-40B4-BE49-F238E27FC236}">
                <a16:creationId xmlns="" xmlns:a16="http://schemas.microsoft.com/office/drawing/2014/main" id="{D3B15260-215D-8A47-A2D0-3529A9C90E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5385" y="370017"/>
            <a:ext cx="678596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lvl1pPr indent="0" algn="l">
              <a:lnSpc>
                <a:spcPct val="100000"/>
              </a:lnSpc>
              <a:spcBef>
                <a:spcPts val="0"/>
              </a:spcBef>
              <a:buNone/>
              <a:defRPr lang="x-none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defTabSz="457200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Текст заголовка</a:t>
            </a:r>
            <a:endParaRPr lang="x-none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AA04E0B-004A-6D43-978B-4FCAABE687DC}"/>
              </a:ext>
            </a:extLst>
          </p:cNvPr>
          <p:cNvSpPr txBox="1"/>
          <p:nvPr userDrawn="1"/>
        </p:nvSpPr>
        <p:spPr>
          <a:xfrm>
            <a:off x="10080401" y="386147"/>
            <a:ext cx="360040" cy="262248"/>
          </a:xfrm>
          <a:prstGeom prst="rect">
            <a:avLst/>
          </a:prstGeom>
          <a:noFill/>
        </p:spPr>
        <p:txBody>
          <a:bodyPr wrap="square" lIns="0" tIns="0" rIns="0" bIns="36000" rtlCol="0" anchor="b">
            <a:noAutofit/>
          </a:bodyPr>
          <a:lstStyle/>
          <a:p>
            <a:pPr algn="r"/>
            <a:fld id="{02BD35D1-6B8F-1043-A6F6-16E5A3E4767A}" type="slidenum">
              <a:rPr lang="x-none" sz="1600" b="1" i="0" smtClean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</a:rPr>
              <a:pPr algn="r"/>
              <a:t>‹#›</a:t>
            </a:fld>
            <a:endParaRPr lang="x-none" sz="1600" b="1" i="0" dirty="0">
              <a:solidFill>
                <a:schemeClr val="bg1">
                  <a:lumMod val="65000"/>
                </a:schemeClr>
              </a:solidFill>
              <a:latin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E042925B-5DCD-364B-A813-8F260F43543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80401" y="0"/>
            <a:ext cx="0" cy="611634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16">
            <a:extLst>
              <a:ext uri="{FF2B5EF4-FFF2-40B4-BE49-F238E27FC236}">
                <a16:creationId xmlns="" xmlns:a16="http://schemas.microsoft.com/office/drawing/2014/main" id="{3044DEE0-F0F5-7844-BFDA-C42393B94E8A}"/>
              </a:ext>
            </a:extLst>
          </p:cNvPr>
          <p:cNvSpPr>
            <a:spLocks noChangeAspect="1"/>
          </p:cNvSpPr>
          <p:nvPr userDrawn="1"/>
        </p:nvSpPr>
        <p:spPr>
          <a:xfrm>
            <a:off x="287313" y="240510"/>
            <a:ext cx="504602" cy="504602"/>
          </a:xfrm>
          <a:prstGeom prst="ellipse">
            <a:avLst/>
          </a:prstGeom>
          <a:solidFill>
            <a:srgbClr val="FFA000"/>
          </a:solidFill>
          <a:ln w="12700">
            <a:noFill/>
          </a:ln>
          <a:effectLst>
            <a:innerShdw blurRad="88900" dist="12700" dir="8100000">
              <a:prstClr val="black">
                <a:alpha val="2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02FB28C-2680-AF47-BC13-3E0407DD22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70" b="5937"/>
          <a:stretch/>
        </p:blipFill>
        <p:spPr>
          <a:xfrm>
            <a:off x="7842038" y="360363"/>
            <a:ext cx="1008112" cy="277903"/>
          </a:xfrm>
          <a:prstGeom prst="rect">
            <a:avLst/>
          </a:prstGeom>
        </p:spPr>
      </p:pic>
      <p:pic>
        <p:nvPicPr>
          <p:cNvPr id="13" name="Рисунок 6">
            <a:extLst>
              <a:ext uri="{FF2B5EF4-FFF2-40B4-BE49-F238E27FC236}">
                <a16:creationId xmlns="" xmlns:a16="http://schemas.microsoft.com/office/drawing/2014/main" id="{2EF0676A-1162-1847-9159-FD0B3B2A36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6809" t="23809" r="6472" b="27380"/>
          <a:stretch/>
        </p:blipFill>
        <p:spPr>
          <a:xfrm>
            <a:off x="9354206" y="408595"/>
            <a:ext cx="591375" cy="17998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C1C47288-B11E-6647-90EA-EC83257AC3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70835" y="370016"/>
            <a:ext cx="315961" cy="2416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998977E-0D83-E844-80A3-25FD6A835DD8}"/>
              </a:ext>
            </a:extLst>
          </p:cNvPr>
          <p:cNvSpPr/>
          <p:nvPr userDrawn="1"/>
        </p:nvSpPr>
        <p:spPr>
          <a:xfrm>
            <a:off x="9248899" y="673127"/>
            <a:ext cx="1082245" cy="123111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ru-RU" sz="800" b="1" dirty="0">
                <a:solidFill>
                  <a:schemeClr val="bg1">
                    <a:lumMod val="65000"/>
                  </a:schemeClr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2021-2025</a:t>
            </a:r>
          </a:p>
        </p:txBody>
      </p:sp>
    </p:spTree>
    <p:extLst>
      <p:ext uri="{BB962C8B-B14F-4D97-AF65-F5344CB8AC3E}">
        <p14:creationId xmlns="" xmlns:p14="http://schemas.microsoft.com/office/powerpoint/2010/main" val="334583005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2" pos="6577">
          <p15:clr>
            <a:srgbClr val="FBAE40"/>
          </p15:clr>
        </p15:guide>
        <p15:guide id="3" orient="horz" pos="227" userDrawn="1">
          <p15:clr>
            <a:srgbClr val="FBAE40"/>
          </p15:clr>
        </p15:guide>
        <p15:guide id="4" orient="horz" pos="3628" userDrawn="1">
          <p15:clr>
            <a:srgbClr val="FBAE40"/>
          </p15:clr>
        </p15:guide>
        <p15:guide id="7" pos="226">
          <p15:clr>
            <a:srgbClr val="FBAE40"/>
          </p15:clr>
        </p15:guide>
        <p15:guide id="23" pos="1814">
          <p15:clr>
            <a:srgbClr val="FBAE40"/>
          </p15:clr>
        </p15:guide>
        <p15:guide id="25" pos="4989">
          <p15:clr>
            <a:srgbClr val="FBAE40"/>
          </p15:clr>
        </p15:guide>
        <p15:guide id="26" pos="3402" userDrawn="1">
          <p15:clr>
            <a:srgbClr val="FBAE40"/>
          </p15:clr>
        </p15:guide>
        <p15:guide id="27" pos="2358" userDrawn="1">
          <p15:clr>
            <a:srgbClr val="FBAE40"/>
          </p15:clr>
        </p15:guide>
        <p15:guide id="31" pos="4490" userDrawn="1">
          <p15:clr>
            <a:srgbClr val="FBAE40"/>
          </p15:clr>
        </p15:guide>
        <p15:guide id="32" orient="horz" pos="61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70167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txStyles>
    <p:titleStyle>
      <a:lvl1pPr algn="l" defTabSz="809976" rtl="0" eaLnBrk="1" latinLnBrk="0" hangingPunct="1">
        <a:lnSpc>
          <a:spcPct val="90000"/>
        </a:lnSpc>
        <a:spcBef>
          <a:spcPct val="0"/>
        </a:spcBef>
        <a:buNone/>
        <a:defRPr sz="38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90000"/>
        </a:lnSpc>
        <a:spcBef>
          <a:spcPts val="886"/>
        </a:spcBef>
        <a:buFont typeface="Arial" panose="020B0604020202020204" pitchFamily="34" charset="0"/>
        <a:buChar char="•"/>
        <a:defRPr sz="2480" kern="1200">
          <a:solidFill>
            <a:schemeClr val="tx1"/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10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4" y="201569"/>
            <a:ext cx="6773711" cy="1107996"/>
          </a:xfrm>
        </p:spPr>
        <p:txBody>
          <a:bodyPr/>
          <a:lstStyle/>
          <a:p>
            <a:pPr marL="0"/>
            <a:r>
              <a:rPr lang="ru-RU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Лучшая практика</a:t>
            </a:r>
          </a:p>
          <a:p>
            <a:pPr marL="0"/>
            <a:r>
              <a:rPr lang="ru-RU" sz="2400" dirty="0" smtClean="0">
                <a:solidFill>
                  <a:srgbClr val="FFA000"/>
                </a:solidFill>
              </a:rPr>
              <a:t>Приведение медицинских организаций Краснодарского края к единому стилю</a:t>
            </a:r>
            <a:endParaRPr lang="x-none" sz="2400" dirty="0">
              <a:solidFill>
                <a:srgbClr val="FFA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5F8B233-5C63-4D45-BB19-A9191B1C1E90}"/>
              </a:ext>
            </a:extLst>
          </p:cNvPr>
          <p:cNvSpPr/>
          <p:nvPr/>
        </p:nvSpPr>
        <p:spPr>
          <a:xfrm>
            <a:off x="2866188" y="4368293"/>
            <a:ext cx="433470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Филиппов Евгений Федорович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17BE8F1E-DBCD-794F-8B87-3AF7102CCD10}"/>
              </a:ext>
            </a:extLst>
          </p:cNvPr>
          <p:cNvCxnSpPr>
            <a:cxnSpLocks/>
          </p:cNvCxnSpPr>
          <p:nvPr/>
        </p:nvCxnSpPr>
        <p:spPr>
          <a:xfrm>
            <a:off x="2432732" y="4220447"/>
            <a:ext cx="0" cy="11049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94D0320-07D0-B445-A34B-FFD7824D3796}"/>
              </a:ext>
            </a:extLst>
          </p:cNvPr>
          <p:cNvSpPr/>
          <p:nvPr/>
        </p:nvSpPr>
        <p:spPr>
          <a:xfrm>
            <a:off x="935384" y="5109903"/>
            <a:ext cx="130395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4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15</a:t>
            </a:r>
            <a:r>
              <a:rPr lang="ru-RU" sz="14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.08.2022</a:t>
            </a:r>
            <a:endParaRPr lang="ru-RU" sz="1400" b="1" dirty="0">
              <a:solidFill>
                <a:srgbClr val="FFA000"/>
              </a:solidFill>
              <a:latin typeface="Cambria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E7088FC-AC99-8C40-A548-8CD534F08297}"/>
              </a:ext>
            </a:extLst>
          </p:cNvPr>
          <p:cNvSpPr/>
          <p:nvPr/>
        </p:nvSpPr>
        <p:spPr>
          <a:xfrm>
            <a:off x="2866189" y="4623861"/>
            <a:ext cx="25181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Министр здравоохранения </a:t>
            </a:r>
          </a:p>
          <a:p>
            <a:r>
              <a:rPr lang="ru-RU" sz="9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Краснодарского края</a:t>
            </a:r>
            <a:endParaRPr lang="ru-RU" sz="900" i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05F4B06-9EFC-5844-8F46-B706EE2FDEC8}"/>
              </a:ext>
            </a:extLst>
          </p:cNvPr>
          <p:cNvSpPr/>
          <p:nvPr/>
        </p:nvSpPr>
        <p:spPr>
          <a:xfrm>
            <a:off x="2866188" y="4956912"/>
            <a:ext cx="2518148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900" dirty="0" smtClean="0">
                <a:solidFill>
                  <a:srgbClr val="28B5F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minzdravkk.ru</a:t>
            </a:r>
            <a:endParaRPr lang="ru-RU" sz="900" dirty="0">
              <a:solidFill>
                <a:srgbClr val="28B5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312B8F0-09EF-4B43-8B63-EA885E7E0DFC}"/>
              </a:ext>
            </a:extLst>
          </p:cNvPr>
          <p:cNvSpPr/>
          <p:nvPr/>
        </p:nvSpPr>
        <p:spPr>
          <a:xfrm>
            <a:off x="2353642" y="1838398"/>
            <a:ext cx="6919891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3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Краснодарский</a:t>
            </a:r>
          </a:p>
          <a:p>
            <a:r>
              <a:rPr lang="ru-RU" sz="3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край</a:t>
            </a:r>
            <a:endParaRPr lang="ru-RU" sz="35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70" y="1833576"/>
            <a:ext cx="877515" cy="10820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3707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8"/>
            <a:ext cx="3366792" cy="246221"/>
          </a:xfrm>
        </p:spPr>
        <p:txBody>
          <a:bodyPr/>
          <a:lstStyle/>
          <a:p>
            <a:pPr marL="0"/>
            <a:r>
              <a:rPr lang="ru-RU" dirty="0" smtClean="0">
                <a:solidFill>
                  <a:srgbClr val="FFA000"/>
                </a:solidFill>
              </a:rPr>
              <a:t>Приведение </a:t>
            </a:r>
            <a:r>
              <a:rPr lang="ru-RU" smtClean="0">
                <a:solidFill>
                  <a:srgbClr val="FFA000"/>
                </a:solidFill>
              </a:rPr>
              <a:t>к единому </a:t>
            </a:r>
            <a:r>
              <a:rPr lang="ru-RU" dirty="0" smtClean="0">
                <a:solidFill>
                  <a:srgbClr val="FFA000"/>
                </a:solidFill>
              </a:rPr>
              <a:t>стилю</a:t>
            </a:r>
            <a:endParaRPr lang="ru-RU" dirty="0">
              <a:solidFill>
                <a:srgbClr val="FFA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Краснодарский</a:t>
            </a:r>
          </a:p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край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94CE155-C330-5747-8E57-3D5D5E8C7525}"/>
              </a:ext>
            </a:extLst>
          </p:cNvPr>
          <p:cNvSpPr/>
          <p:nvPr/>
        </p:nvSpPr>
        <p:spPr>
          <a:xfrm>
            <a:off x="4518455" y="413782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15</a:t>
            </a:r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.08.2022</a:t>
            </a:r>
            <a:endParaRPr lang="ru-RU" sz="1100" b="1" dirty="0">
              <a:solidFill>
                <a:srgbClr val="FFA000"/>
              </a:solidFill>
              <a:latin typeface="Cambria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454" y="285845"/>
            <a:ext cx="335309" cy="4145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42" y="1082826"/>
            <a:ext cx="6401349" cy="480101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847" b="16597"/>
          <a:stretch/>
        </p:blipFill>
        <p:spPr>
          <a:xfrm>
            <a:off x="6968411" y="1082826"/>
            <a:ext cx="3440720" cy="32163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304" b="52283"/>
          <a:stretch/>
        </p:blipFill>
        <p:spPr>
          <a:xfrm>
            <a:off x="6968411" y="4512238"/>
            <a:ext cx="3440720" cy="1371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4307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7"/>
            <a:ext cx="2676495" cy="246221"/>
          </a:xfrm>
        </p:spPr>
        <p:txBody>
          <a:bodyPr/>
          <a:lstStyle/>
          <a:p>
            <a:pPr marL="0"/>
            <a:r>
              <a:rPr lang="ru-RU" dirty="0">
                <a:solidFill>
                  <a:srgbClr val="FFA000"/>
                </a:solidFill>
              </a:rPr>
              <a:t>Характеристика региона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Краснодарский</a:t>
            </a:r>
          </a:p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край</a:t>
            </a: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E2B72A96-E722-D141-838C-0CD73F4847D0}"/>
              </a:ext>
            </a:extLst>
          </p:cNvPr>
          <p:cNvSpPr/>
          <p:nvPr/>
        </p:nvSpPr>
        <p:spPr>
          <a:xfrm>
            <a:off x="4518455" y="413782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15</a:t>
            </a:r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.08.2022</a:t>
            </a:r>
            <a:endParaRPr lang="ru-RU" sz="1100" b="1" dirty="0">
              <a:solidFill>
                <a:srgbClr val="FFA000"/>
              </a:solidFill>
              <a:latin typeface="Cambria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BF92EC80-6D45-9B4A-8E1C-33BEC10691DE}"/>
              </a:ext>
            </a:extLst>
          </p:cNvPr>
          <p:cNvSpPr/>
          <p:nvPr/>
        </p:nvSpPr>
        <p:spPr>
          <a:xfrm>
            <a:off x="935385" y="1380807"/>
            <a:ext cx="2483051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lang="ru-RU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59,3 </a:t>
            </a:r>
            <a:r>
              <a:rPr lang="ru-RU" sz="2000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тыс. чел</a:t>
            </a: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en-US" sz="2000" dirty="0">
              <a:solidFill>
                <a:srgbClr val="FFA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88E0B75E-4C2B-974A-BF4C-DD97764E527B}"/>
              </a:ext>
            </a:extLst>
          </p:cNvPr>
          <p:cNvSpPr/>
          <p:nvPr/>
        </p:nvSpPr>
        <p:spPr>
          <a:xfrm>
            <a:off x="935386" y="1704109"/>
            <a:ext cx="186583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городское население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ADBC87A3-3B45-A347-ACE7-E641570E0AAB}"/>
              </a:ext>
            </a:extLst>
          </p:cNvPr>
          <p:cNvSpPr/>
          <p:nvPr/>
        </p:nvSpPr>
        <p:spPr>
          <a:xfrm>
            <a:off x="935385" y="2151570"/>
            <a:ext cx="248304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ru-RU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lang="ru-RU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24,6</a:t>
            </a:r>
            <a:r>
              <a:rPr lang="en-US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тыс. чел.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312A9EC1-6A00-C042-A6A3-CDFD9370C69B}"/>
              </a:ext>
            </a:extLst>
          </p:cNvPr>
          <p:cNvSpPr/>
          <p:nvPr/>
        </p:nvSpPr>
        <p:spPr>
          <a:xfrm>
            <a:off x="935385" y="2464084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сельское население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E04AC030-0ECB-E04E-9BB7-9DB701218C82}"/>
              </a:ext>
            </a:extLst>
          </p:cNvPr>
          <p:cNvSpPr/>
          <p:nvPr/>
        </p:nvSpPr>
        <p:spPr>
          <a:xfrm>
            <a:off x="4509760" y="1380807"/>
            <a:ext cx="224663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  <a:r>
              <a:rPr lang="ru-RU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819 </a:t>
            </a: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нас.</a:t>
            </a:r>
            <a:r>
              <a:rPr lang="en-US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пунктов</a:t>
            </a:r>
            <a:endParaRPr lang="ru-RU" sz="2000" dirty="0">
              <a:solidFill>
                <a:srgbClr val="FFA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6E0059CB-9136-3040-A5FD-B77D662F4E86}"/>
              </a:ext>
            </a:extLst>
          </p:cNvPr>
          <p:cNvSpPr/>
          <p:nvPr/>
        </p:nvSpPr>
        <p:spPr>
          <a:xfrm>
            <a:off x="4516795" y="1688584"/>
            <a:ext cx="17591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 проживающим населением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F11D82F8-5F50-C545-971F-F365F30545B1}"/>
              </a:ext>
            </a:extLst>
          </p:cNvPr>
          <p:cNvSpPr/>
          <p:nvPr/>
        </p:nvSpPr>
        <p:spPr>
          <a:xfrm>
            <a:off x="4488659" y="2151570"/>
            <a:ext cx="209143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56</a:t>
            </a:r>
            <a:r>
              <a:rPr lang="ru-RU" sz="2000" b="1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b="1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мед.</a:t>
            </a:r>
            <a:r>
              <a:rPr lang="en-US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организаций</a:t>
            </a:r>
            <a:endParaRPr lang="en-US" sz="2000" dirty="0">
              <a:solidFill>
                <a:srgbClr val="FFA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4488CD53-47CF-F145-B022-9DFB91AF1859}"/>
              </a:ext>
            </a:extLst>
          </p:cNvPr>
          <p:cNvSpPr/>
          <p:nvPr/>
        </p:nvSpPr>
        <p:spPr>
          <a:xfrm>
            <a:off x="4509762" y="2798436"/>
            <a:ext cx="1865832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участники региональной программы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5EE21F41-BDA6-7B4D-8A8A-D650D1E52046}"/>
              </a:ext>
            </a:extLst>
          </p:cNvPr>
          <p:cNvSpPr/>
          <p:nvPr/>
        </p:nvSpPr>
        <p:spPr>
          <a:xfrm>
            <a:off x="935385" y="2911242"/>
            <a:ext cx="267649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endParaRPr lang="en-US" sz="2000" b="1" dirty="0">
              <a:solidFill>
                <a:srgbClr val="FFA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мед.</a:t>
            </a:r>
            <a:r>
              <a:rPr lang="en-US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организаций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C7B6BB7F-0E89-D543-BA07-E9ADD8F939AA}"/>
              </a:ext>
            </a:extLst>
          </p:cNvPr>
          <p:cNvSpPr/>
          <p:nvPr/>
        </p:nvSpPr>
        <p:spPr>
          <a:xfrm>
            <a:off x="935386" y="3578553"/>
            <a:ext cx="1964885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ФМБА России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="" xmlns:a16="http://schemas.microsoft.com/office/drawing/2014/main" id="{4609C88D-D0B3-B04B-BEFE-94A8BF85A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749" y="1420347"/>
            <a:ext cx="396000" cy="396000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="" xmlns:a16="http://schemas.microsoft.com/office/drawing/2014/main" id="{1BC5C484-D108-1B4C-A51F-AE12C438F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33076" y="1378651"/>
            <a:ext cx="396000" cy="39600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="" xmlns:a16="http://schemas.microsoft.com/office/drawing/2014/main" id="{B7D1235C-665A-3D40-9E93-4D380844D8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33076" y="2194087"/>
            <a:ext cx="396000" cy="39600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A30A973A-F992-1D42-8E27-90687E187985}"/>
              </a:ext>
            </a:extLst>
          </p:cNvPr>
          <p:cNvGrpSpPr/>
          <p:nvPr/>
        </p:nvGrpSpPr>
        <p:grpSpPr>
          <a:xfrm>
            <a:off x="347182" y="2963219"/>
            <a:ext cx="396000" cy="396000"/>
            <a:chOff x="4569733" y="4177399"/>
            <a:chExt cx="396000" cy="396000"/>
          </a:xfrm>
        </p:grpSpPr>
        <p:sp>
          <p:nvSpPr>
            <p:cNvPr id="52" name="Cross 51">
              <a:extLst>
                <a:ext uri="{FF2B5EF4-FFF2-40B4-BE49-F238E27FC236}">
                  <a16:creationId xmlns="" xmlns:a16="http://schemas.microsoft.com/office/drawing/2014/main" id="{67992C61-1DB0-1E4C-804F-EC107E095328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569733" y="4177399"/>
              <a:ext cx="396000" cy="396000"/>
            </a:xfrm>
            <a:prstGeom prst="plus">
              <a:avLst>
                <a:gd name="adj" fmla="val 28848"/>
              </a:avLst>
            </a:prstGeom>
            <a:noFill/>
            <a:ln w="19050">
              <a:solidFill>
                <a:srgbClr val="FFA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53" name="Oval 52">
              <a:extLst>
                <a:ext uri="{FF2B5EF4-FFF2-40B4-BE49-F238E27FC236}">
                  <a16:creationId xmlns="" xmlns:a16="http://schemas.microsoft.com/office/drawing/2014/main" id="{DD720A78-551D-2B4A-9393-66B24BBC32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77733" y="4285399"/>
              <a:ext cx="180000" cy="180000"/>
            </a:xfrm>
            <a:prstGeom prst="ellipse">
              <a:avLst/>
            </a:prstGeom>
            <a:solidFill>
              <a:srgbClr val="FFA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="" xmlns:a16="http://schemas.microsoft.com/office/drawing/2014/main" id="{8489B693-B137-A940-807D-06AE7475F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7182" y="2203547"/>
            <a:ext cx="396000" cy="3960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86C84441-31A5-4E4F-8D42-2EE7E805B335}"/>
              </a:ext>
            </a:extLst>
          </p:cNvPr>
          <p:cNvSpPr/>
          <p:nvPr/>
        </p:nvSpPr>
        <p:spPr>
          <a:xfrm>
            <a:off x="6866687" y="1377932"/>
            <a:ext cx="342714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5 683,9 тыс. </a:t>
            </a:r>
            <a:r>
              <a:rPr lang="ru-RU" sz="2000" dirty="0" smtClean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чел</a:t>
            </a:r>
            <a:r>
              <a:rPr lang="ru-RU" sz="2000" dirty="0">
                <a:solidFill>
                  <a:srgbClr val="FFA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57" name="Rectangle 26">
            <a:extLst>
              <a:ext uri="{FF2B5EF4-FFF2-40B4-BE49-F238E27FC236}">
                <a16:creationId xmlns="" xmlns:a16="http://schemas.microsoft.com/office/drawing/2014/main" id="{88183A49-EFF3-7A4D-9587-A3A90AA285E5}"/>
              </a:ext>
            </a:extLst>
          </p:cNvPr>
          <p:cNvSpPr/>
          <p:nvPr/>
        </p:nvSpPr>
        <p:spPr>
          <a:xfrm>
            <a:off x="6866686" y="1704108"/>
            <a:ext cx="219663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всего проживающего населения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5369" y="288557"/>
            <a:ext cx="335309" cy="414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678" y="2305458"/>
            <a:ext cx="4019358" cy="35273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8078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246906"/>
            <a:ext cx="2676495" cy="492443"/>
          </a:xfrm>
        </p:spPr>
        <p:txBody>
          <a:bodyPr/>
          <a:lstStyle/>
          <a:p>
            <a:pPr marL="0"/>
            <a:r>
              <a:rPr lang="ru-RU" dirty="0" smtClean="0">
                <a:solidFill>
                  <a:srgbClr val="FFA000"/>
                </a:solidFill>
              </a:rPr>
              <a:t>Приведение к единому стилю</a:t>
            </a:r>
            <a:endParaRPr lang="ru-RU" dirty="0">
              <a:solidFill>
                <a:srgbClr val="FFA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73E46B40-211C-6B46-9FE5-C8B2EEFBB411}"/>
              </a:ext>
            </a:extLst>
          </p:cNvPr>
          <p:cNvCxnSpPr>
            <a:cxnSpLocks/>
          </p:cNvCxnSpPr>
          <p:nvPr/>
        </p:nvCxnSpPr>
        <p:spPr>
          <a:xfrm>
            <a:off x="935038" y="4932363"/>
            <a:ext cx="86052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Краснодарский</a:t>
            </a:r>
          </a:p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край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94CE155-C330-5747-8E57-3D5D5E8C7525}"/>
              </a:ext>
            </a:extLst>
          </p:cNvPr>
          <p:cNvSpPr/>
          <p:nvPr/>
        </p:nvSpPr>
        <p:spPr>
          <a:xfrm>
            <a:off x="4518455" y="413782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15</a:t>
            </a:r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.08.2022</a:t>
            </a:r>
            <a:endParaRPr lang="ru-RU" sz="1100" b="1" dirty="0">
              <a:solidFill>
                <a:srgbClr val="FFA000"/>
              </a:solidFill>
              <a:latin typeface="Cambria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553" y="286236"/>
            <a:ext cx="335570" cy="413782"/>
          </a:xfrm>
          <a:prstGeom prst="rect">
            <a:avLst/>
          </a:prstGeom>
        </p:spPr>
      </p:pic>
      <p:sp>
        <p:nvSpPr>
          <p:cNvPr id="6" name="AutoShape 2" descr="blob:https://web.whatsapp.com/95e58b34-bdd2-4e50-af7b-4831b47cfa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 descr="blob:https://web.whatsapp.com/47118eb8-b83d-4a19-9265-fe29f2deb7d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7" descr="blob:https://web.whatsapp.com/47118eb8-b83d-4a19-9265-fe29f2deb7d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1644262"/>
            <a:ext cx="2840420" cy="24530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-1" r="16689" b="28969"/>
          <a:stretch/>
        </p:blipFill>
        <p:spPr>
          <a:xfrm>
            <a:off x="3522992" y="1430815"/>
            <a:ext cx="3296343" cy="29663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21608" t="17283" r="233" b="15340"/>
          <a:stretch/>
        </p:blipFill>
        <p:spPr>
          <a:xfrm>
            <a:off x="7062291" y="1398575"/>
            <a:ext cx="2561259" cy="22048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3613" y="1252589"/>
            <a:ext cx="2552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БЫЛО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94278" y="1029243"/>
            <a:ext cx="4336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СТАЛО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53" r="16053" b="16261"/>
          <a:stretch/>
        </p:blipFill>
        <p:spPr>
          <a:xfrm>
            <a:off x="7080751" y="3720977"/>
            <a:ext cx="2580967" cy="20087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8050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246906"/>
            <a:ext cx="2676495" cy="492443"/>
          </a:xfrm>
        </p:spPr>
        <p:txBody>
          <a:bodyPr/>
          <a:lstStyle/>
          <a:p>
            <a:pPr marL="0"/>
            <a:r>
              <a:rPr lang="ru-RU" dirty="0" smtClean="0">
                <a:solidFill>
                  <a:srgbClr val="FFA000"/>
                </a:solidFill>
              </a:rPr>
              <a:t>Приведение к единому стилю</a:t>
            </a:r>
            <a:endParaRPr lang="ru-RU" dirty="0">
              <a:solidFill>
                <a:srgbClr val="FFA000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73E46B40-211C-6B46-9FE5-C8B2EEFBB411}"/>
              </a:ext>
            </a:extLst>
          </p:cNvPr>
          <p:cNvCxnSpPr>
            <a:cxnSpLocks/>
          </p:cNvCxnSpPr>
          <p:nvPr/>
        </p:nvCxnSpPr>
        <p:spPr>
          <a:xfrm>
            <a:off x="935038" y="4932363"/>
            <a:ext cx="860520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Краснодарский</a:t>
            </a:r>
          </a:p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край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94CE155-C330-5747-8E57-3D5D5E8C7525}"/>
              </a:ext>
            </a:extLst>
          </p:cNvPr>
          <p:cNvSpPr/>
          <p:nvPr/>
        </p:nvSpPr>
        <p:spPr>
          <a:xfrm>
            <a:off x="4518455" y="413782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15</a:t>
            </a:r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.08.2022</a:t>
            </a:r>
            <a:endParaRPr lang="ru-RU" sz="1100" b="1" dirty="0">
              <a:solidFill>
                <a:srgbClr val="FFA000"/>
              </a:solidFill>
              <a:latin typeface="Cambria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553" y="286236"/>
            <a:ext cx="335570" cy="413782"/>
          </a:xfrm>
          <a:prstGeom prst="rect">
            <a:avLst/>
          </a:prstGeom>
        </p:spPr>
      </p:pic>
      <p:sp>
        <p:nvSpPr>
          <p:cNvPr id="6" name="AutoShape 2" descr="blob:https://web.whatsapp.com/95e58b34-bdd2-4e50-af7b-4831b47cfa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 descr="blob:https://web.whatsapp.com/47118eb8-b83d-4a19-9265-fe29f2deb7d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7" descr="blob:https://web.whatsapp.com/47118eb8-b83d-4a19-9265-fe29f2deb7d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10953"/>
          <a:stretch/>
        </p:blipFill>
        <p:spPr>
          <a:xfrm>
            <a:off x="155575" y="1197739"/>
            <a:ext cx="2985831" cy="4249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494" b="5789"/>
          <a:stretch/>
        </p:blipFill>
        <p:spPr>
          <a:xfrm>
            <a:off x="3265534" y="1197739"/>
            <a:ext cx="3570343" cy="22312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t="7165" r="1" b="7479"/>
          <a:stretch/>
        </p:blipFill>
        <p:spPr>
          <a:xfrm>
            <a:off x="3265534" y="3495368"/>
            <a:ext cx="3588085" cy="22565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858" b="11423"/>
          <a:stretch/>
        </p:blipFill>
        <p:spPr>
          <a:xfrm>
            <a:off x="6934857" y="3495368"/>
            <a:ext cx="3315272" cy="226060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/>
          <a:srcRect l="5837" t="7834" r="3052" b="55776"/>
          <a:stretch/>
        </p:blipFill>
        <p:spPr>
          <a:xfrm>
            <a:off x="6881680" y="1201994"/>
            <a:ext cx="3731342" cy="22270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1312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8"/>
            <a:ext cx="3366792" cy="246221"/>
          </a:xfrm>
        </p:spPr>
        <p:txBody>
          <a:bodyPr/>
          <a:lstStyle/>
          <a:p>
            <a:pPr marL="0"/>
            <a:r>
              <a:rPr lang="ru-RU" dirty="0" smtClean="0">
                <a:solidFill>
                  <a:srgbClr val="FFA000"/>
                </a:solidFill>
              </a:rPr>
              <a:t>Приведение к единому стилю</a:t>
            </a:r>
            <a:endParaRPr lang="ru-RU" dirty="0">
              <a:solidFill>
                <a:srgbClr val="FFA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Краснодарский</a:t>
            </a:r>
          </a:p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край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94CE155-C330-5747-8E57-3D5D5E8C7525}"/>
              </a:ext>
            </a:extLst>
          </p:cNvPr>
          <p:cNvSpPr/>
          <p:nvPr/>
        </p:nvSpPr>
        <p:spPr>
          <a:xfrm>
            <a:off x="4518455" y="413782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15</a:t>
            </a:r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.08.2022</a:t>
            </a:r>
            <a:endParaRPr lang="ru-RU" sz="1100" b="1" dirty="0">
              <a:solidFill>
                <a:srgbClr val="FFA000"/>
              </a:solidFill>
              <a:latin typeface="Cambria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454" y="285845"/>
            <a:ext cx="335309" cy="4145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1325"/>
          <a:stretch/>
        </p:blipFill>
        <p:spPr>
          <a:xfrm>
            <a:off x="225667" y="766916"/>
            <a:ext cx="2864120" cy="27793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7073" t="3264" r="2725" b="50982"/>
          <a:stretch/>
        </p:blipFill>
        <p:spPr>
          <a:xfrm>
            <a:off x="6750414" y="789039"/>
            <a:ext cx="3676696" cy="274650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3353" t="1927" r="4978" b="51638"/>
          <a:stretch/>
        </p:blipFill>
        <p:spPr>
          <a:xfrm>
            <a:off x="3142919" y="823195"/>
            <a:ext cx="3554362" cy="270632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l="6950" t="17169" r="5671" b="7508"/>
          <a:stretch/>
        </p:blipFill>
        <p:spPr>
          <a:xfrm>
            <a:off x="225667" y="3586392"/>
            <a:ext cx="3760840" cy="248433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rcRect b="6061"/>
          <a:stretch/>
        </p:blipFill>
        <p:spPr>
          <a:xfrm>
            <a:off x="4076981" y="3625029"/>
            <a:ext cx="3770946" cy="24456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/>
          <a:srcRect t="7204"/>
          <a:stretch/>
        </p:blipFill>
        <p:spPr>
          <a:xfrm>
            <a:off x="8002087" y="3637687"/>
            <a:ext cx="2243522" cy="23817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70080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8"/>
            <a:ext cx="3366792" cy="246221"/>
          </a:xfrm>
        </p:spPr>
        <p:txBody>
          <a:bodyPr/>
          <a:lstStyle/>
          <a:p>
            <a:pPr marL="0"/>
            <a:r>
              <a:rPr lang="ru-RU" dirty="0" smtClean="0">
                <a:solidFill>
                  <a:srgbClr val="FFA000"/>
                </a:solidFill>
              </a:rPr>
              <a:t>Приведение к единому стилю</a:t>
            </a:r>
            <a:endParaRPr lang="ru-RU" dirty="0">
              <a:solidFill>
                <a:srgbClr val="FFA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Краснодарский</a:t>
            </a:r>
          </a:p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край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94CE155-C330-5747-8E57-3D5D5E8C7525}"/>
              </a:ext>
            </a:extLst>
          </p:cNvPr>
          <p:cNvSpPr/>
          <p:nvPr/>
        </p:nvSpPr>
        <p:spPr>
          <a:xfrm>
            <a:off x="4518455" y="413782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15</a:t>
            </a:r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.08.2022</a:t>
            </a:r>
            <a:endParaRPr lang="ru-RU" sz="1100" b="1" dirty="0">
              <a:solidFill>
                <a:srgbClr val="FFA000"/>
              </a:solidFill>
              <a:latin typeface="Cambria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454" y="285845"/>
            <a:ext cx="335309" cy="4145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8810"/>
          <a:stretch/>
        </p:blipFill>
        <p:spPr>
          <a:xfrm>
            <a:off x="8092787" y="1054911"/>
            <a:ext cx="2554497" cy="30636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403" r="10430"/>
          <a:stretch/>
        </p:blipFill>
        <p:spPr>
          <a:xfrm>
            <a:off x="165337" y="868236"/>
            <a:ext cx="3122366" cy="21594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269" b="30055"/>
          <a:stretch/>
        </p:blipFill>
        <p:spPr>
          <a:xfrm>
            <a:off x="5505601" y="4505632"/>
            <a:ext cx="2215753" cy="13953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841" r="7939" b="27462"/>
          <a:stretch/>
        </p:blipFill>
        <p:spPr>
          <a:xfrm>
            <a:off x="162232" y="3060306"/>
            <a:ext cx="2632046" cy="19509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693" y="885275"/>
            <a:ext cx="1619903" cy="2159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211"/>
          <a:stretch/>
        </p:blipFill>
        <p:spPr>
          <a:xfrm>
            <a:off x="5145029" y="1054911"/>
            <a:ext cx="2858768" cy="33843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958" b="26199"/>
          <a:stretch/>
        </p:blipFill>
        <p:spPr>
          <a:xfrm>
            <a:off x="8092787" y="4169378"/>
            <a:ext cx="2554497" cy="18509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21" y="3071985"/>
            <a:ext cx="2202318" cy="29425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4616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123797"/>
            <a:ext cx="3366792" cy="738664"/>
          </a:xfrm>
        </p:spPr>
        <p:txBody>
          <a:bodyPr/>
          <a:lstStyle/>
          <a:p>
            <a:pPr marL="0"/>
            <a:r>
              <a:rPr lang="ru-RU" dirty="0" smtClean="0">
                <a:solidFill>
                  <a:srgbClr val="FFA000"/>
                </a:solidFill>
              </a:rPr>
              <a:t>Приведение к единому стилю одежды медицинского персонала</a:t>
            </a:r>
            <a:endParaRPr lang="ru-RU" dirty="0">
              <a:solidFill>
                <a:srgbClr val="FFA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Краснодарский</a:t>
            </a:r>
          </a:p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край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94CE155-C330-5747-8E57-3D5D5E8C7525}"/>
              </a:ext>
            </a:extLst>
          </p:cNvPr>
          <p:cNvSpPr/>
          <p:nvPr/>
        </p:nvSpPr>
        <p:spPr>
          <a:xfrm>
            <a:off x="4518455" y="413782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15</a:t>
            </a:r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.08</a:t>
            </a:r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. 2022</a:t>
            </a:r>
            <a:endParaRPr lang="ru-RU" sz="1100" b="1" dirty="0">
              <a:solidFill>
                <a:srgbClr val="FFA000"/>
              </a:solidFill>
              <a:latin typeface="Cambria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454" y="285845"/>
            <a:ext cx="335309" cy="414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50" t="24393" r="18360" b="2135"/>
          <a:stretch/>
        </p:blipFill>
        <p:spPr>
          <a:xfrm>
            <a:off x="352642" y="1242164"/>
            <a:ext cx="2021848" cy="35248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51" r="35223"/>
          <a:stretch/>
        </p:blipFill>
        <p:spPr>
          <a:xfrm>
            <a:off x="2500731" y="1201992"/>
            <a:ext cx="2566219" cy="302472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288" b="6671"/>
          <a:stretch/>
        </p:blipFill>
        <p:spPr>
          <a:xfrm>
            <a:off x="5193191" y="1201992"/>
            <a:ext cx="1949121" cy="30160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t="1907" b="2685"/>
          <a:stretch/>
        </p:blipFill>
        <p:spPr>
          <a:xfrm>
            <a:off x="7268553" y="1201992"/>
            <a:ext cx="2975106" cy="352486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042" b="23467"/>
          <a:stretch/>
        </p:blipFill>
        <p:spPr>
          <a:xfrm>
            <a:off x="2500731" y="4335306"/>
            <a:ext cx="1945908" cy="15117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667" r="8889" b="39631"/>
          <a:stretch/>
        </p:blipFill>
        <p:spPr>
          <a:xfrm>
            <a:off x="4646246" y="4335305"/>
            <a:ext cx="2496066" cy="151171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1919" y="4886318"/>
            <a:ext cx="2127688" cy="104860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902" y="4892415"/>
            <a:ext cx="2103302" cy="10364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2945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8"/>
            <a:ext cx="3366792" cy="246221"/>
          </a:xfrm>
        </p:spPr>
        <p:txBody>
          <a:bodyPr/>
          <a:lstStyle/>
          <a:p>
            <a:pPr marL="0"/>
            <a:r>
              <a:rPr lang="ru-RU" dirty="0" smtClean="0">
                <a:solidFill>
                  <a:srgbClr val="FFA000"/>
                </a:solidFill>
              </a:rPr>
              <a:t>Автомобильный транспорт</a:t>
            </a:r>
            <a:endParaRPr lang="ru-RU" dirty="0">
              <a:solidFill>
                <a:srgbClr val="FFA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Краснодарский</a:t>
            </a:r>
          </a:p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край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94CE155-C330-5747-8E57-3D5D5E8C7525}"/>
              </a:ext>
            </a:extLst>
          </p:cNvPr>
          <p:cNvSpPr/>
          <p:nvPr/>
        </p:nvSpPr>
        <p:spPr>
          <a:xfrm>
            <a:off x="4518455" y="244505"/>
            <a:ext cx="108224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15</a:t>
            </a:r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.08.2022</a:t>
            </a:r>
            <a:endParaRPr lang="ru-RU" sz="1100" b="1" dirty="0" smtClean="0">
              <a:solidFill>
                <a:srgbClr val="FFA000"/>
              </a:solidFill>
              <a:latin typeface="Cambria" panose="02040503050406030204" pitchFamily="18" charset="0"/>
              <a:cs typeface="Segoe UI" panose="020B0502040204020203" pitchFamily="34" charset="0"/>
            </a:endParaRPr>
          </a:p>
          <a:p>
            <a:endParaRPr lang="ru-RU" sz="1100" b="1" dirty="0">
              <a:solidFill>
                <a:srgbClr val="FFA000"/>
              </a:solidFill>
              <a:latin typeface="Cambria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454" y="285845"/>
            <a:ext cx="335309" cy="414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250" r="1623" b="22259"/>
          <a:stretch/>
        </p:blipFill>
        <p:spPr>
          <a:xfrm>
            <a:off x="338836" y="1351768"/>
            <a:ext cx="3732661" cy="16075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2" y="3145525"/>
            <a:ext cx="3718855" cy="25901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684" t="8755" r="16409" b="14825"/>
          <a:stretch/>
        </p:blipFill>
        <p:spPr>
          <a:xfrm>
            <a:off x="4302177" y="1351768"/>
            <a:ext cx="3296265" cy="24039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124" r="3670" b="17664"/>
          <a:stretch/>
        </p:blipFill>
        <p:spPr>
          <a:xfrm>
            <a:off x="4357118" y="3898964"/>
            <a:ext cx="3186381" cy="17644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713" t="34838" r="16020"/>
          <a:stretch/>
        </p:blipFill>
        <p:spPr>
          <a:xfrm>
            <a:off x="7721354" y="1650807"/>
            <a:ext cx="2861188" cy="18059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8" t="-1276" r="6833" b="1276"/>
          <a:stretch/>
        </p:blipFill>
        <p:spPr>
          <a:xfrm>
            <a:off x="7735290" y="3861137"/>
            <a:ext cx="2847252" cy="17331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6130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9B05E3-BBA7-F04E-973D-3785BC8A0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385" y="370018"/>
            <a:ext cx="3366792" cy="246221"/>
          </a:xfrm>
        </p:spPr>
        <p:txBody>
          <a:bodyPr/>
          <a:lstStyle/>
          <a:p>
            <a:pPr marL="0"/>
            <a:r>
              <a:rPr lang="ru-RU" dirty="0" smtClean="0">
                <a:solidFill>
                  <a:srgbClr val="FFA000"/>
                </a:solidFill>
              </a:rPr>
              <a:t>Приведение к единому стилю</a:t>
            </a:r>
            <a:endParaRPr lang="ru-RU" dirty="0">
              <a:solidFill>
                <a:srgbClr val="FFA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39796DB-2D29-2B4C-B446-B702DDFF114F}"/>
              </a:ext>
            </a:extLst>
          </p:cNvPr>
          <p:cNvSpPr>
            <a:spLocks noChangeAspect="1"/>
          </p:cNvSpPr>
          <p:nvPr/>
        </p:nvSpPr>
        <p:spPr>
          <a:xfrm>
            <a:off x="6403228" y="313127"/>
            <a:ext cx="131812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Краснодарский</a:t>
            </a:r>
          </a:p>
          <a:p>
            <a:r>
              <a:rPr lang="ru-RU" sz="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край</a:t>
            </a:r>
            <a:endParaRPr lang="en-US" sz="8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94CE155-C330-5747-8E57-3D5D5E8C7525}"/>
              </a:ext>
            </a:extLst>
          </p:cNvPr>
          <p:cNvSpPr/>
          <p:nvPr/>
        </p:nvSpPr>
        <p:spPr>
          <a:xfrm>
            <a:off x="4518455" y="413782"/>
            <a:ext cx="1082245" cy="1692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15</a:t>
            </a:r>
            <a:r>
              <a:rPr lang="ru-RU" sz="1100" b="1" dirty="0" smtClean="0">
                <a:solidFill>
                  <a:srgbClr val="FFA000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.08.2022</a:t>
            </a:r>
            <a:endParaRPr lang="ru-RU" sz="1100" b="1" dirty="0">
              <a:solidFill>
                <a:srgbClr val="FFA000"/>
              </a:solidFill>
              <a:latin typeface="Cambria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A9AA375-5002-D94A-A183-21F0A094669D}"/>
              </a:ext>
            </a:extLst>
          </p:cNvPr>
          <p:cNvSpPr/>
          <p:nvPr/>
        </p:nvSpPr>
        <p:spPr>
          <a:xfrm>
            <a:off x="747610" y="1023880"/>
            <a:ext cx="266324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b="1" dirty="0" smtClean="0">
                <a:solidFill>
                  <a:srgbClr val="00A37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ЕДИНЫЙ СТИЛЬ</a:t>
            </a:r>
            <a:endParaRPr lang="ru-RU" sz="2000" dirty="0">
              <a:solidFill>
                <a:srgbClr val="00A37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454" y="285845"/>
            <a:ext cx="335309" cy="41456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26" y="1531880"/>
            <a:ext cx="2512388" cy="334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098" b="15002"/>
          <a:stretch/>
        </p:blipFill>
        <p:spPr bwMode="auto">
          <a:xfrm>
            <a:off x="3217307" y="3039663"/>
            <a:ext cx="2003992" cy="183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07" y="1531879"/>
            <a:ext cx="2602295" cy="140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7" t="16129" r="21934" b="19962"/>
          <a:stretch/>
        </p:blipFill>
        <p:spPr bwMode="auto">
          <a:xfrm>
            <a:off x="5882380" y="1531879"/>
            <a:ext cx="1657546" cy="140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354" y="1531878"/>
            <a:ext cx="2663320" cy="333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112" b="16224"/>
          <a:stretch/>
        </p:blipFill>
        <p:spPr bwMode="auto">
          <a:xfrm>
            <a:off x="5419272" y="3061380"/>
            <a:ext cx="2120654" cy="1820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940256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67502</TotalTime>
  <Words>134</Words>
  <Application>Microsoft Office PowerPoint</Application>
  <PresentationFormat>Произвольный</PresentationFormat>
  <Paragraphs>61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AverchenkoRR</cp:lastModifiedBy>
  <cp:revision>3904</cp:revision>
  <cp:lastPrinted>2022-02-10T07:06:34Z</cp:lastPrinted>
  <dcterms:created xsi:type="dcterms:W3CDTF">2021-02-15T16:51:07Z</dcterms:created>
  <dcterms:modified xsi:type="dcterms:W3CDTF">2022-08-16T07:32:28Z</dcterms:modified>
</cp:coreProperties>
</file>