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wdp" ContentType="image/vnd.ms-photo"/>
  <Default Extension="vml" ContentType="application/vnd.openxmlformats-officedocument.vmlDrawing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489" r:id="rId2"/>
    <p:sldId id="506" r:id="rId3"/>
    <p:sldId id="505" r:id="rId4"/>
    <p:sldId id="502" r:id="rId5"/>
    <p:sldId id="488" r:id="rId6"/>
  </p:sldIdLst>
  <p:sldSz cx="9144000" cy="5143500" type="screen16x9"/>
  <p:notesSz cx="6797675" cy="9926638"/>
  <p:defaultTextStyle>
    <a:defPPr>
      <a:defRPr lang="ru-RU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880">
          <p15:clr>
            <a:srgbClr val="A4A3A4"/>
          </p15:clr>
        </p15:guide>
        <p15:guide id="4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4258C6"/>
    <a:srgbClr val="0000FF"/>
    <a:srgbClr val="FF5321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1233" autoAdjust="0"/>
    <p:restoredTop sz="99196" autoAdjust="0"/>
  </p:normalViewPr>
  <p:slideViewPr>
    <p:cSldViewPr snapToGrid="0">
      <p:cViewPr varScale="1">
        <p:scale>
          <a:sx n="88" d="100"/>
          <a:sy n="88" d="100"/>
        </p:scale>
        <p:origin x="-384" y="-1308"/>
      </p:cViewPr>
      <p:guideLst>
        <p:guide orient="horz" pos="2160"/>
        <p:guide orient="horz" pos="1620"/>
        <p:guide pos="384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643D9EFA-EDF4-4021-9FB0-76DEC7F39129}" type="datetimeFigureOut">
              <a:rPr lang="ru-RU" smtClean="0"/>
              <a:pPr/>
              <a:t>28.06.2022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DEAC1452-BD9C-48F6-A5A0-EC99E6BA1B4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2015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378DF-06FF-4498-9A11-BAF1611F3FC1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02102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 bwMode="auto">
          <a:xfrm>
            <a:off x="8237" y="12562"/>
            <a:ext cx="551731" cy="5130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F:\КОЛЛЕГИЯ_ЗАСТАВКА\RT_MZ_RT.png"/>
          <p:cNvPicPr>
            <a:picLocks noChangeAspect="1" noChangeArrowheads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40139" y="49432"/>
            <a:ext cx="1240124" cy="427517"/>
          </a:xfrm>
          <a:prstGeom prst="rect">
            <a:avLst/>
          </a:prstGeom>
          <a:noFill/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832" y="73745"/>
            <a:ext cx="1126946" cy="39086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07264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КОЛЛЕГИЯ_ЗАСТАВКА\RT_MZ_RT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05209" y="295154"/>
            <a:ext cx="2694695" cy="928962"/>
          </a:xfrm>
          <a:prstGeom prst="rect">
            <a:avLst/>
          </a:prstGeom>
          <a:noFill/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 rotWithShape="1">
          <a:blip r:embed="rId3" cstate="screen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 bwMode="auto">
          <a:xfrm>
            <a:off x="8237" y="12562"/>
            <a:ext cx="551731" cy="5130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839" y="411671"/>
            <a:ext cx="2006497" cy="69592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71520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0068" y="-32383"/>
            <a:ext cx="8103869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45637" y="785955"/>
            <a:ext cx="765273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6"/>
            <a:ext cx="210312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6/28/2022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3400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703" r:id="rId2"/>
  </p:sldLayoutIdLst>
  <p:txStyles>
    <p:titleStyle>
      <a:lvl1pPr>
        <a:defRPr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>
        <a:defRPr>
          <a:latin typeface="Arial" panose="020B0604020202020204" pitchFamily="34" charset="0"/>
          <a:ea typeface="+mn-ea"/>
          <a:cs typeface="+mn-cs"/>
        </a:defRPr>
      </a:lvl1pPr>
      <a:lvl2pPr marL="342900">
        <a:defRPr>
          <a:latin typeface="+mn-lt"/>
          <a:ea typeface="+mn-ea"/>
          <a:cs typeface="+mn-cs"/>
        </a:defRPr>
      </a:lvl2pPr>
      <a:lvl3pPr marL="685800">
        <a:defRPr>
          <a:latin typeface="+mn-lt"/>
          <a:ea typeface="+mn-ea"/>
          <a:cs typeface="+mn-cs"/>
        </a:defRPr>
      </a:lvl3pPr>
      <a:lvl4pPr marL="1028700">
        <a:defRPr>
          <a:latin typeface="+mn-lt"/>
          <a:ea typeface="+mn-ea"/>
          <a:cs typeface="+mn-cs"/>
        </a:defRPr>
      </a:lvl4pPr>
      <a:lvl5pPr marL="1371600">
        <a:defRPr>
          <a:latin typeface="+mn-lt"/>
          <a:ea typeface="+mn-ea"/>
          <a:cs typeface="+mn-cs"/>
        </a:defRPr>
      </a:lvl5pPr>
      <a:lvl6pPr marL="1714500">
        <a:defRPr>
          <a:latin typeface="+mn-lt"/>
          <a:ea typeface="+mn-ea"/>
          <a:cs typeface="+mn-cs"/>
        </a:defRPr>
      </a:lvl6pPr>
      <a:lvl7pPr marL="2057400">
        <a:defRPr>
          <a:latin typeface="+mn-lt"/>
          <a:ea typeface="+mn-ea"/>
          <a:cs typeface="+mn-cs"/>
        </a:defRPr>
      </a:lvl7pPr>
      <a:lvl8pPr marL="2400300">
        <a:defRPr>
          <a:latin typeface="+mn-lt"/>
          <a:ea typeface="+mn-ea"/>
          <a:cs typeface="+mn-cs"/>
        </a:defRPr>
      </a:lvl8pPr>
      <a:lvl9pPr marL="27432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42900">
        <a:defRPr>
          <a:latin typeface="+mn-lt"/>
          <a:ea typeface="+mn-ea"/>
          <a:cs typeface="+mn-cs"/>
        </a:defRPr>
      </a:lvl2pPr>
      <a:lvl3pPr marL="685800">
        <a:defRPr>
          <a:latin typeface="+mn-lt"/>
          <a:ea typeface="+mn-ea"/>
          <a:cs typeface="+mn-cs"/>
        </a:defRPr>
      </a:lvl3pPr>
      <a:lvl4pPr marL="1028700">
        <a:defRPr>
          <a:latin typeface="+mn-lt"/>
          <a:ea typeface="+mn-ea"/>
          <a:cs typeface="+mn-cs"/>
        </a:defRPr>
      </a:lvl4pPr>
      <a:lvl5pPr marL="1371600">
        <a:defRPr>
          <a:latin typeface="+mn-lt"/>
          <a:ea typeface="+mn-ea"/>
          <a:cs typeface="+mn-cs"/>
        </a:defRPr>
      </a:lvl5pPr>
      <a:lvl6pPr marL="1714500">
        <a:defRPr>
          <a:latin typeface="+mn-lt"/>
          <a:ea typeface="+mn-ea"/>
          <a:cs typeface="+mn-cs"/>
        </a:defRPr>
      </a:lvl6pPr>
      <a:lvl7pPr marL="2057400">
        <a:defRPr>
          <a:latin typeface="+mn-lt"/>
          <a:ea typeface="+mn-ea"/>
          <a:cs typeface="+mn-cs"/>
        </a:defRPr>
      </a:lvl7pPr>
      <a:lvl8pPr marL="2400300">
        <a:defRPr>
          <a:latin typeface="+mn-lt"/>
          <a:ea typeface="+mn-ea"/>
          <a:cs typeface="+mn-cs"/>
        </a:defRPr>
      </a:lvl8pPr>
      <a:lvl9pPr marL="27432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://mirpps.ru/fon-dlja-prezentacii/59.jpg"/>
          <p:cNvSpPr>
            <a:spLocks noChangeAspect="1" noChangeArrowheads="1"/>
          </p:cNvSpPr>
          <p:nvPr/>
        </p:nvSpPr>
        <p:spPr bwMode="auto">
          <a:xfrm>
            <a:off x="155575" y="-2234804"/>
            <a:ext cx="8296275" cy="466487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2629" y="2536372"/>
            <a:ext cx="7911044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Республика </a:t>
            </a:r>
            <a:r>
              <a:rPr lang="ru-RU" sz="4000" b="1" dirty="0">
                <a:solidFill>
                  <a:schemeClr val="accent5">
                    <a:lumMod val="50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Татарстан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/>
            </a:r>
            <a:b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endParaRPr lang="ru-RU" sz="2800" b="1" dirty="0">
              <a:solidFill>
                <a:schemeClr val="accent5">
                  <a:lumMod val="50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algn="r"/>
            <a:endParaRPr lang="en-US" sz="1600" dirty="0">
              <a:solidFill>
                <a:schemeClr val="accent5">
                  <a:lumMod val="50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algn="r"/>
            <a:r>
              <a:rPr lang="ru-RU" sz="1600" dirty="0">
                <a:latin typeface="Segoe UI" pitchFamily="34" charset="0"/>
                <a:ea typeface="Segoe UI" pitchFamily="34" charset="0"/>
                <a:cs typeface="Segoe UI" pitchFamily="34" charset="0"/>
              </a:rPr>
              <a:t>Министр здравоохранения </a:t>
            </a:r>
          </a:p>
          <a:p>
            <a:pPr algn="r"/>
            <a:r>
              <a:rPr lang="ru-RU" sz="1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Марат </a:t>
            </a:r>
            <a:r>
              <a:rPr lang="ru-RU" sz="1600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Наилевич</a:t>
            </a:r>
            <a:r>
              <a:rPr lang="ru-RU" sz="1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ru-RU" sz="1600" dirty="0">
                <a:latin typeface="Segoe UI" pitchFamily="34" charset="0"/>
                <a:ea typeface="Segoe UI" pitchFamily="34" charset="0"/>
                <a:cs typeface="Segoe UI" pitchFamily="34" charset="0"/>
              </a:rPr>
              <a:t>Садыков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61483" y="4787183"/>
            <a:ext cx="17620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30 июня 2022 </a:t>
            </a:r>
            <a:r>
              <a:rPr lang="ru-RU" dirty="0">
                <a:latin typeface="Segoe UI" pitchFamily="34" charset="0"/>
                <a:ea typeface="Segoe UI" pitchFamily="34" charset="0"/>
                <a:cs typeface="Segoe UI" pitchFamily="34" charset="0"/>
              </a:rPr>
              <a:t>года</a:t>
            </a:r>
          </a:p>
        </p:txBody>
      </p:sp>
      <p:sp>
        <p:nvSpPr>
          <p:cNvPr id="6" name="Text Placeholder 1"/>
          <p:cNvSpPr txBox="1"/>
          <p:nvPr/>
        </p:nvSpPr>
        <p:spPr>
          <a:xfrm>
            <a:off x="718457" y="1240971"/>
            <a:ext cx="7032173" cy="674914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2400" b="1" strike="noStrike" spc="-1" dirty="0">
                <a:solidFill>
                  <a:srgbClr val="808080"/>
                </a:solidFill>
                <a:latin typeface="Segoe UI"/>
              </a:rPr>
              <a:t>Лучшая практика</a:t>
            </a:r>
            <a:endParaRPr lang="en-US" sz="24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2400" b="1" strike="noStrike" spc="-1" dirty="0" smtClean="0">
                <a:solidFill>
                  <a:srgbClr val="5050EB"/>
                </a:solidFill>
                <a:latin typeface="Segoe UI"/>
              </a:rPr>
              <a:t>Строительство и реконструкция</a:t>
            </a:r>
            <a:endParaRPr lang="en-US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7" name="Picture 2" descr="https://api.rbsmi.ru/attachments/277b9b39b36a7d5130ad80787370a610c9816d16/store/crop/0/0/1748/1328/800/0/0/5d33ac969621b24b1bc3862f8de9165949aa9953c11a26f1489ed1805c89/f2d290f71b5596a38f7b15f27037c93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13913" y="8501743"/>
            <a:ext cx="925287" cy="504307"/>
          </a:xfrm>
          <a:prstGeom prst="rect">
            <a:avLst/>
          </a:prstGeom>
          <a:noFill/>
        </p:spPr>
      </p:pic>
      <p:pic>
        <p:nvPicPr>
          <p:cNvPr id="8" name="Picture 2" descr="https://api.rbsmi.ru/attachments/277b9b39b36a7d5130ad80787370a610c9816d16/store/crop/0/0/1748/1328/800/0/0/5d33ac969621b24b1bc3862f8de9165949aa9953c11a26f1489ed1805c89/f2d290f71b5596a38f7b15f27037c93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30886" y="326571"/>
            <a:ext cx="1153885" cy="6313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10946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91200" y="1457325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6" name="Номер слайда 2"/>
          <p:cNvSpPr txBox="1">
            <a:spLocks/>
          </p:cNvSpPr>
          <p:nvPr/>
        </p:nvSpPr>
        <p:spPr>
          <a:xfrm>
            <a:off x="7005384" y="4804579"/>
            <a:ext cx="2103120" cy="215444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rPr>
              <a:pPr algn="r"/>
              <a:t>2</a:t>
            </a:fld>
            <a:endParaRPr lang="ru-RU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7" name="object 2"/>
          <p:cNvSpPr txBox="1"/>
          <p:nvPr/>
        </p:nvSpPr>
        <p:spPr>
          <a:xfrm>
            <a:off x="5452863" y="653143"/>
            <a:ext cx="3538737" cy="41549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405188" algn="l"/>
                <a:tab pos="3494088" algn="l"/>
                <a:tab pos="3584575" algn="l"/>
                <a:tab pos="3673475" algn="l"/>
              </a:tabLst>
            </a:pPr>
            <a:r>
              <a:rPr sz="1800" spc="-5" dirty="0" err="1">
                <a:solidFill>
                  <a:srgbClr val="001F5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Жителей</a:t>
            </a:r>
            <a:r>
              <a:rPr sz="1800" spc="-5" dirty="0">
                <a:solidFill>
                  <a:srgbClr val="001F5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sz="1800" spc="-5" dirty="0" smtClean="0">
                <a:solidFill>
                  <a:srgbClr val="001F5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– </a:t>
            </a:r>
            <a:r>
              <a:rPr lang="ru-RU" sz="1800" b="1" spc="-5" dirty="0" smtClean="0">
                <a:solidFill>
                  <a:srgbClr val="C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3 886 395 </a:t>
            </a:r>
            <a:r>
              <a:rPr sz="1800" b="1" spc="-5" dirty="0" err="1" smtClean="0">
                <a:solidFill>
                  <a:srgbClr val="C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чел</a:t>
            </a:r>
            <a:r>
              <a:rPr lang="ru-RU" sz="1800" b="1" spc="-5" dirty="0" smtClean="0">
                <a:solidFill>
                  <a:srgbClr val="C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</a:t>
            </a:r>
            <a:endParaRPr sz="1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12700" marR="1331595">
              <a:lnSpc>
                <a:spcPct val="100000"/>
              </a:lnSpc>
              <a:tabLst>
                <a:tab pos="3405188" algn="l"/>
                <a:tab pos="3494088" algn="l"/>
                <a:tab pos="3584575" algn="l"/>
                <a:tab pos="3673475" algn="l"/>
              </a:tabLst>
            </a:pPr>
            <a:r>
              <a:rPr sz="1800" spc="-5" dirty="0" err="1" smtClean="0">
                <a:solidFill>
                  <a:srgbClr val="001F5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Муниципальных</a:t>
            </a:r>
            <a:r>
              <a:rPr sz="1800" spc="-5" dirty="0" smtClean="0">
                <a:solidFill>
                  <a:srgbClr val="001F5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sz="1800" spc="-5" dirty="0" err="1">
                <a:solidFill>
                  <a:srgbClr val="001F5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районов</a:t>
            </a:r>
            <a:r>
              <a:rPr sz="1800" spc="-5" dirty="0">
                <a:solidFill>
                  <a:srgbClr val="001F5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ru-RU" sz="1800" spc="-5" dirty="0" smtClean="0">
                <a:solidFill>
                  <a:srgbClr val="001F5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- </a:t>
            </a:r>
            <a:r>
              <a:rPr sz="1800" b="1" spc="-10" dirty="0" smtClean="0">
                <a:solidFill>
                  <a:srgbClr val="C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43 </a:t>
            </a:r>
            <a:endParaRPr lang="ru-RU" sz="1800" b="1" spc="-10" dirty="0" smtClean="0">
              <a:solidFill>
                <a:srgbClr val="C000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12700">
              <a:lnSpc>
                <a:spcPct val="100000"/>
              </a:lnSpc>
              <a:tabLst>
                <a:tab pos="3405188" algn="l"/>
                <a:tab pos="3494088" algn="l"/>
                <a:tab pos="3584575" algn="l"/>
                <a:tab pos="3673475" algn="l"/>
              </a:tabLst>
            </a:pPr>
            <a:endParaRPr sz="1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12700">
              <a:lnSpc>
                <a:spcPct val="100000"/>
              </a:lnSpc>
              <a:tabLst>
                <a:tab pos="3405188" algn="l"/>
                <a:tab pos="3494088" algn="l"/>
                <a:tab pos="3584575" algn="l"/>
                <a:tab pos="3673475" algn="l"/>
              </a:tabLst>
            </a:pPr>
            <a:r>
              <a:rPr sz="1800" spc="-5" dirty="0">
                <a:solidFill>
                  <a:srgbClr val="001F5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Больниц –</a:t>
            </a:r>
            <a:r>
              <a:rPr sz="1800" spc="-75" dirty="0">
                <a:solidFill>
                  <a:srgbClr val="001F5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ru-RU" sz="1800" b="1" spc="-5" dirty="0" smtClean="0">
                <a:solidFill>
                  <a:srgbClr val="C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57</a:t>
            </a:r>
            <a:endParaRPr lang="ru-RU" sz="18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12700">
              <a:lnSpc>
                <a:spcPct val="100000"/>
              </a:lnSpc>
              <a:tabLst>
                <a:tab pos="3405188" algn="l"/>
                <a:tab pos="3494088" algn="l"/>
                <a:tab pos="3584575" algn="l"/>
                <a:tab pos="3673475" algn="l"/>
              </a:tabLst>
            </a:pPr>
            <a:r>
              <a:rPr sz="1800" spc="-5" dirty="0" err="1" smtClean="0">
                <a:solidFill>
                  <a:srgbClr val="001F5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Участковых</a:t>
            </a:r>
            <a:r>
              <a:rPr sz="1800" spc="-5" dirty="0" smtClean="0">
                <a:solidFill>
                  <a:srgbClr val="001F5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больниц </a:t>
            </a:r>
            <a:r>
              <a:rPr sz="1800" b="1" spc="-5" dirty="0">
                <a:solidFill>
                  <a:srgbClr val="C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– </a:t>
            </a:r>
            <a:r>
              <a:rPr sz="1800" b="1" spc="-5" dirty="0" smtClean="0">
                <a:solidFill>
                  <a:srgbClr val="C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</a:t>
            </a:r>
            <a:r>
              <a:rPr lang="ru-RU" sz="1800" b="1" spc="-5" dirty="0" smtClean="0">
                <a:solidFill>
                  <a:srgbClr val="C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7</a:t>
            </a:r>
            <a:endParaRPr sz="1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12700">
              <a:lnSpc>
                <a:spcPct val="100000"/>
              </a:lnSpc>
              <a:tabLst>
                <a:tab pos="3405188" algn="l"/>
                <a:tab pos="3494088" algn="l"/>
                <a:tab pos="3584575" algn="l"/>
                <a:tab pos="3673475" algn="l"/>
              </a:tabLst>
            </a:pPr>
            <a:r>
              <a:rPr sz="1800" spc="-5" dirty="0">
                <a:solidFill>
                  <a:srgbClr val="001F5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Врачебных </a:t>
            </a:r>
            <a:r>
              <a:rPr sz="1800" spc="-5" dirty="0" err="1">
                <a:solidFill>
                  <a:srgbClr val="001F5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амбулаторий</a:t>
            </a:r>
            <a:r>
              <a:rPr sz="1800" spc="-5" dirty="0">
                <a:solidFill>
                  <a:srgbClr val="001F5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ru-RU" sz="1800" spc="-5" dirty="0" smtClean="0">
                <a:solidFill>
                  <a:srgbClr val="001F5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–</a:t>
            </a:r>
            <a:r>
              <a:rPr sz="1800" spc="15" dirty="0" smtClean="0">
                <a:solidFill>
                  <a:srgbClr val="001F5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ru-RU" sz="1800" b="1" spc="-10" dirty="0" smtClean="0">
                <a:solidFill>
                  <a:srgbClr val="C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101</a:t>
            </a:r>
            <a:endParaRPr sz="1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12700">
              <a:lnSpc>
                <a:spcPct val="100000"/>
              </a:lnSpc>
              <a:tabLst>
                <a:tab pos="3405188" algn="l"/>
                <a:tab pos="3494088" algn="l"/>
                <a:tab pos="3584575" algn="l"/>
                <a:tab pos="3673475" algn="l"/>
              </a:tabLst>
            </a:pPr>
            <a:r>
              <a:rPr sz="1800" spc="-5" dirty="0">
                <a:solidFill>
                  <a:srgbClr val="001F5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Больничных </a:t>
            </a:r>
            <a:r>
              <a:rPr sz="1800" spc="-5" dirty="0" err="1">
                <a:solidFill>
                  <a:srgbClr val="001F5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коек</a:t>
            </a:r>
            <a:r>
              <a:rPr sz="1800" spc="-5" dirty="0">
                <a:solidFill>
                  <a:srgbClr val="001F5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sz="1800" spc="-5" dirty="0" smtClean="0">
                <a:solidFill>
                  <a:srgbClr val="001F5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– </a:t>
            </a:r>
            <a:r>
              <a:rPr sz="1800" b="1" spc="-5" dirty="0">
                <a:solidFill>
                  <a:srgbClr val="C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23</a:t>
            </a:r>
            <a:r>
              <a:rPr sz="1800" b="1" spc="35" dirty="0">
                <a:solidFill>
                  <a:srgbClr val="C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sz="1800" b="1" spc="-10" dirty="0" smtClean="0">
                <a:solidFill>
                  <a:srgbClr val="C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</a:t>
            </a:r>
            <a:r>
              <a:rPr lang="ru-RU" sz="1800" b="1" spc="-10" dirty="0" smtClean="0">
                <a:solidFill>
                  <a:srgbClr val="C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40</a:t>
            </a:r>
            <a:endParaRPr sz="1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3405188" algn="l"/>
                <a:tab pos="3494088" algn="l"/>
                <a:tab pos="3584575" algn="l"/>
                <a:tab pos="3673475" algn="l"/>
              </a:tabLst>
            </a:pPr>
            <a:r>
              <a:rPr sz="1800" spc="-10" dirty="0" err="1">
                <a:solidFill>
                  <a:srgbClr val="001F5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Поликлиник</a:t>
            </a:r>
            <a:r>
              <a:rPr sz="1800" spc="-10" dirty="0">
                <a:solidFill>
                  <a:srgbClr val="001F5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ru-RU" sz="1800" spc="-5" dirty="0" smtClean="0">
                <a:solidFill>
                  <a:srgbClr val="001F5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–</a:t>
            </a:r>
            <a:r>
              <a:rPr sz="1800" dirty="0" smtClean="0">
                <a:solidFill>
                  <a:srgbClr val="001F5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ru-RU" sz="1800" b="1" spc="-10" dirty="0" smtClean="0">
                <a:solidFill>
                  <a:srgbClr val="C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3</a:t>
            </a:r>
            <a:r>
              <a:rPr sz="1800" b="1" spc="-10" smtClean="0">
                <a:solidFill>
                  <a:srgbClr val="C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</a:t>
            </a:r>
            <a:endParaRPr lang="ru-RU" sz="1800" b="1" spc="-10" dirty="0" smtClean="0">
              <a:solidFill>
                <a:srgbClr val="C000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3405188" algn="l"/>
                <a:tab pos="3494088" algn="l"/>
                <a:tab pos="3584575" algn="l"/>
                <a:tab pos="3673475" algn="l"/>
              </a:tabLst>
            </a:pPr>
            <a:endParaRPr lang="ru-RU" sz="1800" b="1" spc="-10" dirty="0" smtClean="0">
              <a:solidFill>
                <a:srgbClr val="C000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3405188" algn="l"/>
                <a:tab pos="3494088" algn="l"/>
                <a:tab pos="3584575" algn="l"/>
                <a:tab pos="3673475" algn="l"/>
              </a:tabLst>
            </a:pP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В региональную программу модернизации вошли </a:t>
            </a:r>
            <a:r>
              <a:rPr lang="ru-RU" sz="1800" b="1" dirty="0" smtClean="0">
                <a:solidFill>
                  <a:srgbClr val="C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83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медицинские организации, оказывающие первичную медико-санитарную помощь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Segoe UI Semibold" pitchFamily="34" charset="0"/>
              </a:rPr>
              <a:t>.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8" name="object 3"/>
          <p:cNvSpPr/>
          <p:nvPr/>
        </p:nvSpPr>
        <p:spPr>
          <a:xfrm>
            <a:off x="416496" y="1221600"/>
            <a:ext cx="4993704" cy="3589886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97834" y="239452"/>
            <a:ext cx="4352927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solidFill>
                  <a:srgbClr val="001F5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РЕСПУБЛИКА</a:t>
            </a:r>
            <a:r>
              <a:rPr sz="2400" b="1" spc="-35" dirty="0">
                <a:solidFill>
                  <a:srgbClr val="001F5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sz="2400" b="1" dirty="0">
                <a:solidFill>
                  <a:srgbClr val="001F5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ТАТАРСТАН</a:t>
            </a:r>
            <a:endParaRPr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1" name="Picture 2" descr="https://api.rbsmi.ru/attachments/277b9b39b36a7d5130ad80787370a610c9816d16/store/crop/0/0/1748/1328/800/0/0/5d33ac969621b24b1bc3862f8de9165949aa9953c11a26f1489ed1805c89/f2d290f71b5596a38f7b15f27037c93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04113" y="0"/>
            <a:ext cx="925287" cy="5043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9153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https://mail.tatar.ru/owa/service.svc/s/GetFileAttachment?id=AAMkADlhYjQyZWFkLWU4ZTgtNDY0ZC04MzYxLTMyZTRlYTE4MmU1MQBGAAAAAABkO95EyJAqT70PrMjCAR5ZBwDPF2o4GXOpTpu2JdjfNEI9AAAARF2RAADWyAySAiFwS5aV%2F%2BhUBC8nAAe0gPv7AAABEgAQAEwqjXZAkA9JhfZCIjIVkpw%3D&amp;isImagePreview=True&amp;X-OWA-CANARY=M2I7ZEGgxkyXkSIufKqOqZKZDwkmWdoIq78rH5_fU2wliWBTi56q6jRfHvsWajjeJsZSRgPKyyE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099" name="Picture 3" descr="C:\Users\XXXXX\Downloads\PHOTO-2022-06-28-19-44-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086" y="1872342"/>
            <a:ext cx="2566987" cy="3091543"/>
          </a:xfrm>
          <a:prstGeom prst="rect">
            <a:avLst/>
          </a:prstGeom>
          <a:noFill/>
        </p:spPr>
      </p:pic>
      <p:pic>
        <p:nvPicPr>
          <p:cNvPr id="4100" name="Picture 4" descr="C:\Users\XXXXX\Downloads\PHOTO-2022-06-28-19-46-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7485" y="1665513"/>
            <a:ext cx="2601686" cy="3294745"/>
          </a:xfrm>
          <a:prstGeom prst="rect">
            <a:avLst/>
          </a:prstGeom>
          <a:noFill/>
        </p:spPr>
      </p:pic>
      <p:pic>
        <p:nvPicPr>
          <p:cNvPr id="4101" name="Picture 5" descr="C:\Users\XXXXX\Downloads\PHOTO-2022-06-28-19-46-20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54486" y="1581150"/>
            <a:ext cx="2884714" cy="3360965"/>
          </a:xfrm>
          <a:prstGeom prst="rect">
            <a:avLst/>
          </a:prstGeom>
          <a:noFill/>
        </p:spPr>
      </p:pic>
      <p:sp>
        <p:nvSpPr>
          <p:cNvPr id="42" name="Text Placeholder 1"/>
          <p:cNvSpPr txBox="1"/>
          <p:nvPr/>
        </p:nvSpPr>
        <p:spPr>
          <a:xfrm>
            <a:off x="522514" y="0"/>
            <a:ext cx="6858001" cy="511629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2400" b="1" strike="noStrike" spc="-1" dirty="0" smtClean="0">
                <a:solidFill>
                  <a:srgbClr val="5050EB"/>
                </a:solidFill>
                <a:latin typeface="Segoe UI"/>
              </a:rPr>
              <a:t>Строительство и реконструкция</a:t>
            </a:r>
            <a:endParaRPr lang="en-US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Text Placeholder 1"/>
          <p:cNvSpPr txBox="1"/>
          <p:nvPr/>
        </p:nvSpPr>
        <p:spPr>
          <a:xfrm>
            <a:off x="435428" y="489857"/>
            <a:ext cx="8545285" cy="1208314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2000" b="1" strike="noStrike" spc="-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Аланский ФАП ГАУЗ </a:t>
            </a:r>
            <a:r>
              <a:rPr lang="ru-RU" sz="2000" b="1" strike="noStrike" spc="-1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Тюлячинская</a:t>
            </a:r>
            <a:r>
              <a:rPr lang="ru-RU" sz="2000" b="1" strike="noStrike" spc="-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ЦРБ</a:t>
            </a: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800" spc="-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Население</a:t>
            </a:r>
            <a:r>
              <a:rPr lang="ru-RU" sz="1800" spc="-1" dirty="0" smtClean="0">
                <a:solidFill>
                  <a:srgbClr val="80808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ru-RU" sz="1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447 человек, из них 70 детей, лица трудоспособного возраста – 241 человек, пенсионеры – 136 человек. </a:t>
            </a: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Расстояние до ЦРБ 12 км. </a:t>
            </a:r>
            <a:endParaRPr lang="en-US" sz="1800" strike="noStrike" spc="-1" dirty="0">
              <a:solidFill>
                <a:srgbClr val="0000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89858" y="4085647"/>
            <a:ext cx="25363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ФАП располагался на территории детского сада, площадь 31 кв.м</a:t>
            </a:r>
            <a:endParaRPr lang="ru-RU" sz="1600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500744" y="1810533"/>
            <a:ext cx="25363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БЫЛО</a:t>
            </a:r>
            <a:endParaRPr lang="ru-RU" sz="2000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6204858" y="1687286"/>
            <a:ext cx="25363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СТАЛО</a:t>
            </a:r>
            <a:endParaRPr lang="ru-RU" sz="2000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1" name="Picture 2" descr="https://api.rbsmi.ru/attachments/277b9b39b36a7d5130ad80787370a610c9816d16/store/crop/0/0/1748/1328/800/0/0/5d33ac969621b24b1bc3862f8de9165949aa9953c11a26f1489ed1805c89/f2d290f71b5596a38f7b15f27037c93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82341" y="130629"/>
            <a:ext cx="925287" cy="5043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2912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2"/>
          <p:cNvSpPr txBox="1">
            <a:spLocks/>
          </p:cNvSpPr>
          <p:nvPr/>
        </p:nvSpPr>
        <p:spPr>
          <a:xfrm>
            <a:off x="7005384" y="4804579"/>
            <a:ext cx="2103120" cy="215444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rPr>
              <a:pPr algn="r"/>
              <a:t>4</a:t>
            </a:fld>
            <a:endParaRPr lang="ru-RU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9" name="Text Placeholder 1"/>
          <p:cNvSpPr txBox="1"/>
          <p:nvPr/>
        </p:nvSpPr>
        <p:spPr>
          <a:xfrm>
            <a:off x="442065" y="152400"/>
            <a:ext cx="6858001" cy="511629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2400" b="1" strike="noStrike" spc="-1" dirty="0" smtClean="0">
                <a:solidFill>
                  <a:srgbClr val="5050EB"/>
                </a:solidFill>
                <a:latin typeface="Segoe UI"/>
              </a:rPr>
              <a:t>Строительство и реконструкция</a:t>
            </a:r>
            <a:endParaRPr lang="en-US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Text Placeholder 1"/>
          <p:cNvSpPr txBox="1"/>
          <p:nvPr/>
        </p:nvSpPr>
        <p:spPr>
          <a:xfrm>
            <a:off x="401444" y="557561"/>
            <a:ext cx="8296507" cy="114061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2000" b="1" strike="noStrike" spc="-1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Тимяшевский</a:t>
            </a:r>
            <a:r>
              <a:rPr lang="ru-RU" sz="2000" b="1" strike="noStrike" spc="-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ФАП ГАУЗ </a:t>
            </a:r>
            <a:r>
              <a:rPr lang="ru-RU" sz="2000" b="1" strike="noStrike" spc="-1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Лениногорская</a:t>
            </a:r>
            <a:r>
              <a:rPr lang="ru-RU" sz="2000" b="1" strike="noStrike" spc="-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ЦРБ</a:t>
            </a: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800" spc="-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Население</a:t>
            </a:r>
            <a:r>
              <a:rPr lang="ru-RU" sz="1800" spc="-1" dirty="0" smtClean="0">
                <a:solidFill>
                  <a:srgbClr val="80808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ru-RU" sz="1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793 человек, из них 109 детей, лица трудоспособного возраста – 329 человек, пенсионеры – 355человек. </a:t>
            </a: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Расстояние до ЦРБ 12 км. </a:t>
            </a:r>
            <a:endParaRPr lang="en-US" sz="1800" strike="noStrike" spc="-1" dirty="0">
              <a:solidFill>
                <a:srgbClr val="0000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3074" name="Picture 2" descr="C:\Users\XXXXX\Downloads\PHOTO-2022-06-28-21-20-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5161" y="1694543"/>
            <a:ext cx="2451326" cy="3268435"/>
          </a:xfrm>
          <a:prstGeom prst="rect">
            <a:avLst/>
          </a:prstGeom>
          <a:noFill/>
        </p:spPr>
      </p:pic>
      <p:pic>
        <p:nvPicPr>
          <p:cNvPr id="3075" name="Picture 3" descr="C:\Users\XXXXX\Downloads\PHOTO-2022-06-28-21-20-30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39143" y="1758044"/>
            <a:ext cx="2634343" cy="3238500"/>
          </a:xfrm>
          <a:prstGeom prst="rect">
            <a:avLst/>
          </a:prstGeom>
          <a:noFill/>
        </p:spPr>
      </p:pic>
      <p:pic>
        <p:nvPicPr>
          <p:cNvPr id="3076" name="Picture 4" descr="C:\Users\XXXXX\Downloads\PHOTO-2022-06-28-21-20-30 (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5529944" y="1741713"/>
            <a:ext cx="3436812" cy="3222173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272144" y="1756105"/>
            <a:ext cx="25363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БЫЛО</a:t>
            </a:r>
            <a:endParaRPr lang="ru-RU" sz="2000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47658" y="1665514"/>
            <a:ext cx="25363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СТАЛО</a:t>
            </a:r>
            <a:endParaRPr lang="ru-RU" sz="2000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" name="Picture 2" descr="https://api.rbsmi.ru/attachments/277b9b39b36a7d5130ad80787370a610c9816d16/store/crop/0/0/1748/1328/800/0/0/5d33ac969621b24b1bc3862f8de9165949aa9953c11a26f1489ed1805c89/f2d290f71b5596a38f7b15f27037c93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4369" y="152399"/>
            <a:ext cx="925287" cy="5043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82866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="" xmlns:a16="http://schemas.microsoft.com/office/drawing/2014/main" id="{B476B521-9C83-7046-837C-BC0E7B0B35C7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249" y="1192"/>
          <a:ext cx="1190" cy="1190"/>
        </p:xfrm>
        <a:graphic>
          <a:graphicData uri="http://schemas.openxmlformats.org/presentationml/2006/ole">
            <p:oleObj spid="_x0000_s2182" name="think-cell Slide" r:id="rId5" imgW="7761960" imgH="10047960" progId="">
              <p:embed/>
            </p:oleObj>
          </a:graphicData>
        </a:graphic>
      </p:graphicFrame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17A07663-E56D-CF49-8DAC-EF9B271F2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772" y="158008"/>
            <a:ext cx="5976257" cy="421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3421" tIns="16711" rIns="33421" bIns="16711"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rgbClr val="4258C6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Доступность и эффективность</a:t>
            </a:r>
            <a:endParaRPr lang="ru-RU" sz="2800" b="1" dirty="0">
              <a:solidFill>
                <a:srgbClr val="4258C6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3C1AC73-7702-FD47-8871-EAFBACD07FC6}"/>
              </a:ext>
            </a:extLst>
          </p:cNvPr>
          <p:cNvSpPr txBox="1"/>
          <p:nvPr/>
        </p:nvSpPr>
        <p:spPr>
          <a:xfrm>
            <a:off x="183073" y="4747451"/>
            <a:ext cx="8711927" cy="218414"/>
          </a:xfrm>
          <a:prstGeom prst="rect">
            <a:avLst/>
          </a:prstGeom>
          <a:noFill/>
        </p:spPr>
        <p:txBody>
          <a:bodyPr wrap="square" lIns="33421" tIns="16711" rIns="33421" bIns="16711" rtlCol="0">
            <a:spAutoFit/>
          </a:bodyPr>
          <a:lstStyle/>
          <a:p>
            <a:pPr algn="ctr"/>
            <a:endParaRPr lang="ru-RU" sz="1200" b="1" dirty="0">
              <a:latin typeface="Arial" panose="020B0604020202020204" pitchFamily="34" charset="0"/>
            </a:endParaRPr>
          </a:p>
        </p:txBody>
      </p:sp>
      <p:sp>
        <p:nvSpPr>
          <p:cNvPr id="8" name="Номер слайда 2"/>
          <p:cNvSpPr txBox="1">
            <a:spLocks/>
          </p:cNvSpPr>
          <p:nvPr/>
        </p:nvSpPr>
        <p:spPr>
          <a:xfrm>
            <a:off x="7005384" y="4804579"/>
            <a:ext cx="2103120" cy="215444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rPr>
              <a:pPr algn="r"/>
              <a:t>5</a:t>
            </a:fld>
            <a:endParaRPr lang="ru-RU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7" name="Text Placeholder 1"/>
          <p:cNvSpPr txBox="1"/>
          <p:nvPr/>
        </p:nvSpPr>
        <p:spPr>
          <a:xfrm>
            <a:off x="391885" y="990599"/>
            <a:ext cx="8360230" cy="1872343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endParaRPr lang="ru-RU" sz="2000" b="1" u="sng" strike="noStrike" spc="-1" dirty="0" smtClean="0">
              <a:solidFill>
                <a:srgbClr val="C00000"/>
              </a:solidFill>
              <a:latin typeface="Segoe UI Semibold" pitchFamily="34" charset="0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2000" b="1" u="sng" strike="noStrike" spc="-1" dirty="0" smtClean="0">
                <a:solidFill>
                  <a:srgbClr val="C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Аланский ФАП ГАУЗ </a:t>
            </a:r>
            <a:r>
              <a:rPr lang="ru-RU" sz="2000" b="1" u="sng" strike="noStrike" spc="-1" dirty="0" err="1" smtClean="0">
                <a:solidFill>
                  <a:srgbClr val="C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Тюлячинская</a:t>
            </a:r>
            <a:r>
              <a:rPr lang="ru-RU" sz="2000" b="1" u="sng" strike="noStrike" spc="-1" dirty="0" smtClean="0">
                <a:solidFill>
                  <a:srgbClr val="C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ЦРБ</a:t>
            </a:r>
            <a:endParaRPr lang="ru-RU" sz="2000" b="1" u="sng" strike="noStrike" spc="-1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lnSpc>
                <a:spcPct val="100000"/>
              </a:lnSpc>
              <a:buFont typeface="Wingdings" pitchFamily="2" charset="2"/>
              <a:buChar char="ü"/>
              <a:tabLst>
                <a:tab pos="0" algn="l"/>
              </a:tabLst>
            </a:pPr>
            <a:r>
              <a:rPr lang="ru-RU" sz="2000" b="1" spc="-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На 30% уменьшилось число вызовов скорой медицинской помощи к жителям сел Алан и </a:t>
            </a:r>
            <a:r>
              <a:rPr lang="ru-RU" sz="2000" b="1" spc="-1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Ключище</a:t>
            </a:r>
            <a:endParaRPr lang="ru-RU" sz="2000" b="1" spc="-1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ru-RU" sz="2000" b="1" spc="-1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lnSpc>
                <a:spcPct val="100000"/>
              </a:lnSpc>
              <a:buFont typeface="Wingdings" pitchFamily="2" charset="2"/>
              <a:buChar char="ü"/>
              <a:tabLst>
                <a:tab pos="0" algn="l"/>
              </a:tabLst>
            </a:pPr>
            <a:r>
              <a:rPr lang="ru-RU" sz="2000" b="1" spc="-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Явка на диспансеризацию и диспансерное наблюдение выросла. Охват диспансеризацией составил 60% от подлежащего контингента</a:t>
            </a:r>
            <a:r>
              <a:rPr lang="ru-RU" sz="2000" spc="-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.</a:t>
            </a: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ru-RU" sz="1800" spc="-1" dirty="0" smtClean="0">
              <a:latin typeface="Segoe UI Semibold" pitchFamily="34" charset="0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ru-RU" sz="1800" spc="-1" dirty="0" smtClean="0">
              <a:latin typeface="Segoe UI Semibold" pitchFamily="34" charset="0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en-US" sz="1800" strike="noStrike" spc="-1" dirty="0">
              <a:solidFill>
                <a:srgbClr val="000000"/>
              </a:solidFill>
              <a:latin typeface="Segoe UI Semibold" pitchFamily="34" charset="0"/>
            </a:endParaRPr>
          </a:p>
        </p:txBody>
      </p:sp>
      <p:sp>
        <p:nvSpPr>
          <p:cNvPr id="9" name="Text Placeholder 1"/>
          <p:cNvSpPr txBox="1"/>
          <p:nvPr/>
        </p:nvSpPr>
        <p:spPr>
          <a:xfrm>
            <a:off x="477642" y="3028619"/>
            <a:ext cx="8296507" cy="1853624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2000" b="1" u="sng" strike="noStrike" spc="-1" dirty="0" err="1" smtClean="0">
                <a:solidFill>
                  <a:srgbClr val="C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Тимяшевский</a:t>
            </a:r>
            <a:r>
              <a:rPr lang="ru-RU" sz="2000" b="1" u="sng" strike="noStrike" spc="-1" dirty="0" smtClean="0">
                <a:solidFill>
                  <a:srgbClr val="C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ФАП ГАУЗ </a:t>
            </a:r>
            <a:r>
              <a:rPr lang="ru-RU" sz="2000" b="1" u="sng" strike="noStrike" spc="-1" dirty="0" err="1" smtClean="0">
                <a:solidFill>
                  <a:srgbClr val="C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Лениногорская</a:t>
            </a:r>
            <a:r>
              <a:rPr lang="ru-RU" sz="2000" b="1" u="sng" strike="noStrike" spc="-1" dirty="0" smtClean="0">
                <a:solidFill>
                  <a:srgbClr val="C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ЦРБ</a:t>
            </a:r>
            <a:endParaRPr lang="ru-RU" sz="2000" b="1" strike="noStrike" spc="-1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lnSpc>
                <a:spcPct val="100000"/>
              </a:lnSpc>
              <a:buFont typeface="Wingdings" pitchFamily="2" charset="2"/>
              <a:buChar char="ü"/>
              <a:tabLst>
                <a:tab pos="0" algn="l"/>
              </a:tabLst>
            </a:pPr>
            <a:r>
              <a:rPr lang="ru-RU" sz="2000" b="1" spc="-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Охват вакцинацией детей вырос с 52% до 87%</a:t>
            </a: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2000" b="1" spc="-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</a:p>
          <a:p>
            <a:pPr>
              <a:lnSpc>
                <a:spcPct val="100000"/>
              </a:lnSpc>
              <a:buFont typeface="Wingdings" pitchFamily="2" charset="2"/>
              <a:buChar char="ü"/>
              <a:tabLst>
                <a:tab pos="0" algn="l"/>
              </a:tabLst>
            </a:pPr>
            <a:r>
              <a:rPr lang="ru-RU" sz="2000" b="1" spc="-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Охват вакцинацией пожилых жителей села вырос с 46% до 57%</a:t>
            </a:r>
          </a:p>
          <a:p>
            <a:pPr>
              <a:lnSpc>
                <a:spcPct val="100000"/>
              </a:lnSpc>
              <a:buFont typeface="Wingdings" pitchFamily="2" charset="2"/>
              <a:buChar char="ü"/>
              <a:tabLst>
                <a:tab pos="0" algn="l"/>
              </a:tabLst>
            </a:pPr>
            <a:endParaRPr lang="ru-RU" sz="2000" b="1" strike="noStrike" spc="-1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lnSpc>
                <a:spcPct val="100000"/>
              </a:lnSpc>
              <a:buFont typeface="Wingdings" pitchFamily="2" charset="2"/>
              <a:buChar char="ü"/>
              <a:tabLst>
                <a:tab pos="0" algn="l"/>
              </a:tabLst>
            </a:pPr>
            <a:r>
              <a:rPr lang="ru-RU" sz="2000" b="1" spc="-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Выявлены 2 случая  ЗНО на ранних стадиях</a:t>
            </a:r>
            <a:endParaRPr lang="ru-RU" sz="2000" b="1" strike="noStrike" spc="-1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0" name="Picture 2" descr="https://api.rbsmi.ru/attachments/277b9b39b36a7d5130ad80787370a610c9816d16/store/crop/0/0/1748/1328/800/0/0/5d33ac969621b24b1bc3862f8de9165949aa9953c11a26f1489ed1805c89/f2d290f71b5596a38f7b15f27037c930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4999" y="130629"/>
            <a:ext cx="925287" cy="5043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74589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18623</TotalTime>
  <Words>222</Words>
  <Application>Microsoft Office PowerPoint</Application>
  <PresentationFormat>Экран (16:9)</PresentationFormat>
  <Paragraphs>48</Paragraphs>
  <Slides>5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1_Office Theme</vt:lpstr>
      <vt:lpstr>think-cell Slide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Кучекаева Д.С.</dc:creator>
  <cp:lastModifiedBy>XXXXX</cp:lastModifiedBy>
  <cp:revision>690</cp:revision>
  <cp:lastPrinted>2019-07-11T08:56:10Z</cp:lastPrinted>
  <dcterms:created xsi:type="dcterms:W3CDTF">2018-11-22T04:48:24Z</dcterms:created>
  <dcterms:modified xsi:type="dcterms:W3CDTF">2022-06-28T19:04:26Z</dcterms:modified>
</cp:coreProperties>
</file>