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284" r:id="rId2"/>
    <p:sldId id="4294" r:id="rId3"/>
    <p:sldId id="4295" r:id="rId4"/>
    <p:sldId id="4298" r:id="rId5"/>
  </p:sldIdLst>
  <p:sldSz cx="10799763" cy="6119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Строительство" id="{AD088DE6-C9AD-694B-9541-2DC38B608DFF}">
          <p14:sldIdLst>
            <p14:sldId id="4284"/>
            <p14:sldId id="4294"/>
            <p14:sldId id="4295"/>
            <p14:sldId id="4296"/>
            <p14:sldId id="42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32FF"/>
    <a:srgbClr val="925BFF"/>
    <a:srgbClr val="5050EB"/>
    <a:srgbClr val="00A378"/>
    <a:srgbClr val="F01F23"/>
    <a:srgbClr val="28B5FF"/>
    <a:srgbClr val="FFA000"/>
    <a:srgbClr val="FFDB00"/>
    <a:srgbClr val="D9124A"/>
    <a:srgbClr val="FBE7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9" autoAdjust="0"/>
    <p:restoredTop sz="96889"/>
  </p:normalViewPr>
  <p:slideViewPr>
    <p:cSldViewPr snapToGrid="0" snapToObjects="1">
      <p:cViewPr>
        <p:scale>
          <a:sx n="100" d="100"/>
          <a:sy n="100" d="100"/>
        </p:scale>
        <p:origin x="-1758" y="-68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6"/>
          <c:w val="1"/>
          <c:h val="0.78719041294760839"/>
        </c:manualLayout>
      </c:layout>
      <c:barChart>
        <c:barDir val="col"/>
        <c:grouping val="clustered"/>
        <c:dLbls>
          <c:showVal val="1"/>
        </c:dLbls>
        <c:gapWidth val="5"/>
        <c:overlap val="-100"/>
        <c:axId val="126903808"/>
        <c:axId val="126905344"/>
      </c:barChart>
      <c:catAx>
        <c:axId val="12690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6905344"/>
        <c:crosses val="autoZero"/>
        <c:auto val="1"/>
        <c:lblAlgn val="ctr"/>
        <c:lblOffset val="100"/>
      </c:catAx>
      <c:valAx>
        <c:axId val="12690534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69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6"/>
          <c:w val="1"/>
          <c:h val="0.7871904129476083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C5-624E-821F-9A4449E1E6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5.3</c:v>
                </c:pt>
                <c:pt idx="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5-624E-821F-9A4449E1E622}"/>
            </c:ext>
          </c:extLst>
        </c:ser>
        <c:dLbls>
          <c:showVal val="1"/>
        </c:dLbls>
        <c:gapWidth val="5"/>
        <c:overlap val="-100"/>
        <c:axId val="129393408"/>
        <c:axId val="129394944"/>
      </c:barChart>
      <c:catAx>
        <c:axId val="129393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94944"/>
        <c:crosses val="autoZero"/>
        <c:auto val="1"/>
        <c:lblAlgn val="ctr"/>
        <c:lblOffset val="100"/>
      </c:catAx>
      <c:valAx>
        <c:axId val="12939494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.0_-;\-* #,##0.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6"/>
          <c:w val="1"/>
          <c:h val="0.7871904129476083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38-D241-9326-95338C4516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38-D241-9326-95338C451606}"/>
            </c:ext>
          </c:extLst>
        </c:ser>
        <c:dLbls>
          <c:showVal val="1"/>
        </c:dLbls>
        <c:gapWidth val="5"/>
        <c:overlap val="-100"/>
        <c:axId val="129339392"/>
        <c:axId val="129340928"/>
      </c:barChart>
      <c:catAx>
        <c:axId val="129339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40928"/>
        <c:crosses val="autoZero"/>
        <c:auto val="1"/>
        <c:lblAlgn val="ctr"/>
        <c:lblOffset val="100"/>
      </c:catAx>
      <c:valAx>
        <c:axId val="129340928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3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76"/>
          <c:w val="1"/>
          <c:h val="0.78719041294760839"/>
        </c:manualLayout>
      </c:layout>
      <c:barChart>
        <c:barDir val="col"/>
        <c:grouping val="clustered"/>
        <c:dLbls>
          <c:showVal val="1"/>
        </c:dLbls>
        <c:gapWidth val="5"/>
        <c:overlap val="-100"/>
        <c:axId val="129363968"/>
        <c:axId val="129365504"/>
      </c:barChart>
      <c:catAx>
        <c:axId val="12936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65504"/>
        <c:crosses val="autoZero"/>
        <c:auto val="1"/>
        <c:lblAlgn val="ctr"/>
        <c:lblOffset val="100"/>
      </c:catAx>
      <c:valAx>
        <c:axId val="12936550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93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pPr/>
              <a:t>29.06.2022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pPr/>
              <a:t>29.06.2022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39838"/>
            <a:ext cx="59118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1" rIns="91444" bIns="45721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vert="horz" lIns="91444" tIns="45721" rIns="91444" bIns="4572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5050EB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5050EB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=""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adygheya.ru/ministers/departments/ministerstvo-zdravookhraneniy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NULL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6" y="170974"/>
            <a:ext cx="4891674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5050EB"/>
                </a:solidFill>
              </a:rPr>
              <a:t>Строительство (реконструкция) объектов</a:t>
            </a:r>
            <a:endParaRPr lang="x-none" sz="2400" dirty="0">
              <a:solidFill>
                <a:srgbClr val="5050EB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9C48931-05A2-7A4C-9D9A-4BDA173E3ABD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E183B0B-F868-7A4E-851A-1B6A2F8BB691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7832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27.06.2022</a:t>
            </a:r>
            <a:endParaRPr lang="ru-RU" sz="1400" b="1" dirty="0">
              <a:solidFill>
                <a:srgbClr val="7832FF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9312B8F0-09EF-4B43-8B63-EA885E7E0DFC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Адыгея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85F8B233-5C63-4D45-BB19-A9191B1C1E90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Коробко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Максим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Александрович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7E7088FC-AC99-8C40-A548-8CD534F08297}"/>
              </a:ext>
            </a:extLst>
          </p:cNvPr>
          <p:cNvSpPr/>
          <p:nvPr/>
        </p:nvSpPr>
        <p:spPr>
          <a:xfrm>
            <a:off x="2866188" y="447601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заместитель министра 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инистерство здравоохранения Республики Адыгея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xmlns="" id="{C05F4B06-9EFC-5844-8F46-B706EE2FDEC8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adygheya.ru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2" descr="C:\Users\Сергей\Pictures\gFBgQvmr-0NsNT5geiu1joXXXL4j3HpexhjNOf_P3YmryPKwJ94QGRtDb3Sbc6K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702" y="1561399"/>
            <a:ext cx="1578945" cy="14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6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Характеристика региона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.06.2022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160151E7-19E1-CF4C-9D2B-742D7045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ABAC1E70-0664-A94B-A735-509A24779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9DE38306-53D7-3A4E-BC84-9581C7B53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E26E728-998E-7342-A135-438A95BC4880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3" name="Cross 2">
              <a:extLst>
                <a:ext uri="{FF2B5EF4-FFF2-40B4-BE49-F238E27FC236}">
                  <a16:creationId xmlns="" xmlns:a16="http://schemas.microsoft.com/office/drawing/2014/main" id="{74B48274-68C6-1748-8C5B-AC4813DA23B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505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01C2ADA-C0FF-6C43-A106-3247AA2D4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505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C5CA617-4986-D74F-9A56-03795D3C1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2C82BDF-FA89-7545-97D9-B730A39316C7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463167 </a:t>
            </a:r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="" xmlns:a16="http://schemas.microsoft.com/office/drawing/2014/main" id="{C318E263-D735-7040-860A-5C9CBB92EA61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BF92EC80-6D45-9B4A-8E1C-33BEC10691DE}"/>
              </a:ext>
            </a:extLst>
          </p:cNvPr>
          <p:cNvSpPr/>
          <p:nvPr/>
        </p:nvSpPr>
        <p:spPr>
          <a:xfrm>
            <a:off x="935384" y="1380807"/>
            <a:ext cx="29836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217</a:t>
            </a:r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,7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sz="2000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(47,0 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59" name="Rectangle 30">
            <a:extLst>
              <a:ext uri="{FF2B5EF4-FFF2-40B4-BE49-F238E27FC236}">
                <a16:creationId xmlns="" xmlns:a16="http://schemas.microsoft.com/office/drawing/2014/main" id="{88E0B75E-4C2B-974A-BF4C-DD97764E527B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60" name="Rectangle 31">
            <a:extLst>
              <a:ext uri="{FF2B5EF4-FFF2-40B4-BE49-F238E27FC236}">
                <a16:creationId xmlns="" xmlns:a16="http://schemas.microsoft.com/office/drawing/2014/main" id="{ADBC87A3-3B45-A347-ACE7-E641570E0AAB}"/>
              </a:ext>
            </a:extLst>
          </p:cNvPr>
          <p:cNvSpPr/>
          <p:nvPr/>
        </p:nvSpPr>
        <p:spPr>
          <a:xfrm>
            <a:off x="935384" y="2151570"/>
            <a:ext cx="27812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245,4</a:t>
            </a:r>
            <a:r>
              <a:rPr lang="en-US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53,0 </a:t>
            </a:r>
            <a:r>
              <a:rPr lang="en-GB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1" name="Rectangle 34">
            <a:extLst>
              <a:ext uri="{FF2B5EF4-FFF2-40B4-BE49-F238E27FC236}">
                <a16:creationId xmlns="" xmlns:a16="http://schemas.microsoft.com/office/drawing/2014/main" id="{312A9EC1-6A00-C042-A6A3-CDFD9370C69B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62" name="Rectangle 39">
            <a:extLst>
              <a:ext uri="{FF2B5EF4-FFF2-40B4-BE49-F238E27FC236}">
                <a16:creationId xmlns="" xmlns:a16="http://schemas.microsoft.com/office/drawing/2014/main" id="{E04AC030-0ECB-E04E-9BB7-9DB701218C82}"/>
              </a:ext>
            </a:extLst>
          </p:cNvPr>
          <p:cNvSpPr/>
          <p:nvPr/>
        </p:nvSpPr>
        <p:spPr>
          <a:xfrm>
            <a:off x="4509761" y="1380807"/>
            <a:ext cx="222287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233</a:t>
            </a:r>
            <a:r>
              <a:rPr lang="en-US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63" name="Rectangle 41">
            <a:extLst>
              <a:ext uri="{FF2B5EF4-FFF2-40B4-BE49-F238E27FC236}">
                <a16:creationId xmlns="" xmlns:a16="http://schemas.microsoft.com/office/drawing/2014/main" id="{6E0059CB-9136-3040-A5FD-B77D662F4E86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64" name="Rectangle 43">
            <a:extLst>
              <a:ext uri="{FF2B5EF4-FFF2-40B4-BE49-F238E27FC236}">
                <a16:creationId xmlns="" xmlns:a16="http://schemas.microsoft.com/office/drawing/2014/main" id="{F11D82F8-5F50-C545-971F-F365F30545B1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44">
            <a:extLst>
              <a:ext uri="{FF2B5EF4-FFF2-40B4-BE49-F238E27FC236}">
                <a16:creationId xmlns="" xmlns:a16="http://schemas.microsoft.com/office/drawing/2014/main" id="{4488CD53-47CF-F145-B022-9DFB91AF1859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66" name="Rectangle 45">
            <a:extLst>
              <a:ext uri="{FF2B5EF4-FFF2-40B4-BE49-F238E27FC236}">
                <a16:creationId xmlns="" xmlns:a16="http://schemas.microsoft.com/office/drawing/2014/main" id="{5EE21F41-BDA6-7B4D-8A8A-D650D1E52046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0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</a:p>
        </p:txBody>
      </p:sp>
      <p:sp>
        <p:nvSpPr>
          <p:cNvPr id="67" name="Rectangle 46">
            <a:extLst>
              <a:ext uri="{FF2B5EF4-FFF2-40B4-BE49-F238E27FC236}">
                <a16:creationId xmlns="" xmlns:a16="http://schemas.microsoft.com/office/drawing/2014/main" id="{C7B6BB7F-0E89-D543-BA07-E9ADD8F939AA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9091" y="2027139"/>
            <a:ext cx="2615953" cy="26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995033" y="3578553"/>
            <a:ext cx="1452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г. Майкоп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г. Адыгейск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Гиагинский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Кошехабльский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Красногвардейский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 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Майкопский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Тахтамукайский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Теучежский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Шовгеновский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175701" y="355640"/>
            <a:ext cx="1454053" cy="276999"/>
            <a:chOff x="6175701" y="355640"/>
            <a:chExt cx="1454053" cy="276999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6410450" y="355640"/>
              <a:ext cx="12193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Министерство Здравоохранения </a:t>
              </a:r>
              <a:endParaRPr lang="ru-RU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Республики </a:t>
              </a: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Адыгея</a:t>
              </a:r>
              <a:endParaRPr lang="ru-RU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35" name="Picture 2" descr="C:\Users\Сергей\Pictures\gFBgQvmr-0NsNT5geiu1joXXXL4j3HpexhjNOf_P3YmryPKwJ94QGRtDb3Sbc6KY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75701" y="355640"/>
              <a:ext cx="3275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0917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Описание объекта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9546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29 900,0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посещений в смену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424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4979964" y="5134243"/>
            <a:ext cx="487170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ГБУЗ РА «Гиагинская ЦРБ Детское амбулаторное отделение»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14 168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32">
            <a:extLst>
              <a:ext uri="{FF2B5EF4-FFF2-40B4-BE49-F238E27FC236}">
                <a16:creationId xmlns=""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27.06.2022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75701" y="355640"/>
            <a:ext cx="1454053" cy="276999"/>
            <a:chOff x="6175701" y="355640"/>
            <a:chExt cx="1454053" cy="276999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6410450" y="355640"/>
              <a:ext cx="12193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Министерство Здравоохранения </a:t>
              </a:r>
              <a:endParaRPr lang="ru-RU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Республики </a:t>
              </a: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Адыгея</a:t>
              </a:r>
              <a:endParaRPr lang="ru-RU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8" name="Picture 2" descr="C:\Users\Сергей\Pictures\gFBgQvmr-0NsNT5geiu1joXXXL4j3HpexhjNOf_P3YmryPKwJ94QGRtDb3Sbc6KY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75701" y="355640"/>
              <a:ext cx="3275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C:\Users\khokonrm\Downloads\IMG-20220628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208" y="1170206"/>
            <a:ext cx="5004762" cy="3611770"/>
          </a:xfrm>
          <a:prstGeom prst="rect">
            <a:avLst/>
          </a:prstGeom>
          <a:noFill/>
        </p:spPr>
      </p:pic>
      <p:pic>
        <p:nvPicPr>
          <p:cNvPr id="4099" name="Picture 3" descr="C:\Users\khokonrm\Downloads\IMG-20220628-WA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676" y="1170206"/>
            <a:ext cx="2927902" cy="3611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4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Изменения (позитивные)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483883" y="5287127"/>
            <a:ext cx="664399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54344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1467465" y="4554463"/>
            <a:ext cx="2853812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врачебных посещений</a:t>
            </a:r>
            <a:r>
              <a:rPr lang="en-US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 жителя </a:t>
            </a:r>
            <a:r>
              <a:rPr lang="en-US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посещений)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6019137" y="4554463"/>
            <a:ext cx="310896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посещений на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сельского 1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жителя </a:t>
            </a:r>
          </a:p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(число посещений)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94122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C5E6CDAF-3D4C-084D-BDA9-5D9BB42409E2}"/>
              </a:ext>
            </a:extLst>
          </p:cNvPr>
          <p:cNvGraphicFramePr/>
          <p:nvPr>
            <p:extLst/>
          </p:nvPr>
        </p:nvGraphicFramePr>
        <p:xfrm>
          <a:off x="364208" y="97155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54075FA9-66F3-584D-8A18-DD674CAA52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81795849"/>
              </p:ext>
            </p:extLst>
          </p:nvPr>
        </p:nvGraphicFramePr>
        <p:xfrm>
          <a:off x="1165123" y="971550"/>
          <a:ext cx="402707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02A72B84-3795-BA44-85B1-F45D821AA6A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29325511"/>
              </p:ext>
            </p:extLst>
          </p:nvPr>
        </p:nvGraphicFramePr>
        <p:xfrm>
          <a:off x="5876013" y="971550"/>
          <a:ext cx="3621948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8B36F7A3-90E5-E34C-96C1-6A7DE1DDB3B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01442731"/>
              </p:ext>
            </p:extLst>
          </p:nvPr>
        </p:nvGraphicFramePr>
        <p:xfrm>
          <a:off x="9128097" y="971550"/>
          <a:ext cx="943920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 32">
            <a:extLst>
              <a:ext uri="{FF2B5EF4-FFF2-40B4-BE49-F238E27FC236}">
                <a16:creationId xmlns:a16="http://schemas.microsoft.com/office/drawing/2014/main" xmlns="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27.06.2022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175701" y="355640"/>
            <a:ext cx="1454053" cy="276999"/>
            <a:chOff x="6175701" y="355640"/>
            <a:chExt cx="1454053" cy="276999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6410450" y="355640"/>
              <a:ext cx="12193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Министерство Здравоохранения </a:t>
              </a:r>
              <a:endParaRPr lang="ru-RU" sz="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Республики </a:t>
              </a:r>
              <a:r>
                <a:rPr lang="ru-RU" sz="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imes New Roman" pitchFamily="18" charset="0"/>
                </a:rPr>
                <a:t>Адыгея</a:t>
              </a:r>
              <a:endParaRPr lang="ru-RU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30" name="Picture 2" descr="C:\Users\Сергей\Pictures\gFBgQvmr-0NsNT5geiu1joXXXL4j3HpexhjNOf_P3YmryPKwJ94QGRtDb3Sbc6KY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75701" y="355640"/>
              <a:ext cx="3275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01450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58591</TotalTime>
  <Words>214</Words>
  <Application>Microsoft Office PowerPoint</Application>
  <PresentationFormat>Произвольный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khokonrm</cp:lastModifiedBy>
  <cp:revision>3898</cp:revision>
  <cp:lastPrinted>2022-04-14T09:16:20Z</cp:lastPrinted>
  <dcterms:created xsi:type="dcterms:W3CDTF">2021-02-15T16:51:07Z</dcterms:created>
  <dcterms:modified xsi:type="dcterms:W3CDTF">2022-06-29T06:33:11Z</dcterms:modified>
</cp:coreProperties>
</file>