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8"/>
  </p:notesMasterIdLst>
  <p:handoutMasterIdLst>
    <p:handoutMasterId r:id="rId9"/>
  </p:handoutMasterIdLst>
  <p:sldIdLst>
    <p:sldId id="4284" r:id="rId2"/>
    <p:sldId id="4294" r:id="rId3"/>
    <p:sldId id="4300" r:id="rId4"/>
    <p:sldId id="4295" r:id="rId5"/>
    <p:sldId id="4301" r:id="rId6"/>
    <p:sldId id="4299" r:id="rId7"/>
  </p:sldIdLst>
  <p:sldSz cx="10799763" cy="611981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троительство" id="{AD088DE6-C9AD-694B-9541-2DC38B608DFF}">
          <p14:sldIdLst>
            <p14:sldId id="4284"/>
            <p14:sldId id="4294"/>
            <p14:sldId id="4300"/>
            <p14:sldId id="4295"/>
            <p14:sldId id="4301"/>
            <p14:sldId id="4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pos="6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EB"/>
    <a:srgbClr val="7832FF"/>
    <a:srgbClr val="925BFF"/>
    <a:srgbClr val="00A378"/>
    <a:srgbClr val="F01F23"/>
    <a:srgbClr val="28B5FF"/>
    <a:srgbClr val="FFA000"/>
    <a:srgbClr val="FFDB00"/>
    <a:srgbClr val="D9124A"/>
    <a:srgbClr val="FBE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53" autoAdjust="0"/>
    <p:restoredTop sz="96889"/>
  </p:normalViewPr>
  <p:slideViewPr>
    <p:cSldViewPr snapToGrid="0" snapToObjects="1">
      <p:cViewPr varScale="1">
        <p:scale>
          <a:sx n="72" d="100"/>
          <a:sy n="72" d="100"/>
        </p:scale>
        <p:origin x="988" y="52"/>
      </p:cViewPr>
      <p:guideLst>
        <p:guide orient="horz" pos="3107"/>
        <p:guide pos="589"/>
        <p:guide pos="63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40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468333333333333E-2"/>
          <c:w val="0.97883333333333333"/>
          <c:h val="0.9788333333333333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5050EB"/>
            </a:solidFill>
            <a:ln>
              <a:noFill/>
            </a:ln>
            <a:effectLst/>
          </c:spPr>
          <c:dPt>
            <c:idx val="0"/>
            <c:bubble3D val="0"/>
            <c:spPr>
              <a:gradFill>
                <a:gsLst>
                  <a:gs pos="90000">
                    <a:srgbClr val="5050EB"/>
                  </a:gs>
                  <a:gs pos="0">
                    <a:srgbClr val="28B5FF"/>
                  </a:gs>
                </a:gsLst>
                <a:lin ang="8100000" scaled="0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56-ED40-9D66-E87A34F93A3B}"/>
              </c:ext>
            </c:extLst>
          </c:dPt>
          <c:dPt>
            <c:idx val="1"/>
            <c:bubble3D val="0"/>
            <c:spPr>
              <a:solidFill>
                <a:srgbClr val="FF1E7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56-ED40-9D66-E87A34F93A3B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88.8</c:v>
                </c:pt>
                <c:pt idx="1">
                  <c:v>1.1499999999999999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56-ED40-9D66-E87A34F93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48"/>
        <c:holeSize val="7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C7-9F45-9A6A-6A4BED9D099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sz="1200" baseline="0" dirty="0"/>
                      <a:t>30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12C7-9F45-9A6A-6A4BED9D099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000" b="1" i="0" u="none" strike="noStrike" kern="1200" baseline="0">
                        <a:solidFill>
                          <a:srgbClr val="00A378"/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sz="1000" baseline="0" dirty="0"/>
                      <a:t>12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0DD3-4FE2-A56A-E63E51B59B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(2017 г.)</c:v>
                </c:pt>
                <c:pt idx="1">
                  <c:v>после (2021 г.)</c:v>
                </c:pt>
              </c:strCache>
            </c:strRef>
          </c:cat>
          <c:val>
            <c:numRef>
              <c:f>Sheet1!$B$2:$B$3</c:f>
              <c:numCache>
                <c:formatCode>_-* #\ ##0_-;\-* #\ ##0_-;_-* "-"??_-;_-@_-</c:formatCode>
                <c:ptCount val="2"/>
                <c:pt idx="0">
                  <c:v>30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C7-9F45-9A6A-6A4BED9D09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381445024"/>
        <c:axId val="381444632"/>
      </c:barChart>
      <c:catAx>
        <c:axId val="38144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381444632"/>
        <c:crosses val="autoZero"/>
        <c:auto val="1"/>
        <c:lblAlgn val="ctr"/>
        <c:lblOffset val="100"/>
        <c:noMultiLvlLbl val="0"/>
      </c:catAx>
      <c:valAx>
        <c:axId val="38144463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\ ##0_-;\-* #\ 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38144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69568737522713"/>
          <c:y val="0.1329372493965317"/>
          <c:w val="0.77230431262477284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38-D241-9326-95338C451606}"/>
              </c:ext>
            </c:extLst>
          </c:dPt>
          <c:dLbls>
            <c:dLbl>
              <c:idx val="0"/>
              <c:layout>
                <c:manualLayout>
                  <c:x val="-8.3367550132945334E-3"/>
                  <c:y val="-3.7389068595743741E-3"/>
                </c:manualLayout>
              </c:layout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300" b="1" i="0" u="none" strike="noStrike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sz="1300" baseline="0" dirty="0"/>
                      <a:t>555 921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080306254305819"/>
                      <c:h val="0.1313155788129298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A38-D241-9326-95338C451606}"/>
                </c:ext>
              </c:extLst>
            </c:dLbl>
            <c:dLbl>
              <c:idx val="1"/>
              <c:layout>
                <c:manualLayout>
                  <c:x val="9.2560571420738147E-2"/>
                  <c:y val="-7.477813719148756E-3"/>
                </c:manualLayout>
              </c:layout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300" b="1" i="0" u="none" strike="noStrike" kern="1200" baseline="0">
                        <a:solidFill>
                          <a:srgbClr val="00A378"/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sz="1300" baseline="0" dirty="0"/>
                      <a:t>578 676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109027795759278"/>
                      <c:h val="0.1313155788129298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4F72-4A4E-ADB7-4A7B608A16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(2017 г.)</c:v>
                </c:pt>
                <c:pt idx="1">
                  <c:v>после (2021 г.)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555921</c:v>
                </c:pt>
                <c:pt idx="1">
                  <c:v>578676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38-D241-9326-95338C4516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221949992"/>
        <c:axId val="221950384"/>
      </c:barChart>
      <c:catAx>
        <c:axId val="221949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21950384"/>
        <c:crosses val="autoZero"/>
        <c:auto val="1"/>
        <c:lblAlgn val="ctr"/>
        <c:lblOffset val="100"/>
        <c:noMultiLvlLbl val="0"/>
      </c:catAx>
      <c:valAx>
        <c:axId val="221950384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crossAx val="221949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91506743590424"/>
          <c:y val="0.13293720950567645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3B-A24D-8223-B08C7595DC6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dirty="0"/>
                      <a:t>9 866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193B-A24D-8223-B08C7595DC6A}"/>
                </c:ext>
              </c:extLst>
            </c:dLbl>
            <c:dLbl>
              <c:idx val="1"/>
              <c:layout>
                <c:manualLayout>
                  <c:x val="9.6719311419428161E-2"/>
                  <c:y val="-1.1579318789587366E-2"/>
                </c:manualLayout>
              </c:layout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rgbClr val="00A378"/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dirty="0"/>
                      <a:t>13</a:t>
                    </a:r>
                    <a:r>
                      <a:rPr lang="en-US" baseline="0" dirty="0"/>
                      <a:t> 306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84405648407787"/>
                      <c:h val="0.1459380144780994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863F-4265-B176-4F33ED9CFF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(2019г.)</c:v>
                </c:pt>
                <c:pt idx="1">
                  <c:v>после (2021 г.)</c:v>
                </c:pt>
              </c:strCache>
            </c:strRef>
          </c:cat>
          <c:val>
            <c:numRef>
              <c:f>Sheet1!$B$2:$B$3</c:f>
              <c:numCache>
                <c:formatCode>_-* #\ ##0.0_-;\-* #\ ##0.0_-;_-* "-"??_-;_-@_-</c:formatCode>
                <c:ptCount val="2"/>
                <c:pt idx="0">
                  <c:v>9866</c:v>
                </c:pt>
                <c:pt idx="1">
                  <c:v>13306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3B-A24D-8223-B08C7595DC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221951168"/>
        <c:axId val="221951560"/>
      </c:barChart>
      <c:catAx>
        <c:axId val="22195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21951560"/>
        <c:crosses val="autoZero"/>
        <c:auto val="1"/>
        <c:lblAlgn val="ctr"/>
        <c:lblOffset val="100"/>
        <c:noMultiLvlLbl val="0"/>
      </c:catAx>
      <c:valAx>
        <c:axId val="221951560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\ ##0.0_-;\-* #\ ##0.0_-;_-* &quot;-&quot;??_-;_-@_-" sourceLinked="1"/>
        <c:majorTickMark val="out"/>
        <c:minorTickMark val="none"/>
        <c:tickLblPos val="nextTo"/>
        <c:crossAx val="22195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C7-9F45-9A6A-6A4BED9D099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dirty="0"/>
                      <a:t>78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12C7-9F45-9A6A-6A4BED9D099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rgbClr val="00A378"/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dirty="0"/>
                      <a:t>78,4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4D2F-4234-9FC2-324EA9A693C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79,7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5BF-45DA-981D-112B753CEC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85,2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5BF-45DA-981D-112B753CEC9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85,7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5BF-45DA-981D-112B753CEC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Sheet1!$B$2:$B$6</c:f>
              <c:numCache>
                <c:formatCode>_-* #,##0_-;\-* #,##0_-;_-* "-"??_-;_-@_-</c:formatCode>
                <c:ptCount val="5"/>
                <c:pt idx="0">
                  <c:v>78</c:v>
                </c:pt>
                <c:pt idx="1">
                  <c:v>78.400000000000006</c:v>
                </c:pt>
                <c:pt idx="2">
                  <c:v>79.7</c:v>
                </c:pt>
                <c:pt idx="3">
                  <c:v>85.2</c:v>
                </c:pt>
                <c:pt idx="4">
                  <c:v>85.7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C7-9F45-9A6A-6A4BED9D09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221952344"/>
        <c:axId val="382588656"/>
      </c:barChart>
      <c:catAx>
        <c:axId val="22195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382588656"/>
        <c:crosses val="autoZero"/>
        <c:auto val="1"/>
        <c:lblAlgn val="ctr"/>
        <c:lblOffset val="100"/>
        <c:noMultiLvlLbl val="0"/>
      </c:catAx>
      <c:valAx>
        <c:axId val="38258865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221952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29372493965317"/>
          <c:w val="1"/>
          <c:h val="0.7871904129476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C5-624E-821F-9A4449E1E622}"/>
              </c:ext>
            </c:extLst>
          </c:dPt>
          <c:dLbls>
            <c:dLbl>
              <c:idx val="0"/>
              <c:layout>
                <c:manualLayout>
                  <c:x val="4.6776026807451455E-3"/>
                  <c:y val="-3.7390540664273869E-3"/>
                </c:manualLayout>
              </c:layout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dirty="0"/>
                      <a:t>6,9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4693779083086745"/>
                      <c:h val="0.1413736342516194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E9C5-624E-821F-9A4449E1E62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0" tIns="0" rIns="0" bIns="0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rgbClr val="00A378"/>
                        </a:solidFill>
                        <a:latin typeface="Segoe UI Black" panose="020B0502040204020203" pitchFamily="34" charset="0"/>
                        <a:ea typeface="+mn-ea"/>
                        <a:cs typeface="Segoe UI Black" panose="020B0502040204020203" pitchFamily="34" charset="0"/>
                      </a:defRPr>
                    </a:pPr>
                    <a:r>
                      <a:rPr lang="en-US" dirty="0"/>
                      <a:t>6,7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C461-47E5-A8FA-8CB70E018C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21C-4E7A-BF48-03A8690B8C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21C-4E7A-BF48-03A8690B8C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2021</c:v>
                </c:pt>
              </c:strCache>
            </c:strRef>
          </c:cat>
          <c:val>
            <c:numRef>
              <c:f>Sheet1!$B$2:$B$5</c:f>
              <c:numCache>
                <c:formatCode>#,##0.0_ ;\-#,##0.0\ </c:formatCode>
                <c:ptCount val="4"/>
                <c:pt idx="0">
                  <c:v>6.9</c:v>
                </c:pt>
                <c:pt idx="1">
                  <c:v>6.7</c:v>
                </c:pt>
                <c:pt idx="2">
                  <c:v>6.3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C5-624E-821F-9A4449E1E6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"/>
        <c:overlap val="-100"/>
        <c:axId val="382589440"/>
        <c:axId val="382589832"/>
      </c:barChart>
      <c:catAx>
        <c:axId val="38258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382589832"/>
        <c:crosses val="autoZero"/>
        <c:auto val="1"/>
        <c:lblAlgn val="ctr"/>
        <c:lblOffset val="100"/>
        <c:noMultiLvlLbl val="0"/>
      </c:catAx>
      <c:valAx>
        <c:axId val="38258983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.0_ ;\-#,##0.0\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38258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D363A4-C7FE-DF44-BBF2-835981540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085E96-9E71-A047-AB4C-D85CEC2C9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8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062D86AB-65C7-0842-9FA4-BEBE5B5AA783}" type="datetimeFigureOut">
              <a:rPr lang="x-none" smtClean="0"/>
              <a:t>29.06.2022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CE41F-309C-DC40-94A5-4056CE7BE9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F749E-C920-B940-8903-5428C02C7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8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435C2F72-760C-CF46-9AD7-E5F8EDB3EAF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802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8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A46075E2-32C3-F84E-AE7A-A809224514B5}" type="datetimeFigureOut">
              <a:rPr lang="x-none" smtClean="0"/>
              <a:t>29.06.2022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1425"/>
            <a:ext cx="59197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2" tIns="45786" rIns="91572" bIns="45786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3"/>
          </a:xfrm>
          <a:prstGeom prst="rect">
            <a:avLst/>
          </a:prstGeom>
        </p:spPr>
        <p:txBody>
          <a:bodyPr vert="horz" lIns="91572" tIns="45786" rIns="91572" bIns="4578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8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54A703DF-5A9E-B348-8B81-741A3901A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46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1">
    <p:bg>
      <p:bgPr>
        <a:solidFill>
          <a:srgbClr val="5050EB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D3B15260-215D-8A47-A2D0-3529A9C90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385" y="370017"/>
            <a:ext cx="678596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indent="0" algn="l">
              <a:lnSpc>
                <a:spcPct val="100000"/>
              </a:lnSpc>
              <a:spcBef>
                <a:spcPts val="0"/>
              </a:spcBef>
              <a:buNone/>
              <a:def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Текст заголовка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A04E0B-004A-6D43-978B-4FCAABE687DC}"/>
              </a:ext>
            </a:extLst>
          </p:cNvPr>
          <p:cNvSpPr txBox="1"/>
          <p:nvPr userDrawn="1"/>
        </p:nvSpPr>
        <p:spPr>
          <a:xfrm>
            <a:off x="10080401" y="386147"/>
            <a:ext cx="360040" cy="262248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algn="r"/>
            <a:fld id="{02BD35D1-6B8F-1043-A6F6-16E5A3E4767A}" type="slidenum">
              <a:rPr lang="x-none" sz="1600" b="1" i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pPr algn="r"/>
              <a:t>‹#›</a:t>
            </a:fld>
            <a:endParaRPr lang="x-none" sz="1600" b="1" i="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42925B-5DCD-364B-A813-8F260F4354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0401" y="0"/>
            <a:ext cx="0" cy="6116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16">
            <a:extLst>
              <a:ext uri="{FF2B5EF4-FFF2-40B4-BE49-F238E27FC236}">
                <a16:creationId xmlns:a16="http://schemas.microsoft.com/office/drawing/2014/main" id="{3044DEE0-F0F5-7844-BFDA-C42393B94E8A}"/>
              </a:ext>
            </a:extLst>
          </p:cNvPr>
          <p:cNvSpPr>
            <a:spLocks noChangeAspect="1"/>
          </p:cNvSpPr>
          <p:nvPr userDrawn="1"/>
        </p:nvSpPr>
        <p:spPr>
          <a:xfrm>
            <a:off x="287313" y="240510"/>
            <a:ext cx="504602" cy="504602"/>
          </a:xfrm>
          <a:prstGeom prst="ellipse">
            <a:avLst/>
          </a:prstGeom>
          <a:solidFill>
            <a:srgbClr val="5050EB"/>
          </a:solidFill>
          <a:ln w="12700">
            <a:noFill/>
          </a:ln>
          <a:effectLst>
            <a:innerShdw blurRad="88900" dist="12700" dir="81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2FB28C-2680-AF47-BC13-3E0407DD2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 b="5937"/>
          <a:stretch/>
        </p:blipFill>
        <p:spPr>
          <a:xfrm>
            <a:off x="7842038" y="360363"/>
            <a:ext cx="1008112" cy="277903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2EF0676A-1162-1847-9159-FD0B3B2A3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6809" t="23809" r="6472" b="27380"/>
          <a:stretch/>
        </p:blipFill>
        <p:spPr>
          <a:xfrm>
            <a:off x="9354206" y="408595"/>
            <a:ext cx="591375" cy="1799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1C47288-B11E-6647-90EA-EC83257AC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0835" y="370016"/>
            <a:ext cx="315961" cy="241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98977E-0D83-E844-80A3-25FD6A835DD8}"/>
              </a:ext>
            </a:extLst>
          </p:cNvPr>
          <p:cNvSpPr/>
          <p:nvPr userDrawn="1"/>
        </p:nvSpPr>
        <p:spPr>
          <a:xfrm>
            <a:off x="9248899" y="673127"/>
            <a:ext cx="1082245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2021-2025</a:t>
            </a:r>
          </a:p>
        </p:txBody>
      </p:sp>
    </p:spTree>
    <p:extLst>
      <p:ext uri="{BB962C8B-B14F-4D97-AF65-F5344CB8AC3E}">
        <p14:creationId xmlns:p14="http://schemas.microsoft.com/office/powerpoint/2010/main" val="334583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577">
          <p15:clr>
            <a:srgbClr val="FBAE40"/>
          </p15:clr>
        </p15:guide>
        <p15:guide id="3" orient="horz" pos="227" userDrawn="1">
          <p15:clr>
            <a:srgbClr val="FBAE40"/>
          </p15:clr>
        </p15:guide>
        <p15:guide id="4" orient="horz" pos="3628" userDrawn="1">
          <p15:clr>
            <a:srgbClr val="FBAE40"/>
          </p15:clr>
        </p15:guide>
        <p15:guide id="7" pos="226">
          <p15:clr>
            <a:srgbClr val="FBAE40"/>
          </p15:clr>
        </p15:guide>
        <p15:guide id="23" pos="1814">
          <p15:clr>
            <a:srgbClr val="FBAE40"/>
          </p15:clr>
        </p15:guide>
        <p15:guide id="25" pos="4989">
          <p15:clr>
            <a:srgbClr val="FBAE40"/>
          </p15:clr>
        </p15:guide>
        <p15:guide id="26" pos="3402" userDrawn="1">
          <p15:clr>
            <a:srgbClr val="FBAE40"/>
          </p15:clr>
        </p15:guide>
        <p15:guide id="27" pos="2358" userDrawn="1">
          <p15:clr>
            <a:srgbClr val="FBAE40"/>
          </p15:clr>
        </p15:guide>
        <p15:guide id="31" pos="4490" userDrawn="1">
          <p15:clr>
            <a:srgbClr val="FBAE40"/>
          </p15:clr>
        </p15:guide>
        <p15:guide id="32" orient="horz" pos="6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svg"/><Relationship Id="rId3" Type="http://schemas.openxmlformats.org/officeDocument/2006/relationships/image" Target="../media/image6.svg"/><Relationship Id="rId7" Type="http://schemas.openxmlformats.org/officeDocument/2006/relationships/image" Target="../media/image17.svg"/><Relationship Id="rId12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0.svg"/><Relationship Id="rId5" Type="http://schemas.openxmlformats.org/officeDocument/2006/relationships/image" Target="../media/image15.sv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6" y="170974"/>
            <a:ext cx="4891674" cy="1107996"/>
          </a:xfrm>
        </p:spPr>
        <p:txBody>
          <a:bodyPr/>
          <a:lstStyle/>
          <a:p>
            <a:pPr marL="0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Лучшая практика</a:t>
            </a:r>
          </a:p>
          <a:p>
            <a:pPr marL="0"/>
            <a:r>
              <a:rPr lang="ru-RU" sz="2400" dirty="0">
                <a:solidFill>
                  <a:srgbClr val="5050EB"/>
                </a:solidFill>
              </a:rPr>
              <a:t>Строительство (реконструкция) объектов</a:t>
            </a:r>
            <a:endParaRPr lang="x-none" sz="2400" dirty="0">
              <a:solidFill>
                <a:srgbClr val="5050EB"/>
              </a:solidFill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B1548B89-D1C7-5C4A-93ED-8E0C8E471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08" y="355640"/>
            <a:ext cx="396000" cy="396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1D81EB1-C341-8D4B-8FCF-845A2A43D706}"/>
              </a:ext>
            </a:extLst>
          </p:cNvPr>
          <p:cNvSpPr/>
          <p:nvPr/>
        </p:nvSpPr>
        <p:spPr>
          <a:xfrm>
            <a:off x="2866187" y="4220447"/>
            <a:ext cx="43347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Шаманов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Казим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Азреталиевич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9C48931-05A2-7A4C-9D9A-4BDA173E3ABD}"/>
              </a:ext>
            </a:extLst>
          </p:cNvPr>
          <p:cNvCxnSpPr>
            <a:cxnSpLocks/>
          </p:cNvCxnSpPr>
          <p:nvPr/>
        </p:nvCxnSpPr>
        <p:spPr>
          <a:xfrm>
            <a:off x="2432732" y="4220447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AE183B0B-F868-7A4E-851A-1B6A2F8BB691}"/>
              </a:ext>
            </a:extLst>
          </p:cNvPr>
          <p:cNvSpPr/>
          <p:nvPr/>
        </p:nvSpPr>
        <p:spPr>
          <a:xfrm>
            <a:off x="935384" y="5109903"/>
            <a:ext cx="130395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7832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28.06.2022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9514383-556A-154B-944D-C3EDEFC6B907}"/>
              </a:ext>
            </a:extLst>
          </p:cNvPr>
          <p:cNvSpPr/>
          <p:nvPr/>
        </p:nvSpPr>
        <p:spPr>
          <a:xfrm>
            <a:off x="2866188" y="4476015"/>
            <a:ext cx="25181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Министр здравоохранения </a:t>
            </a:r>
          </a:p>
          <a:p>
            <a:endParaRPr lang="ru-RU" sz="900" i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787E7A-7334-6847-8E42-C8EB3B3337D4}"/>
              </a:ext>
            </a:extLst>
          </p:cNvPr>
          <p:cNvSpPr/>
          <p:nvPr/>
        </p:nvSpPr>
        <p:spPr>
          <a:xfrm>
            <a:off x="2353642" y="1838398"/>
            <a:ext cx="6919891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Карачаево-Черкесская Республика</a:t>
            </a:r>
          </a:p>
        </p:txBody>
      </p:sp>
    </p:spTree>
    <p:extLst>
      <p:ext uri="{BB962C8B-B14F-4D97-AF65-F5344CB8AC3E}">
        <p14:creationId xmlns:p14="http://schemas.microsoft.com/office/powerpoint/2010/main" val="236638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5050EB"/>
                </a:solidFill>
              </a:rPr>
              <a:t>Характеристика региона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B1548B89-D1C7-5C4A-93ED-8E0C8E471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08" y="355640"/>
            <a:ext cx="396000" cy="396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D50AD1B-BDB0-C246-8C3A-7499C964EB28}"/>
              </a:ext>
            </a:extLst>
          </p:cNvPr>
          <p:cNvSpPr/>
          <p:nvPr/>
        </p:nvSpPr>
        <p:spPr>
          <a:xfrm>
            <a:off x="935385" y="1380807"/>
            <a:ext cx="313298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199 645 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(42,9</a:t>
            </a:r>
            <a:r>
              <a:rPr lang="en-US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E11351-B79D-D145-9FC4-9CA070AF12D6}"/>
              </a:ext>
            </a:extLst>
          </p:cNvPr>
          <p:cNvSpPr/>
          <p:nvPr/>
        </p:nvSpPr>
        <p:spPr>
          <a:xfrm>
            <a:off x="935386" y="1704109"/>
            <a:ext cx="186583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городское население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3BB266-CA03-A245-96D0-8B0AD60B0C26}"/>
              </a:ext>
            </a:extLst>
          </p:cNvPr>
          <p:cNvSpPr/>
          <p:nvPr/>
        </p:nvSpPr>
        <p:spPr>
          <a:xfrm>
            <a:off x="902765" y="2151570"/>
            <a:ext cx="299769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265 712 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en-GB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57,1</a:t>
            </a:r>
            <a:r>
              <a:rPr lang="en-GB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AA105D-18D0-9E42-9299-B6DFAF3D0878}"/>
              </a:ext>
            </a:extLst>
          </p:cNvPr>
          <p:cNvSpPr/>
          <p:nvPr/>
        </p:nvSpPr>
        <p:spPr>
          <a:xfrm>
            <a:off x="935385" y="2464084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сельское население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05537D-351D-1944-ACC3-9701A3F635A5}"/>
              </a:ext>
            </a:extLst>
          </p:cNvPr>
          <p:cNvSpPr/>
          <p:nvPr/>
        </p:nvSpPr>
        <p:spPr>
          <a:xfrm>
            <a:off x="4509761" y="1380807"/>
            <a:ext cx="220756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148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нас.</a:t>
            </a:r>
            <a:r>
              <a:rPr lang="en-US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пунктов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642EA3-E612-1D40-B1C8-F110F31E8579}"/>
              </a:ext>
            </a:extLst>
          </p:cNvPr>
          <p:cNvSpPr/>
          <p:nvPr/>
        </p:nvSpPr>
        <p:spPr>
          <a:xfrm>
            <a:off x="4516795" y="1688584"/>
            <a:ext cx="17591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проживающим населением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A7F8BA-3217-2F48-A5F9-2262A2F20C5B}"/>
              </a:ext>
            </a:extLst>
          </p:cNvPr>
          <p:cNvSpPr/>
          <p:nvPr/>
        </p:nvSpPr>
        <p:spPr>
          <a:xfrm>
            <a:off x="4488659" y="2151570"/>
            <a:ext cx="20914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  <a:br>
              <a:rPr lang="ru-RU" sz="20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  <a:endParaRPr lang="en-US" sz="2000" dirty="0">
              <a:solidFill>
                <a:srgbClr val="5050E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18E263-D735-7040-860A-5C9CBB92EA61}"/>
              </a:ext>
            </a:extLst>
          </p:cNvPr>
          <p:cNvSpPr/>
          <p:nvPr/>
        </p:nvSpPr>
        <p:spPr>
          <a:xfrm>
            <a:off x="4509762" y="2798436"/>
            <a:ext cx="186583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региональной программы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8C8998-D27E-0B45-AD69-61D54D388224}"/>
              </a:ext>
            </a:extLst>
          </p:cNvPr>
          <p:cNvSpPr/>
          <p:nvPr/>
        </p:nvSpPr>
        <p:spPr>
          <a:xfrm>
            <a:off x="935385" y="2911242"/>
            <a:ext cx="2676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0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US" sz="2000" b="1" dirty="0">
              <a:solidFill>
                <a:srgbClr val="5050E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организация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2F66B4-BA46-F143-95A4-CB8B6E2A616A}"/>
              </a:ext>
            </a:extLst>
          </p:cNvPr>
          <p:cNvSpPr/>
          <p:nvPr/>
        </p:nvSpPr>
        <p:spPr>
          <a:xfrm>
            <a:off x="935386" y="3578553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ФМБА России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>
                <a:solidFill>
                  <a:srgbClr val="5050EB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28.06.2022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ABAC1E70-0664-A94B-A735-509A24779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3076" y="1378651"/>
            <a:ext cx="396000" cy="3960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9DE38306-53D7-3A4E-BC84-9581C7B537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3076" y="2194087"/>
            <a:ext cx="396000" cy="396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E26E728-998E-7342-A135-438A95BC4880}"/>
              </a:ext>
            </a:extLst>
          </p:cNvPr>
          <p:cNvGrpSpPr/>
          <p:nvPr/>
        </p:nvGrpSpPr>
        <p:grpSpPr>
          <a:xfrm>
            <a:off x="347182" y="2963219"/>
            <a:ext cx="396000" cy="396000"/>
            <a:chOff x="4569733" y="4177399"/>
            <a:chExt cx="396000" cy="396000"/>
          </a:xfrm>
        </p:grpSpPr>
        <p:sp>
          <p:nvSpPr>
            <p:cNvPr id="3" name="Cross 2">
              <a:extLst>
                <a:ext uri="{FF2B5EF4-FFF2-40B4-BE49-F238E27FC236}">
                  <a16:creationId xmlns:a16="http://schemas.microsoft.com/office/drawing/2014/main" id="{74B48274-68C6-1748-8C5B-AC4813DA23B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69733" y="4177399"/>
              <a:ext cx="396000" cy="396000"/>
            </a:xfrm>
            <a:prstGeom prst="plus">
              <a:avLst>
                <a:gd name="adj" fmla="val 28848"/>
              </a:avLst>
            </a:prstGeom>
            <a:noFill/>
            <a:ln w="19050">
              <a:solidFill>
                <a:srgbClr val="505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01C2ADA-C0FF-6C43-A106-3247AA2D44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7733" y="4285399"/>
              <a:ext cx="180000" cy="180000"/>
            </a:xfrm>
            <a:prstGeom prst="ellipse">
              <a:avLst/>
            </a:prstGeom>
            <a:solidFill>
              <a:srgbClr val="505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CC5CA617-4986-D74F-9A56-03795D3C19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182" y="2203547"/>
            <a:ext cx="396000" cy="396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52C82BDF-FA89-7545-97D9-B730A39316C7}"/>
              </a:ext>
            </a:extLst>
          </p:cNvPr>
          <p:cNvSpPr/>
          <p:nvPr/>
        </p:nvSpPr>
        <p:spPr>
          <a:xfrm>
            <a:off x="6944061" y="1377932"/>
            <a:ext cx="34271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465 357 </a:t>
            </a:r>
            <a:r>
              <a:rPr lang="ru-RU" sz="2000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</a:t>
            </a:r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C318E263-D735-7040-860A-5C9CBB92EA61}"/>
              </a:ext>
            </a:extLst>
          </p:cNvPr>
          <p:cNvSpPr/>
          <p:nvPr/>
        </p:nvSpPr>
        <p:spPr>
          <a:xfrm>
            <a:off x="6944060" y="1704108"/>
            <a:ext cx="21966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всего проживающего населения</a:t>
            </a: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5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246906"/>
            <a:ext cx="5316732" cy="492443"/>
          </a:xfrm>
        </p:spPr>
        <p:txBody>
          <a:bodyPr/>
          <a:lstStyle/>
          <a:p>
            <a:pPr marL="0"/>
            <a:r>
              <a:rPr lang="ru-RU" dirty="0"/>
              <a:t>Модернизация первичного звена здравоохранения Карачаево-Черкесской Республики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703E836-6087-495E-951A-2B0386258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20931"/>
              </p:ext>
            </p:extLst>
          </p:nvPr>
        </p:nvGraphicFramePr>
        <p:xfrm>
          <a:off x="4794767" y="971553"/>
          <a:ext cx="2645938" cy="3960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938">
                  <a:extLst>
                    <a:ext uri="{9D8B030D-6E8A-4147-A177-3AD203B41FA5}">
                      <a16:colId xmlns:a16="http://schemas.microsoft.com/office/drawing/2014/main" val="211913447"/>
                    </a:ext>
                  </a:extLst>
                </a:gridCol>
              </a:tblGrid>
              <a:tr h="360025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cs typeface="Segoe UI" panose="020B0502040204020203" pitchFamily="34" charset="0"/>
                        </a:rPr>
                        <a:t>Мероприятия | </a:t>
                      </a:r>
                      <a:r>
                        <a:rPr lang="ru-RU" sz="1100" b="1" i="0" dirty="0">
                          <a:solidFill>
                            <a:srgbClr val="5050EB"/>
                          </a:solidFill>
                          <a:latin typeface="Cambria" panose="02040503050406030204" pitchFamily="18" charset="0"/>
                          <a:cs typeface="Segoe UI" panose="020B0502040204020203" pitchFamily="34" charset="0"/>
                        </a:rPr>
                        <a:t>ИТОГИ 2021</a:t>
                      </a:r>
                    </a:p>
                  </a:txBody>
                  <a:tcPr marL="0" marR="7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5050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898614"/>
                  </a:ext>
                </a:extLst>
              </a:tr>
              <a:tr h="600041">
                <a:tc>
                  <a:txBody>
                    <a:bodyPr/>
                    <a:lstStyle/>
                    <a:p>
                      <a:pPr>
                        <a:lnSpc>
                          <a:spcPts val="1240"/>
                        </a:lnSpc>
                      </a:pPr>
                      <a:r>
                        <a:rPr lang="ru-RU" sz="1200" b="1" dirty="0">
                          <a:solidFill>
                            <a:srgbClr val="5050EB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Строительство объектов</a:t>
                      </a:r>
                    </a:p>
                  </a:txBody>
                  <a:tcPr marL="43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050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30217"/>
                  </a:ext>
                </a:extLst>
              </a:tr>
              <a:tr h="600041">
                <a:tc>
                  <a:txBody>
                    <a:bodyPr/>
                    <a:lstStyle/>
                    <a:p>
                      <a:pPr>
                        <a:lnSpc>
                          <a:spcPts val="1240"/>
                        </a:lnSpc>
                      </a:pPr>
                      <a:r>
                        <a:rPr lang="ru-RU" sz="1200" b="1" dirty="0">
                          <a:solidFill>
                            <a:srgbClr val="5050EB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Капитальный ремонт</a:t>
                      </a:r>
                    </a:p>
                  </a:txBody>
                  <a:tcPr marL="43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74183"/>
                  </a:ext>
                </a:extLst>
              </a:tr>
              <a:tr h="600041">
                <a:tc>
                  <a:txBody>
                    <a:bodyPr/>
                    <a:lstStyle/>
                    <a:p>
                      <a:pPr>
                        <a:lnSpc>
                          <a:spcPts val="1240"/>
                        </a:lnSpc>
                      </a:pPr>
                      <a:r>
                        <a:rPr lang="ru-RU" sz="1200" b="1" dirty="0">
                          <a:solidFill>
                            <a:srgbClr val="5050EB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Быстровозводимые модульные конструкции</a:t>
                      </a:r>
                    </a:p>
                  </a:txBody>
                  <a:tcPr marL="43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029303"/>
                  </a:ext>
                </a:extLst>
              </a:tr>
              <a:tr h="600041">
                <a:tc>
                  <a:txBody>
                    <a:bodyPr/>
                    <a:lstStyle/>
                    <a:p>
                      <a:pPr>
                        <a:lnSpc>
                          <a:spcPts val="1240"/>
                        </a:lnSpc>
                      </a:pPr>
                      <a:r>
                        <a:rPr lang="ru-RU" sz="1200" b="1" dirty="0">
                          <a:solidFill>
                            <a:srgbClr val="5050EB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Приобретение объектов недвижимого имущества</a:t>
                      </a:r>
                    </a:p>
                  </a:txBody>
                  <a:tcPr marL="43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247010"/>
                  </a:ext>
                </a:extLst>
              </a:tr>
              <a:tr h="600041">
                <a:tc>
                  <a:txBody>
                    <a:bodyPr/>
                    <a:lstStyle/>
                    <a:p>
                      <a:pPr>
                        <a:lnSpc>
                          <a:spcPts val="1240"/>
                        </a:lnSpc>
                      </a:pPr>
                      <a:r>
                        <a:rPr lang="ru-RU" sz="1200" b="1" dirty="0">
                          <a:solidFill>
                            <a:srgbClr val="5050EB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Медицинское оборудование</a:t>
                      </a:r>
                    </a:p>
                  </a:txBody>
                  <a:tcPr marL="43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784258"/>
                  </a:ext>
                </a:extLst>
              </a:tr>
              <a:tr h="600041">
                <a:tc>
                  <a:txBody>
                    <a:bodyPr/>
                    <a:lstStyle/>
                    <a:p>
                      <a:pPr>
                        <a:lnSpc>
                          <a:spcPts val="1240"/>
                        </a:lnSpc>
                      </a:pPr>
                      <a:r>
                        <a:rPr lang="ru-RU" sz="1200" b="1" dirty="0">
                          <a:solidFill>
                            <a:srgbClr val="5050EB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Автотранспорт</a:t>
                      </a:r>
                    </a:p>
                  </a:txBody>
                  <a:tcPr marL="432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0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344016"/>
                  </a:ext>
                </a:extLst>
              </a:tr>
            </a:tbl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A92B7425-1325-5744-BC8E-C7735F608F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7313" y="395610"/>
            <a:ext cx="360016" cy="36001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AC7CAB8-3E2B-0048-B137-2DE7D4C11AE9}"/>
              </a:ext>
            </a:extLst>
          </p:cNvPr>
          <p:cNvGrpSpPr/>
          <p:nvPr/>
        </p:nvGrpSpPr>
        <p:grpSpPr>
          <a:xfrm>
            <a:off x="4794320" y="2075888"/>
            <a:ext cx="324000" cy="324000"/>
            <a:chOff x="358775" y="2843882"/>
            <a:chExt cx="324000" cy="324000"/>
          </a:xfrm>
        </p:grpSpPr>
        <p:sp>
          <p:nvSpPr>
            <p:cNvPr id="15" name="Овал 16">
              <a:extLst>
                <a:ext uri="{FF2B5EF4-FFF2-40B4-BE49-F238E27FC236}">
                  <a16:creationId xmlns:a16="http://schemas.microsoft.com/office/drawing/2014/main" id="{3DBE6DD8-F688-BC4D-B3D1-9FDC3BC68F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75" y="2843882"/>
              <a:ext cx="324000" cy="324000"/>
            </a:xfrm>
            <a:prstGeom prst="ellipse">
              <a:avLst/>
            </a:prstGeom>
            <a:solidFill>
              <a:srgbClr val="EDEDFD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C7E946F8-738F-2240-BB7A-46C086B80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8615" y="2917880"/>
              <a:ext cx="184319" cy="1848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0C9823-08B2-6247-B0D3-8D4A6FA0C881}"/>
              </a:ext>
            </a:extLst>
          </p:cNvPr>
          <p:cNvGrpSpPr/>
          <p:nvPr/>
        </p:nvGrpSpPr>
        <p:grpSpPr>
          <a:xfrm>
            <a:off x="4794319" y="3861824"/>
            <a:ext cx="324000" cy="324000"/>
            <a:chOff x="358775" y="2195810"/>
            <a:chExt cx="324000" cy="324000"/>
          </a:xfrm>
        </p:grpSpPr>
        <p:sp>
          <p:nvSpPr>
            <p:cNvPr id="18" name="Овал 16">
              <a:extLst>
                <a:ext uri="{FF2B5EF4-FFF2-40B4-BE49-F238E27FC236}">
                  <a16:creationId xmlns:a16="http://schemas.microsoft.com/office/drawing/2014/main" id="{BD79C46D-92C4-5346-A3AB-8A507C780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75" y="2195810"/>
              <a:ext cx="324000" cy="324000"/>
            </a:xfrm>
            <a:prstGeom prst="ellipse">
              <a:avLst/>
            </a:prstGeom>
            <a:solidFill>
              <a:srgbClr val="EDEDFD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8A9955E3-9282-AA47-81A2-0AE427D92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8375" y="2263404"/>
              <a:ext cx="184800" cy="184800"/>
            </a:xfrm>
            <a:prstGeom prst="rect">
              <a:avLst/>
            </a:prstGeom>
            <a:effectLst/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A871D0-C439-924A-BC52-0C888246DD67}"/>
              </a:ext>
            </a:extLst>
          </p:cNvPr>
          <p:cNvGrpSpPr/>
          <p:nvPr/>
        </p:nvGrpSpPr>
        <p:grpSpPr>
          <a:xfrm>
            <a:off x="4795085" y="1480576"/>
            <a:ext cx="324000" cy="324000"/>
            <a:chOff x="389097" y="4892082"/>
            <a:chExt cx="324000" cy="324000"/>
          </a:xfrm>
        </p:grpSpPr>
        <p:sp>
          <p:nvSpPr>
            <p:cNvPr id="21" name="Овал 16">
              <a:extLst>
                <a:ext uri="{FF2B5EF4-FFF2-40B4-BE49-F238E27FC236}">
                  <a16:creationId xmlns:a16="http://schemas.microsoft.com/office/drawing/2014/main" id="{C9E3760E-4DD2-DD4A-A162-10CFC1C681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9097" y="4892082"/>
              <a:ext cx="324000" cy="324000"/>
            </a:xfrm>
            <a:prstGeom prst="ellipse">
              <a:avLst/>
            </a:prstGeom>
            <a:solidFill>
              <a:srgbClr val="EDEDFD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E6F9FC2A-107C-FF4B-A1AA-67F139FC9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4387" y="4965718"/>
              <a:ext cx="184800" cy="1848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42E088-6A1A-5F4C-B950-78149ED63746}"/>
              </a:ext>
            </a:extLst>
          </p:cNvPr>
          <p:cNvGrpSpPr/>
          <p:nvPr/>
        </p:nvGrpSpPr>
        <p:grpSpPr>
          <a:xfrm>
            <a:off x="4794319" y="3266512"/>
            <a:ext cx="324000" cy="324000"/>
            <a:chOff x="358775" y="4212034"/>
            <a:chExt cx="324000" cy="324000"/>
          </a:xfrm>
        </p:grpSpPr>
        <p:sp>
          <p:nvSpPr>
            <p:cNvPr id="24" name="Овал 16">
              <a:extLst>
                <a:ext uri="{FF2B5EF4-FFF2-40B4-BE49-F238E27FC236}">
                  <a16:creationId xmlns:a16="http://schemas.microsoft.com/office/drawing/2014/main" id="{54569101-687D-8F43-BDA9-892601CC61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775" y="4212034"/>
              <a:ext cx="324000" cy="324000"/>
            </a:xfrm>
            <a:prstGeom prst="ellipse">
              <a:avLst/>
            </a:prstGeom>
            <a:solidFill>
              <a:srgbClr val="EDEDFD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24BF2301-FEF1-C74E-BCEC-B8A4524B5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28375" y="4274754"/>
              <a:ext cx="184800" cy="1848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755873-4953-0B42-A967-652319C026B1}"/>
              </a:ext>
            </a:extLst>
          </p:cNvPr>
          <p:cNvGrpSpPr/>
          <p:nvPr/>
        </p:nvGrpSpPr>
        <p:grpSpPr>
          <a:xfrm>
            <a:off x="4800775" y="2671200"/>
            <a:ext cx="324000" cy="324000"/>
            <a:chOff x="5471889" y="2987898"/>
            <a:chExt cx="324000" cy="324000"/>
          </a:xfrm>
        </p:grpSpPr>
        <p:sp>
          <p:nvSpPr>
            <p:cNvPr id="27" name="Овал 16">
              <a:extLst>
                <a:ext uri="{FF2B5EF4-FFF2-40B4-BE49-F238E27FC236}">
                  <a16:creationId xmlns:a16="http://schemas.microsoft.com/office/drawing/2014/main" id="{2DA56F2C-2DEA-5E4A-882E-F55F7E906C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1889" y="2987898"/>
              <a:ext cx="324000" cy="324000"/>
            </a:xfrm>
            <a:prstGeom prst="ellipse">
              <a:avLst/>
            </a:prstGeom>
            <a:solidFill>
              <a:srgbClr val="EDEDFD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08FE6B08-E589-284C-99D2-5C8AF7F79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43889" y="3061778"/>
              <a:ext cx="180000" cy="180000"/>
            </a:xfrm>
            <a:prstGeom prst="rect">
              <a:avLst/>
            </a:prstGeom>
          </p:spPr>
        </p:pic>
      </p:grpSp>
      <p:graphicFrame>
        <p:nvGraphicFramePr>
          <p:cNvPr id="29" name="Таблица 2">
            <a:extLst>
              <a:ext uri="{FF2B5EF4-FFF2-40B4-BE49-F238E27FC236}">
                <a16:creationId xmlns:a16="http://schemas.microsoft.com/office/drawing/2014/main" id="{3A13AE00-DB20-034A-8D0A-0B0334869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575167"/>
              </p:ext>
            </p:extLst>
          </p:nvPr>
        </p:nvGraphicFramePr>
        <p:xfrm>
          <a:off x="7469292" y="972094"/>
          <a:ext cx="2966983" cy="3960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427">
                  <a:extLst>
                    <a:ext uri="{9D8B030D-6E8A-4147-A177-3AD203B41FA5}">
                      <a16:colId xmlns:a16="http://schemas.microsoft.com/office/drawing/2014/main" val="3201422740"/>
                    </a:ext>
                  </a:extLst>
                </a:gridCol>
                <a:gridCol w="924237">
                  <a:extLst>
                    <a:ext uri="{9D8B030D-6E8A-4147-A177-3AD203B41FA5}">
                      <a16:colId xmlns:a16="http://schemas.microsoft.com/office/drawing/2014/main" val="4216480342"/>
                    </a:ext>
                  </a:extLst>
                </a:gridCol>
                <a:gridCol w="1078319">
                  <a:extLst>
                    <a:ext uri="{9D8B030D-6E8A-4147-A177-3AD203B41FA5}">
                      <a16:colId xmlns:a16="http://schemas.microsoft.com/office/drawing/2014/main" val="2643806270"/>
                    </a:ext>
                  </a:extLst>
                </a:gridCol>
              </a:tblGrid>
              <a:tr h="360025">
                <a:tc>
                  <a:txBody>
                    <a:bodyPr/>
                    <a:lstStyle/>
                    <a:p>
                      <a:pPr algn="r"/>
                      <a:r>
                        <a:rPr lang="ru-RU" sz="1100" b="1" i="0" dirty="0">
                          <a:solidFill>
                            <a:srgbClr val="5050EB"/>
                          </a:solidFill>
                          <a:latin typeface="Cambria" panose="02040503050406030204" pitchFamily="18" charset="0"/>
                          <a:cs typeface="Segoe UI" panose="020B0502040204020203" pitchFamily="34" charset="0"/>
                        </a:rPr>
                        <a:t>План, </a:t>
                      </a:r>
                      <a:r>
                        <a:rPr lang="ru-RU" sz="1100" b="0" i="1" dirty="0">
                          <a:solidFill>
                            <a:srgbClr val="5050EB"/>
                          </a:solidFill>
                          <a:latin typeface="Cambria" panose="02040503050406030204" pitchFamily="18" charset="0"/>
                          <a:cs typeface="Segoe UI" panose="020B0502040204020203" pitchFamily="34" charset="0"/>
                        </a:rPr>
                        <a:t>шт.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5050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09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5050EB"/>
                          </a:solidFill>
                          <a:latin typeface="Cambria" panose="02040503050406030204" pitchFamily="18" charset="0"/>
                          <a:cs typeface="Segoe UI" panose="020B0502040204020203" pitchFamily="34" charset="0"/>
                        </a:rPr>
                        <a:t>Факт, </a:t>
                      </a:r>
                      <a:r>
                        <a:rPr lang="ru-RU" sz="1100" b="0" i="1" kern="1200" dirty="0">
                          <a:solidFill>
                            <a:srgbClr val="5050EB"/>
                          </a:solidFill>
                          <a:latin typeface="Cambria" panose="02040503050406030204" pitchFamily="18" charset="0"/>
                          <a:ea typeface="+mn-ea"/>
                          <a:cs typeface="Segoe UI" panose="020B0502040204020203" pitchFamily="34" charset="0"/>
                        </a:rPr>
                        <a:t>шт.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5050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09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5050EB"/>
                          </a:solidFill>
                          <a:latin typeface="Cambria" panose="02040503050406030204" pitchFamily="18" charset="0"/>
                          <a:cs typeface="Segoe UI" panose="020B0502040204020203" pitchFamily="34" charset="0"/>
                        </a:rPr>
                        <a:t>Выполнение </a:t>
                      </a:r>
                      <a:endParaRPr lang="ru-RU" sz="1100" b="1" i="0" kern="1200" dirty="0">
                        <a:solidFill>
                          <a:srgbClr val="5050EB"/>
                        </a:solidFill>
                        <a:latin typeface="Cambria" panose="02040503050406030204" pitchFamily="18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5050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898614"/>
                  </a:ext>
                </a:extLst>
              </a:tr>
              <a:tr h="600041"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050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050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1" dirty="0">
                          <a:solidFill>
                            <a:srgbClr val="5050EB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5050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30217"/>
                  </a:ext>
                </a:extLst>
              </a:tr>
              <a:tr h="600041"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1" dirty="0">
                          <a:solidFill>
                            <a:srgbClr val="5050EB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74183"/>
                  </a:ext>
                </a:extLst>
              </a:tr>
              <a:tr h="600041"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1" dirty="0">
                          <a:solidFill>
                            <a:srgbClr val="5050EB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029303"/>
                  </a:ext>
                </a:extLst>
              </a:tr>
              <a:tr h="600041"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1" dirty="0">
                          <a:solidFill>
                            <a:srgbClr val="5050EB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247010"/>
                  </a:ext>
                </a:extLst>
              </a:tr>
              <a:tr h="600041"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1" dirty="0">
                          <a:solidFill>
                            <a:srgbClr val="5050EB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784258"/>
                  </a:ext>
                </a:extLst>
              </a:tr>
              <a:tr h="600041"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0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0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1" dirty="0">
                          <a:solidFill>
                            <a:srgbClr val="5050EB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D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50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344016"/>
                  </a:ext>
                </a:extLst>
              </a:tr>
            </a:tbl>
          </a:graphicData>
        </a:graphic>
      </p:graphicFrame>
      <p:sp>
        <p:nvSpPr>
          <p:cNvPr id="42" name="Rectangle 54">
            <a:extLst>
              <a:ext uri="{FF2B5EF4-FFF2-40B4-BE49-F238E27FC236}">
                <a16:creationId xmlns:a16="http://schemas.microsoft.com/office/drawing/2014/main" id="{3B410DC2-B28A-9D44-A3FC-218B752AD665}"/>
              </a:ext>
            </a:extLst>
          </p:cNvPr>
          <p:cNvSpPr/>
          <p:nvPr/>
        </p:nvSpPr>
        <p:spPr>
          <a:xfrm>
            <a:off x="373342" y="2037146"/>
            <a:ext cx="1950672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Предусмотрено выделение из федерального бюджета с 2019 по 2025 гг. </a:t>
            </a:r>
            <a:r>
              <a:rPr lang="ru-RU" sz="11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ежегодно</a:t>
            </a:r>
          </a:p>
        </p:txBody>
      </p:sp>
      <p:graphicFrame>
        <p:nvGraphicFramePr>
          <p:cNvPr id="43" name="Диаграмма 11">
            <a:extLst>
              <a:ext uri="{FF2B5EF4-FFF2-40B4-BE49-F238E27FC236}">
                <a16:creationId xmlns:a16="http://schemas.microsoft.com/office/drawing/2014/main" id="{BE10794E-DDCA-2A4F-AD6B-1261535BE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281116"/>
              </p:ext>
            </p:extLst>
          </p:nvPr>
        </p:nvGraphicFramePr>
        <p:xfrm>
          <a:off x="2361113" y="2562705"/>
          <a:ext cx="2055614" cy="2055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pSp>
        <p:nvGrpSpPr>
          <p:cNvPr id="44" name="Group 89">
            <a:extLst>
              <a:ext uri="{FF2B5EF4-FFF2-40B4-BE49-F238E27FC236}">
                <a16:creationId xmlns:a16="http://schemas.microsoft.com/office/drawing/2014/main" id="{BBEA9095-45AD-9842-9C3C-DA9055A97A18}"/>
              </a:ext>
            </a:extLst>
          </p:cNvPr>
          <p:cNvGrpSpPr/>
          <p:nvPr/>
        </p:nvGrpSpPr>
        <p:grpSpPr>
          <a:xfrm>
            <a:off x="2825635" y="2965222"/>
            <a:ext cx="1202220" cy="1179639"/>
            <a:chOff x="3117541" y="3562115"/>
            <a:chExt cx="1202220" cy="1179639"/>
          </a:xfrm>
        </p:grpSpPr>
        <p:sp>
          <p:nvSpPr>
            <p:cNvPr id="45" name="Rectangle 91">
              <a:extLst>
                <a:ext uri="{FF2B5EF4-FFF2-40B4-BE49-F238E27FC236}">
                  <a16:creationId xmlns:a16="http://schemas.microsoft.com/office/drawing/2014/main" id="{0B8E1E65-E1C7-C94F-B46E-10E9FC9368DD}"/>
                </a:ext>
              </a:extLst>
            </p:cNvPr>
            <p:cNvSpPr/>
            <p:nvPr/>
          </p:nvSpPr>
          <p:spPr>
            <a:xfrm>
              <a:off x="3117541" y="3562115"/>
              <a:ext cx="1202220" cy="1107996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endParaRPr lang="x-none" sz="7200" b="1" dirty="0">
                <a:ln w="22225">
                  <a:noFill/>
                </a:ln>
                <a:solidFill>
                  <a:srgbClr val="5050EB"/>
                </a:solidFill>
                <a:latin typeface="Segoe UI Black" panose="020B0502040204020203" pitchFamily="34" charset="0"/>
                <a:cs typeface="Segoe UI Black" panose="020B0502040204020203" pitchFamily="34" charset="0"/>
              </a:endParaRPr>
            </a:p>
          </p:txBody>
        </p:sp>
        <p:sp>
          <p:nvSpPr>
            <p:cNvPr id="49" name="Rectangle 94">
              <a:extLst>
                <a:ext uri="{FF2B5EF4-FFF2-40B4-BE49-F238E27FC236}">
                  <a16:creationId xmlns:a16="http://schemas.microsoft.com/office/drawing/2014/main" id="{75EF2A5F-C43C-324D-847B-AC1B7038BEA3}"/>
                </a:ext>
              </a:extLst>
            </p:cNvPr>
            <p:cNvSpPr/>
            <p:nvPr/>
          </p:nvSpPr>
          <p:spPr>
            <a:xfrm>
              <a:off x="3228537" y="4526310"/>
              <a:ext cx="107046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b="1" dirty="0">
                  <a:solidFill>
                    <a:srgbClr val="5050EB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0,16 млрд. ₽</a:t>
              </a:r>
              <a:endParaRPr lang="x-none" sz="1100" b="1" dirty="0">
                <a:solidFill>
                  <a:srgbClr val="5050EB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endParaRPr>
            </a:p>
          </p:txBody>
        </p:sp>
      </p:grpSp>
      <p:grpSp>
        <p:nvGrpSpPr>
          <p:cNvPr id="50" name="Group 95">
            <a:extLst>
              <a:ext uri="{FF2B5EF4-FFF2-40B4-BE49-F238E27FC236}">
                <a16:creationId xmlns:a16="http://schemas.microsoft.com/office/drawing/2014/main" id="{39B5003C-3B97-E84F-A2E0-E091D41A21B2}"/>
              </a:ext>
            </a:extLst>
          </p:cNvPr>
          <p:cNvGrpSpPr/>
          <p:nvPr/>
        </p:nvGrpSpPr>
        <p:grpSpPr>
          <a:xfrm>
            <a:off x="343032" y="2478162"/>
            <a:ext cx="1944216" cy="812413"/>
            <a:chOff x="287313" y="2792199"/>
            <a:chExt cx="1512168" cy="812413"/>
          </a:xfrm>
        </p:grpSpPr>
        <p:sp>
          <p:nvSpPr>
            <p:cNvPr id="52" name="Rectangle 97">
              <a:extLst>
                <a:ext uri="{FF2B5EF4-FFF2-40B4-BE49-F238E27FC236}">
                  <a16:creationId xmlns:a16="http://schemas.microsoft.com/office/drawing/2014/main" id="{745D67AE-7B7F-144B-A1C0-90F74B018924}"/>
                </a:ext>
              </a:extLst>
            </p:cNvPr>
            <p:cNvSpPr/>
            <p:nvPr/>
          </p:nvSpPr>
          <p:spPr>
            <a:xfrm>
              <a:off x="287313" y="2792199"/>
              <a:ext cx="1512168" cy="738664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r>
                <a:rPr lang="ru-RU" sz="4800" b="1" dirty="0">
                  <a:ln w="22225">
                    <a:noFill/>
                  </a:ln>
                  <a:solidFill>
                    <a:srgbClr val="5050E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x-none" sz="4800" b="1" dirty="0">
                <a:ln w="22225">
                  <a:noFill/>
                </a:ln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Rectangle 98">
              <a:extLst>
                <a:ext uri="{FF2B5EF4-FFF2-40B4-BE49-F238E27FC236}">
                  <a16:creationId xmlns:a16="http://schemas.microsoft.com/office/drawing/2014/main" id="{B99BD74B-1709-3846-92E6-7A8912E59829}"/>
                </a:ext>
              </a:extLst>
            </p:cNvPr>
            <p:cNvSpPr/>
            <p:nvPr/>
          </p:nvSpPr>
          <p:spPr>
            <a:xfrm>
              <a:off x="287313" y="3419946"/>
              <a:ext cx="837974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200" b="1" dirty="0">
                  <a:solidFill>
                    <a:srgbClr val="5050E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0,</a:t>
              </a:r>
              <a:r>
                <a:rPr lang="en-US" sz="1200" b="1" dirty="0">
                  <a:solidFill>
                    <a:srgbClr val="5050E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152</a:t>
              </a:r>
              <a:r>
                <a:rPr lang="ru-RU" sz="1200" b="1" dirty="0">
                  <a:solidFill>
                    <a:srgbClr val="5050E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млрд. ₽</a:t>
              </a:r>
              <a:endParaRPr lang="x-none" sz="105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4" name="Rectangle 99">
            <a:extLst>
              <a:ext uri="{FF2B5EF4-FFF2-40B4-BE49-F238E27FC236}">
                <a16:creationId xmlns:a16="http://schemas.microsoft.com/office/drawing/2014/main" id="{DB952C2F-8DAD-7044-A163-C49F7A8CA2AE}"/>
              </a:ext>
            </a:extLst>
          </p:cNvPr>
          <p:cNvSpPr/>
          <p:nvPr/>
        </p:nvSpPr>
        <p:spPr>
          <a:xfrm>
            <a:off x="351528" y="3303546"/>
            <a:ext cx="179626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реализацию мероприятий </a:t>
            </a:r>
            <a:b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региональных программ</a:t>
            </a:r>
          </a:p>
        </p:txBody>
      </p:sp>
      <p:grpSp>
        <p:nvGrpSpPr>
          <p:cNvPr id="55" name="Group 100">
            <a:extLst>
              <a:ext uri="{FF2B5EF4-FFF2-40B4-BE49-F238E27FC236}">
                <a16:creationId xmlns:a16="http://schemas.microsoft.com/office/drawing/2014/main" id="{A36139EB-5573-0C49-8784-D8A8E5FCB136}"/>
              </a:ext>
            </a:extLst>
          </p:cNvPr>
          <p:cNvGrpSpPr/>
          <p:nvPr/>
        </p:nvGrpSpPr>
        <p:grpSpPr>
          <a:xfrm>
            <a:off x="351528" y="3876579"/>
            <a:ext cx="1368152" cy="462129"/>
            <a:chOff x="287313" y="3161532"/>
            <a:chExt cx="1368152" cy="462129"/>
          </a:xfrm>
        </p:grpSpPr>
        <p:sp>
          <p:nvSpPr>
            <p:cNvPr id="56" name="Rectangle 101">
              <a:extLst>
                <a:ext uri="{FF2B5EF4-FFF2-40B4-BE49-F238E27FC236}">
                  <a16:creationId xmlns:a16="http://schemas.microsoft.com/office/drawing/2014/main" id="{C640A90C-A7B4-494E-BEA1-A34DAD8FC0AE}"/>
                </a:ext>
              </a:extLst>
            </p:cNvPr>
            <p:cNvSpPr/>
            <p:nvPr/>
          </p:nvSpPr>
          <p:spPr>
            <a:xfrm>
              <a:off x="287313" y="3161532"/>
              <a:ext cx="1368152" cy="369332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endParaRPr lang="x-none" sz="2400" b="1" dirty="0">
                <a:ln w="22225">
                  <a:noFill/>
                </a:ln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Rectangle 102">
              <a:extLst>
                <a:ext uri="{FF2B5EF4-FFF2-40B4-BE49-F238E27FC236}">
                  <a16:creationId xmlns:a16="http://schemas.microsoft.com/office/drawing/2014/main" id="{104D88FE-762D-C44E-8DBA-E809AC4C7E3E}"/>
                </a:ext>
              </a:extLst>
            </p:cNvPr>
            <p:cNvSpPr/>
            <p:nvPr/>
          </p:nvSpPr>
          <p:spPr>
            <a:xfrm>
              <a:off x="359867" y="3485162"/>
              <a:ext cx="720080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900" dirty="0">
                  <a:solidFill>
                    <a:srgbClr val="FF1E7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0,008 млрд. ₽</a:t>
              </a:r>
              <a:endParaRPr lang="x-none" sz="700" dirty="0">
                <a:solidFill>
                  <a:srgbClr val="FF1E7C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8" name="Rectangle 103">
            <a:extLst>
              <a:ext uri="{FF2B5EF4-FFF2-40B4-BE49-F238E27FC236}">
                <a16:creationId xmlns:a16="http://schemas.microsoft.com/office/drawing/2014/main" id="{EE255A0D-5965-A14B-8E66-339269A9E43E}"/>
              </a:ext>
            </a:extLst>
          </p:cNvPr>
          <p:cNvSpPr/>
          <p:nvPr/>
        </p:nvSpPr>
        <p:spPr>
          <a:xfrm>
            <a:off x="351529" y="4365639"/>
            <a:ext cx="215582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средства регионального бюджета субъекта Российской Федерации в 2021 г.</a:t>
            </a:r>
          </a:p>
        </p:txBody>
      </p:sp>
      <p:cxnSp>
        <p:nvCxnSpPr>
          <p:cNvPr id="59" name="Straight Connector 105">
            <a:extLst>
              <a:ext uri="{FF2B5EF4-FFF2-40B4-BE49-F238E27FC236}">
                <a16:creationId xmlns:a16="http://schemas.microsoft.com/office/drawing/2014/main" id="{F5F0F44A-3119-834D-B359-D7ECC0CEB2EC}"/>
              </a:ext>
            </a:extLst>
          </p:cNvPr>
          <p:cNvCxnSpPr>
            <a:cxnSpLocks/>
          </p:cNvCxnSpPr>
          <p:nvPr/>
        </p:nvCxnSpPr>
        <p:spPr>
          <a:xfrm flipH="1">
            <a:off x="1035604" y="4069206"/>
            <a:ext cx="1116670" cy="0"/>
          </a:xfrm>
          <a:prstGeom prst="line">
            <a:avLst/>
          </a:prstGeom>
          <a:ln w="12700">
            <a:solidFill>
              <a:srgbClr val="FF1E7C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04">
            <a:extLst>
              <a:ext uri="{FF2B5EF4-FFF2-40B4-BE49-F238E27FC236}">
                <a16:creationId xmlns:a16="http://schemas.microsoft.com/office/drawing/2014/main" id="{06F30508-7E6E-F24E-8AE2-28805CB3B9E6}"/>
              </a:ext>
            </a:extLst>
          </p:cNvPr>
          <p:cNvSpPr/>
          <p:nvPr/>
        </p:nvSpPr>
        <p:spPr>
          <a:xfrm>
            <a:off x="363488" y="1006904"/>
            <a:ext cx="191825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400" b="1" dirty="0">
                <a:solidFill>
                  <a:srgbClr val="5050EB"/>
                </a:solidFill>
                <a:latin typeface="Segoe UI Black" panose="020B0502040204020203" pitchFamily="34" charset="0"/>
                <a:cs typeface="Segoe UI Black" panose="020B0502040204020203" pitchFamily="34" charset="0"/>
              </a:rPr>
              <a:t>Всего </a:t>
            </a:r>
          </a:p>
          <a:p>
            <a:r>
              <a:rPr lang="ru-RU" sz="2400" b="1" dirty="0">
                <a:solidFill>
                  <a:srgbClr val="5050EB"/>
                </a:solidFill>
                <a:latin typeface="Segoe UI Black" panose="020B0502040204020203" pitchFamily="34" charset="0"/>
                <a:cs typeface="Segoe UI Black" panose="020B0502040204020203" pitchFamily="34" charset="0"/>
              </a:rPr>
              <a:t>2019 – 2025</a:t>
            </a:r>
            <a:endParaRPr lang="ru-RU" sz="2400" b="1" u="sng" dirty="0">
              <a:solidFill>
                <a:srgbClr val="5050EB"/>
              </a:solidFill>
              <a:latin typeface="Segoe UI Black" panose="020B0502040204020203" pitchFamily="34" charset="0"/>
              <a:cs typeface="Segoe UI Black" panose="020B0502040204020203" pitchFamily="34" charset="0"/>
            </a:endParaRPr>
          </a:p>
        </p:txBody>
      </p:sp>
      <p:grpSp>
        <p:nvGrpSpPr>
          <p:cNvPr id="62" name="Group 106">
            <a:extLst>
              <a:ext uri="{FF2B5EF4-FFF2-40B4-BE49-F238E27FC236}">
                <a16:creationId xmlns:a16="http://schemas.microsoft.com/office/drawing/2014/main" id="{73AB9274-71A9-B549-9220-40A8462E33A4}"/>
              </a:ext>
            </a:extLst>
          </p:cNvPr>
          <p:cNvGrpSpPr/>
          <p:nvPr/>
        </p:nvGrpSpPr>
        <p:grpSpPr>
          <a:xfrm>
            <a:off x="2631842" y="844032"/>
            <a:ext cx="1728192" cy="1044441"/>
            <a:chOff x="287313" y="2515200"/>
            <a:chExt cx="1728192" cy="1044441"/>
          </a:xfrm>
          <a:noFill/>
        </p:grpSpPr>
        <p:sp>
          <p:nvSpPr>
            <p:cNvPr id="63" name="Rectangle 107">
              <a:extLst>
                <a:ext uri="{FF2B5EF4-FFF2-40B4-BE49-F238E27FC236}">
                  <a16:creationId xmlns:a16="http://schemas.microsoft.com/office/drawing/2014/main" id="{1752EBEE-67B3-934B-B0B2-A057CC2219A5}"/>
                </a:ext>
              </a:extLst>
            </p:cNvPr>
            <p:cNvSpPr/>
            <p:nvPr/>
          </p:nvSpPr>
          <p:spPr>
            <a:xfrm>
              <a:off x="287313" y="2515200"/>
              <a:ext cx="1728192" cy="1015663"/>
            </a:xfrm>
            <a:prstGeom prst="rect">
              <a:avLst/>
            </a:prstGeom>
            <a:grpFill/>
          </p:spPr>
          <p:txBody>
            <a:bodyPr wrap="square" lIns="0" tIns="0" rIns="0" bIns="0" anchor="b">
              <a:spAutoFit/>
            </a:bodyPr>
            <a:lstStyle/>
            <a:p>
              <a:endParaRPr lang="x-none" sz="6600" b="1" dirty="0">
                <a:ln w="22225">
                  <a:noFill/>
                </a:ln>
                <a:solidFill>
                  <a:srgbClr val="5050EB"/>
                </a:solidFill>
                <a:latin typeface="Segoe UI Black" panose="020B0502040204020203" pitchFamily="34" charset="0"/>
                <a:cs typeface="Segoe UI Black" panose="020B0502040204020203" pitchFamily="34" charset="0"/>
              </a:endParaRPr>
            </a:p>
          </p:txBody>
        </p:sp>
        <p:sp>
          <p:nvSpPr>
            <p:cNvPr id="64" name="Rectangle 108">
              <a:extLst>
                <a:ext uri="{FF2B5EF4-FFF2-40B4-BE49-F238E27FC236}">
                  <a16:creationId xmlns:a16="http://schemas.microsoft.com/office/drawing/2014/main" id="{C166967C-64D0-3344-8031-8F42FF146902}"/>
                </a:ext>
              </a:extLst>
            </p:cNvPr>
            <p:cNvSpPr/>
            <p:nvPr/>
          </p:nvSpPr>
          <p:spPr>
            <a:xfrm>
              <a:off x="359395" y="3374975"/>
              <a:ext cx="909287" cy="184666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r>
                <a:rPr lang="ru-RU" sz="1200" b="1" dirty="0">
                  <a:solidFill>
                    <a:srgbClr val="5050EB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0,9 млрд. ₽</a:t>
              </a:r>
              <a:endParaRPr lang="x-none" sz="105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5" name="Straight Connector 28">
            <a:extLst>
              <a:ext uri="{FF2B5EF4-FFF2-40B4-BE49-F238E27FC236}">
                <a16:creationId xmlns:a16="http://schemas.microsoft.com/office/drawing/2014/main" id="{36281CA7-B362-9C43-8509-7309739E994A}"/>
              </a:ext>
            </a:extLst>
          </p:cNvPr>
          <p:cNvCxnSpPr>
            <a:cxnSpLocks/>
          </p:cNvCxnSpPr>
          <p:nvPr/>
        </p:nvCxnSpPr>
        <p:spPr>
          <a:xfrm flipH="1">
            <a:off x="368995" y="4931824"/>
            <a:ext cx="4002283" cy="0"/>
          </a:xfrm>
          <a:prstGeom prst="line">
            <a:avLst/>
          </a:prstGeom>
          <a:ln w="12700">
            <a:solidFill>
              <a:srgbClr val="EDED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38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123796"/>
            <a:ext cx="3490311" cy="738664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5050EB"/>
                </a:solidFill>
              </a:rPr>
              <a:t>Описание объекта строительства (реконструкции)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B1548B89-D1C7-5C4A-93ED-8E0C8E471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08" y="355640"/>
            <a:ext cx="396000" cy="39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E46B40-211C-6B46-9FE5-C8B2EEFBB411}"/>
              </a:ext>
            </a:extLst>
          </p:cNvPr>
          <p:cNvCxnSpPr>
            <a:cxnSpLocks/>
          </p:cNvCxnSpPr>
          <p:nvPr/>
        </p:nvCxnSpPr>
        <p:spPr>
          <a:xfrm>
            <a:off x="935038" y="4932363"/>
            <a:ext cx="860520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33C78AC-AFB3-554F-852E-F22AEB934CBA}"/>
              </a:ext>
            </a:extLst>
          </p:cNvPr>
          <p:cNvSpPr/>
          <p:nvPr/>
        </p:nvSpPr>
        <p:spPr>
          <a:xfrm>
            <a:off x="935385" y="5134243"/>
            <a:ext cx="36823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Стоимость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(тыс. руб.) – 2 838,14 из них, строительно-монтажные работы (тыс. руб.) –  2 838,14 </a:t>
            </a: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Мощность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(посещений в смену) – 16</a:t>
            </a: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Площадь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(м</a:t>
            </a:r>
            <a:r>
              <a:rPr lang="ru-RU" sz="1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– 80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4CE155-C330-5747-8E57-3D5D5E8C7525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en-US" sz="1100" b="1" dirty="0">
                <a:solidFill>
                  <a:srgbClr val="5050EB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</a:t>
            </a:r>
            <a:r>
              <a:rPr lang="ru-RU" sz="1100" b="1" dirty="0">
                <a:solidFill>
                  <a:srgbClr val="5050EB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8.0</a:t>
            </a:r>
            <a:r>
              <a:rPr lang="en-US" sz="1100" b="1" dirty="0">
                <a:solidFill>
                  <a:srgbClr val="5050EB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6</a:t>
            </a:r>
            <a:r>
              <a:rPr lang="ru-RU" sz="1100" b="1" dirty="0">
                <a:solidFill>
                  <a:srgbClr val="5050EB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.2022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27A7B5-450B-D347-AD4F-362E65D84A8F}"/>
              </a:ext>
            </a:extLst>
          </p:cNvPr>
          <p:cNvSpPr/>
          <p:nvPr/>
        </p:nvSpPr>
        <p:spPr>
          <a:xfrm>
            <a:off x="4979964" y="5134243"/>
            <a:ext cx="453214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Стоимость кв. метра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(тыс. руб.) – 35,48</a:t>
            </a: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Характеристика объекта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Фельдшерско-акушерский пункт п.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Бавуко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Количество обслуживаемого населения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701 чел.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2F61F803-21DC-43A1-B2DD-A8EB1866C8C0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39">
            <a:extLst>
              <a:ext uri="{FF2B5EF4-FFF2-40B4-BE49-F238E27FC236}">
                <a16:creationId xmlns:a16="http://schemas.microsoft.com/office/drawing/2014/main" id="{0927A7B5-450B-D347-AD4F-362E65D84A8F}"/>
              </a:ext>
            </a:extLst>
          </p:cNvPr>
          <p:cNvSpPr/>
          <p:nvPr/>
        </p:nvSpPr>
        <p:spPr>
          <a:xfrm>
            <a:off x="760208" y="919468"/>
            <a:ext cx="524862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Сроки проведения капитального ремонта с 01.01.2021 по 30.12.2021)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8" y="1512464"/>
            <a:ext cx="3619837" cy="2714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26" y="1512464"/>
            <a:ext cx="2341019" cy="27110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1" y="1513347"/>
            <a:ext cx="2100299" cy="27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0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5050EB"/>
                </a:solidFill>
              </a:rPr>
              <a:t>Изменения (позитивные)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B1548B89-D1C7-5C4A-93ED-8E0C8E471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08" y="355640"/>
            <a:ext cx="396000" cy="396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594CE155-C330-5747-8E57-3D5D5E8C7525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>
                <a:solidFill>
                  <a:srgbClr val="5050EB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28.06.2022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39438D-8E99-7C42-958F-B75BFAF7EFFB}"/>
              </a:ext>
            </a:extLst>
          </p:cNvPr>
          <p:cNvSpPr>
            <a:spLocks noChangeAspect="1"/>
          </p:cNvSpPr>
          <p:nvPr/>
        </p:nvSpPr>
        <p:spPr>
          <a:xfrm>
            <a:off x="199596" y="4554462"/>
            <a:ext cx="2160256" cy="573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Сократились сроки ожидания специалистов (дни)</a:t>
            </a:r>
          </a:p>
          <a:p>
            <a:pPr algn="ctr"/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72DD90-3A17-E94E-BA96-91976D82C6AF}"/>
              </a:ext>
            </a:extLst>
          </p:cNvPr>
          <p:cNvSpPr>
            <a:spLocks noChangeAspect="1"/>
          </p:cNvSpPr>
          <p:nvPr/>
        </p:nvSpPr>
        <p:spPr>
          <a:xfrm>
            <a:off x="4319753" y="4554462"/>
            <a:ext cx="2160256" cy="573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Увеличилось число аппаратных исследований (в месяц) </a:t>
            </a:r>
          </a:p>
          <a:p>
            <a:pPr algn="ctr"/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9497E1-655E-3643-9D97-5B052621B1AF}"/>
              </a:ext>
            </a:extLst>
          </p:cNvPr>
          <p:cNvSpPr>
            <a:spLocks noChangeAspect="1"/>
          </p:cNvSpPr>
          <p:nvPr/>
        </p:nvSpPr>
        <p:spPr>
          <a:xfrm>
            <a:off x="7916016" y="4554463"/>
            <a:ext cx="2404775" cy="573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Увеличилось число эндоскопических диагностических исследований в амбулаторных условиях</a:t>
            </a:r>
          </a:p>
          <a:p>
            <a:pPr algn="ctr"/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C5E6CDAF-3D4C-084D-BDA9-5D9BB42409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670807"/>
              </p:ext>
            </p:extLst>
          </p:nvPr>
        </p:nvGraphicFramePr>
        <p:xfrm>
          <a:off x="112542" y="971550"/>
          <a:ext cx="2243796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02A72B84-3795-BA44-85B1-F45D821AA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7755551"/>
              </p:ext>
            </p:extLst>
          </p:nvPr>
        </p:nvGraphicFramePr>
        <p:xfrm>
          <a:off x="3325906" y="1028439"/>
          <a:ext cx="3046749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8B36F7A3-90E5-E34C-96C1-6A7DE1DDB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845872"/>
              </p:ext>
            </p:extLst>
          </p:nvPr>
        </p:nvGraphicFramePr>
        <p:xfrm>
          <a:off x="7614176" y="1077782"/>
          <a:ext cx="2626156" cy="3290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Rectangle 12">
            <a:extLst>
              <a:ext uri="{FF2B5EF4-FFF2-40B4-BE49-F238E27FC236}">
                <a16:creationId xmlns:a16="http://schemas.microsoft.com/office/drawing/2014/main" id="{2F61F803-21DC-43A1-B2DD-A8EB1866C8C0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2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935385" y="246906"/>
            <a:ext cx="6785968" cy="492443"/>
          </a:xfrm>
        </p:spPr>
        <p:txBody>
          <a:bodyPr/>
          <a:lstStyle/>
          <a:p>
            <a:r>
              <a:rPr lang="ru-RU" dirty="0"/>
              <a:t>Позитивные изменения для населения Карачаево-Черкесской Республики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5C39438D-8E99-7C42-958F-B75BFAF7EFFB}"/>
              </a:ext>
            </a:extLst>
          </p:cNvPr>
          <p:cNvSpPr>
            <a:spLocks noChangeAspect="1"/>
          </p:cNvSpPr>
          <p:nvPr/>
        </p:nvSpPr>
        <p:spPr>
          <a:xfrm>
            <a:off x="1458093" y="4578888"/>
            <a:ext cx="3299063" cy="86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Изменения удовлетворенности населения медицинской помощью в Карачаево-Черкесской Республике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BE6CF928-336F-E54B-8398-8B3365833170}"/>
              </a:ext>
            </a:extLst>
          </p:cNvPr>
          <p:cNvSpPr>
            <a:spLocks noChangeAspect="1"/>
          </p:cNvSpPr>
          <p:nvPr/>
        </p:nvSpPr>
        <p:spPr>
          <a:xfrm>
            <a:off x="6101036" y="4551458"/>
            <a:ext cx="3240634" cy="86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Снижение младенческой смертности в Карачаево-Черкесской Республике</a:t>
            </a:r>
          </a:p>
          <a:p>
            <a:pPr algn="ctr"/>
            <a:endParaRPr lang="ru-RU" sz="1200" b="1" dirty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Chart 18">
            <a:extLst>
              <a:ext uri="{FF2B5EF4-FFF2-40B4-BE49-F238E27FC236}">
                <a16:creationId xmlns:a16="http://schemas.microsoft.com/office/drawing/2014/main" id="{C5E6CDAF-3D4C-084D-BDA9-5D9BB42409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0695963"/>
              </p:ext>
            </p:extLst>
          </p:nvPr>
        </p:nvGraphicFramePr>
        <p:xfrm>
          <a:off x="1191089" y="947112"/>
          <a:ext cx="4208792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19">
            <a:extLst>
              <a:ext uri="{FF2B5EF4-FFF2-40B4-BE49-F238E27FC236}">
                <a16:creationId xmlns:a16="http://schemas.microsoft.com/office/drawing/2014/main" id="{54075FA9-66F3-584D-8A18-DD674CAA5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976717"/>
              </p:ext>
            </p:extLst>
          </p:nvPr>
        </p:nvGraphicFramePr>
        <p:xfrm>
          <a:off x="5834031" y="947113"/>
          <a:ext cx="3774644" cy="33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37">
            <a:extLst>
              <a:ext uri="{FF2B5EF4-FFF2-40B4-BE49-F238E27FC236}">
                <a16:creationId xmlns:a16="http://schemas.microsoft.com/office/drawing/2014/main" id="{594CE155-C330-5747-8E57-3D5D5E8C7525}"/>
              </a:ext>
            </a:extLst>
          </p:cNvPr>
          <p:cNvSpPr/>
          <p:nvPr/>
        </p:nvSpPr>
        <p:spPr>
          <a:xfrm>
            <a:off x="4518455" y="57007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>
                <a:solidFill>
                  <a:srgbClr val="5050EB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28.06.2022</a:t>
            </a:r>
          </a:p>
        </p:txBody>
      </p:sp>
    </p:spTree>
    <p:extLst>
      <p:ext uri="{BB962C8B-B14F-4D97-AF65-F5344CB8AC3E}">
        <p14:creationId xmlns:p14="http://schemas.microsoft.com/office/powerpoint/2010/main" val="10533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58852</TotalTime>
  <Words>327</Words>
  <Application>Microsoft Office PowerPoint</Application>
  <PresentationFormat>Произвольный</PresentationFormat>
  <Paragraphs>94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</vt:lpstr>
      <vt:lpstr>Segoe UI</vt:lpstr>
      <vt:lpstr>Segoe UI Black</vt:lpstr>
      <vt:lpstr>Segoe UI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Динара Камурзаева</cp:lastModifiedBy>
  <cp:revision>3921</cp:revision>
  <cp:lastPrinted>2022-02-10T07:06:34Z</cp:lastPrinted>
  <dcterms:created xsi:type="dcterms:W3CDTF">2021-02-15T16:51:07Z</dcterms:created>
  <dcterms:modified xsi:type="dcterms:W3CDTF">2022-06-29T06:33:37Z</dcterms:modified>
</cp:coreProperties>
</file>