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wdp" ContentType="image/vnd.ms-photo"/>
  <Default Extension="xlsx" ContentType="application/vnd.openxmlformats-officedocument.spreadsheetml.sheet"/>
  <Override PartName="/ppt/charts/chart3.xml" ContentType="application/vnd.openxmlformats-officedocument.drawingml.char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1" r:id="rId1"/>
  </p:sldMasterIdLst>
  <p:notesMasterIdLst>
    <p:notesMasterId r:id="rId7"/>
  </p:notesMasterIdLst>
  <p:handoutMasterIdLst>
    <p:handoutMasterId r:id="rId8"/>
  </p:handoutMasterIdLst>
  <p:sldIdLst>
    <p:sldId id="4322" r:id="rId2"/>
    <p:sldId id="4332" r:id="rId3"/>
    <p:sldId id="337" r:id="rId4"/>
    <p:sldId id="4324" r:id="rId5"/>
    <p:sldId id="4325" r:id="rId6"/>
  </p:sldIdLst>
  <p:sldSz cx="10799763" cy="6119813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Кадры" id="{260CE0CD-246C-6141-9DCB-F18670BF4C56}">
          <p14:sldIdLst>
            <p14:sldId id="4322"/>
            <p14:sldId id="4332"/>
            <p14:sldId id="337"/>
            <p14:sldId id="4324"/>
            <p14:sldId id="432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3107" userDrawn="1">
          <p15:clr>
            <a:srgbClr val="A4A3A4"/>
          </p15:clr>
        </p15:guide>
        <p15:guide id="3" pos="589" userDrawn="1">
          <p15:clr>
            <a:srgbClr val="A4A3A4"/>
          </p15:clr>
        </p15:guide>
        <p15:guide id="4" pos="63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6F6FE"/>
    <a:srgbClr val="5050EB"/>
    <a:srgbClr val="28B5FF"/>
    <a:srgbClr val="00A378"/>
    <a:srgbClr val="F01F23"/>
    <a:srgbClr val="FFA000"/>
    <a:srgbClr val="FFDB00"/>
    <a:srgbClr val="D9124A"/>
    <a:srgbClr val="FBE7ED"/>
    <a:srgbClr val="FF1E7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35" autoAdjust="0"/>
    <p:restoredTop sz="96889"/>
  </p:normalViewPr>
  <p:slideViewPr>
    <p:cSldViewPr snapToGrid="0" snapToObjects="1">
      <p:cViewPr varScale="1">
        <p:scale>
          <a:sx n="85" d="100"/>
          <a:sy n="85" d="100"/>
        </p:scale>
        <p:origin x="-906" y="-84"/>
      </p:cViewPr>
      <p:guideLst>
        <p:guide orient="horz" pos="3107"/>
        <p:guide pos="589"/>
        <p:guide pos="635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13" d="100"/>
          <a:sy n="113" d="100"/>
        </p:scale>
        <p:origin x="4024" y="17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.13293724939653173"/>
          <c:w val="1"/>
          <c:h val="0.78719041294760828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2021 план</c:v>
                </c:pt>
              </c:strCache>
            </c:strRef>
          </c:tx>
          <c:spPr>
            <a:solidFill>
              <a:srgbClr val="00A378"/>
            </a:solidFill>
            <a:ln>
              <a:noFill/>
            </a:ln>
            <a:effectLst/>
          </c:spPr>
          <c:dPt>
            <c:idx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3AE-374D-AA71-2CBB1FC8BC0A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ellipsis" vert="horz" wrap="square" lIns="0" tIns="0" rIns="0" bIns="0" anchor="ctr" anchorCtr="1"/>
                  <a:lstStyle/>
                  <a:p>
                    <a:pPr>
                      <a:defRPr sz="1400" b="1" i="0" u="none" strike="noStrike" kern="1200" baseline="0">
                        <a:solidFill>
                          <a:schemeClr val="bg1">
                            <a:lumMod val="65000"/>
                          </a:schemeClr>
                        </a:solidFill>
                        <a:latin typeface="Segoe UI Black" panose="020B0502040204020203" pitchFamily="34" charset="0"/>
                        <a:ea typeface="+mn-ea"/>
                        <a:cs typeface="Segoe UI Black" panose="020B0502040204020203" pitchFamily="34" charset="0"/>
                      </a:defRPr>
                    </a:pPr>
                    <a:r>
                      <a:rPr lang="en-US" dirty="0"/>
                      <a:t>3640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1-93AE-374D-AA71-2CBB1FC8BC0A}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0" tIns="0" rIns="0" bIns="0" anchor="ctr" anchorCtr="1"/>
                  <a:lstStyle/>
                  <a:p>
                    <a:pPr>
                      <a:defRPr sz="1400" b="1" i="0" u="none" strike="noStrike" kern="1200" baseline="0">
                        <a:solidFill>
                          <a:srgbClr val="00A378"/>
                        </a:solidFill>
                        <a:latin typeface="Segoe UI Black" panose="020B0502040204020203" pitchFamily="34" charset="0"/>
                        <a:ea typeface="+mn-ea"/>
                        <a:cs typeface="Segoe UI Black" panose="020B0502040204020203" pitchFamily="34" charset="0"/>
                      </a:defRPr>
                    </a:pPr>
                    <a:r>
                      <a:rPr lang="en-US" dirty="0"/>
                      <a:t>3655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1591970208222497"/>
                      <c:h val="7.0686964332662749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C5DF-44A8-871F-EE1A85613C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 Black" panose="020B0502040204020203" pitchFamily="34" charset="0"/>
                    <a:ea typeface="+mn-ea"/>
                    <a:cs typeface="Segoe UI Black" panose="020B0502040204020203" pitchFamily="34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до (2020 г.)</c:v>
                </c:pt>
                <c:pt idx="1">
                  <c:v>после (2021 г.)</c:v>
                </c:pt>
              </c:strCache>
            </c:strRef>
          </c:cat>
          <c:val>
            <c:numRef>
              <c:f>Sheet1!$B$2:$B$3</c:f>
              <c:numCache>
                <c:formatCode>_-* #,##0_-;\-* #,##0_-;_-* "-"??_-;_-@_-</c:formatCode>
                <c:ptCount val="2"/>
                <c:pt idx="0">
                  <c:v>3640</c:v>
                </c:pt>
                <c:pt idx="1">
                  <c:v>3655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3AE-374D-AA71-2CBB1FC8BC0A}"/>
            </c:ext>
          </c:extLst>
        </c:ser>
        <c:dLbls>
          <c:showVal val="1"/>
        </c:dLbls>
        <c:gapWidth val="5"/>
        <c:overlap val="-100"/>
        <c:axId val="146657664"/>
        <c:axId val="146659200"/>
      </c:barChart>
      <c:catAx>
        <c:axId val="14665766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146659200"/>
        <c:crosses val="autoZero"/>
        <c:auto val="1"/>
        <c:lblAlgn val="ctr"/>
        <c:lblOffset val="100"/>
      </c:catAx>
      <c:valAx>
        <c:axId val="146659200"/>
        <c:scaling>
          <c:orientation val="minMax"/>
        </c:scaling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_-* #,##0_-;\-* #,##0_-;_-* &quot;-&quot;??_-;_-@_-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14665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.13293724939653173"/>
          <c:w val="1"/>
          <c:h val="0.78719041294760828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2021 план</c:v>
                </c:pt>
              </c:strCache>
            </c:strRef>
          </c:tx>
          <c:spPr>
            <a:solidFill>
              <a:srgbClr val="00A378"/>
            </a:solidFill>
            <a:ln>
              <a:noFill/>
            </a:ln>
            <a:effectLst/>
          </c:spPr>
          <c:dPt>
            <c:idx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648-DF4C-8FD2-93518C370C06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ellipsis" vert="horz" wrap="square" lIns="0" tIns="0" rIns="0" bIns="0" anchor="ctr" anchorCtr="1"/>
                  <a:lstStyle/>
                  <a:p>
                    <a:pPr>
                      <a:defRPr sz="1400" b="1" i="0" u="none" strike="noStrike" kern="1200" baseline="0">
                        <a:solidFill>
                          <a:schemeClr val="bg1">
                            <a:lumMod val="65000"/>
                          </a:schemeClr>
                        </a:solidFill>
                        <a:latin typeface="Segoe UI Black" panose="020B0502040204020203" pitchFamily="34" charset="0"/>
                        <a:ea typeface="+mn-ea"/>
                        <a:cs typeface="Segoe UI Black" panose="020B0502040204020203" pitchFamily="34" charset="0"/>
                      </a:defRPr>
                    </a:pPr>
                    <a:r>
                      <a:rPr lang="en-US" dirty="0"/>
                      <a:t>1976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1-5648-DF4C-8FD2-93518C370C06}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0" tIns="0" rIns="0" bIns="0" anchor="ctr" anchorCtr="1"/>
                  <a:lstStyle/>
                  <a:p>
                    <a:pPr>
                      <a:defRPr sz="1400" b="1" i="0" u="none" strike="noStrike" kern="1200" baseline="0">
                        <a:solidFill>
                          <a:srgbClr val="00A378"/>
                        </a:solidFill>
                        <a:latin typeface="Segoe UI Black" panose="020B0502040204020203" pitchFamily="34" charset="0"/>
                        <a:ea typeface="+mn-ea"/>
                        <a:cs typeface="Segoe UI Black" panose="020B0502040204020203" pitchFamily="34" charset="0"/>
                      </a:defRPr>
                    </a:pPr>
                    <a:r>
                      <a:rPr lang="en-US" dirty="0"/>
                      <a:t>2059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2-2190-4E3C-850C-0C1B63CE23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 Black" panose="020B0502040204020203" pitchFamily="34" charset="0"/>
                    <a:ea typeface="+mn-ea"/>
                    <a:cs typeface="Segoe UI Black" panose="020B0502040204020203" pitchFamily="34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до (2020 г.)</c:v>
                </c:pt>
                <c:pt idx="1">
                  <c:v>после (2021 г.)</c:v>
                </c:pt>
              </c:strCache>
            </c:strRef>
          </c:cat>
          <c:val>
            <c:numRef>
              <c:f>Sheet1!$B$2:$B$3</c:f>
              <c:numCache>
                <c:formatCode>_-* #,##0_-;\-* #,##0_-;_-* "-"??_-;_-@_-</c:formatCode>
                <c:ptCount val="2"/>
                <c:pt idx="0">
                  <c:v>1976</c:v>
                </c:pt>
                <c:pt idx="1">
                  <c:v>2059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648-DF4C-8FD2-93518C370C06}"/>
            </c:ext>
          </c:extLst>
        </c:ser>
        <c:dLbls>
          <c:showVal val="1"/>
        </c:dLbls>
        <c:gapWidth val="5"/>
        <c:overlap val="-100"/>
        <c:axId val="146776448"/>
        <c:axId val="146777984"/>
      </c:barChart>
      <c:catAx>
        <c:axId val="14677644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146777984"/>
        <c:crosses val="autoZero"/>
        <c:auto val="1"/>
        <c:lblAlgn val="ctr"/>
        <c:lblOffset val="100"/>
      </c:catAx>
      <c:valAx>
        <c:axId val="146777984"/>
        <c:scaling>
          <c:orientation val="minMax"/>
        </c:scaling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_-* #,##0_-;\-* #,##0_-;_-* &quot;-&quot;??_-;_-@_-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146776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.13293724939653173"/>
          <c:w val="1"/>
          <c:h val="0.78719041294760828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2021 план</c:v>
                </c:pt>
              </c:strCache>
            </c:strRef>
          </c:tx>
          <c:spPr>
            <a:solidFill>
              <a:srgbClr val="00A378"/>
            </a:solidFill>
            <a:ln>
              <a:noFill/>
            </a:ln>
            <a:effectLst/>
          </c:spPr>
          <c:dPt>
            <c:idx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BA3-6A4F-A806-D046307A94A6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ellipsis" vert="horz" wrap="square" lIns="0" tIns="0" rIns="0" bIns="0" anchor="ctr" anchorCtr="1"/>
                  <a:lstStyle/>
                  <a:p>
                    <a:pPr>
                      <a:defRPr sz="1400" b="1" i="0" u="none" strike="noStrike" kern="1200" baseline="0">
                        <a:solidFill>
                          <a:schemeClr val="bg1">
                            <a:lumMod val="65000"/>
                          </a:schemeClr>
                        </a:solidFill>
                        <a:latin typeface="Segoe UI Black" panose="020B0502040204020203" pitchFamily="34" charset="0"/>
                        <a:ea typeface="+mn-ea"/>
                        <a:cs typeface="Segoe UI Black" panose="020B0502040204020203" pitchFamily="34" charset="0"/>
                      </a:defRPr>
                    </a:pPr>
                    <a:r>
                      <a:rPr lang="en-US" dirty="0"/>
                      <a:t>7012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1-9BA3-6A4F-A806-D046307A94A6}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0" tIns="0" rIns="0" bIns="0" anchor="ctr" anchorCtr="1"/>
                  <a:lstStyle/>
                  <a:p>
                    <a:pPr>
                      <a:defRPr sz="1400" b="1" i="0" u="none" strike="noStrike" kern="1200" baseline="0">
                        <a:solidFill>
                          <a:srgbClr val="00A378"/>
                        </a:solidFill>
                        <a:latin typeface="Segoe UI Black" panose="020B0502040204020203" pitchFamily="34" charset="0"/>
                        <a:ea typeface="+mn-ea"/>
                        <a:cs typeface="Segoe UI Black" panose="020B0502040204020203" pitchFamily="34" charset="0"/>
                      </a:defRPr>
                    </a:pPr>
                    <a:r>
                      <a:rPr lang="en-US" dirty="0"/>
                      <a:t>7266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2-F795-427B-84FC-EE3FBBF769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 Black" panose="020B0502040204020203" pitchFamily="34" charset="0"/>
                    <a:ea typeface="+mn-ea"/>
                    <a:cs typeface="Segoe UI Black" panose="020B0502040204020203" pitchFamily="34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до (2020 г.)</c:v>
                </c:pt>
                <c:pt idx="1">
                  <c:v>после (2021 г.)</c:v>
                </c:pt>
              </c:strCache>
            </c:strRef>
          </c:cat>
          <c:val>
            <c:numRef>
              <c:f>Sheet1!$B$2:$B$3</c:f>
              <c:numCache>
                <c:formatCode>_-* #,##0_-;\-* #,##0_-;_-* "-"??_-;_-@_-</c:formatCode>
                <c:ptCount val="2"/>
                <c:pt idx="0">
                  <c:v>7012</c:v>
                </c:pt>
                <c:pt idx="1">
                  <c:v>7266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BA3-6A4F-A806-D046307A94A6}"/>
            </c:ext>
          </c:extLst>
        </c:ser>
        <c:dLbls>
          <c:showVal val="1"/>
        </c:dLbls>
        <c:gapWidth val="5"/>
        <c:overlap val="-100"/>
        <c:axId val="160063872"/>
        <c:axId val="160065408"/>
      </c:barChart>
      <c:catAx>
        <c:axId val="16006387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160065408"/>
        <c:crosses val="autoZero"/>
        <c:auto val="1"/>
        <c:lblAlgn val="ctr"/>
        <c:lblOffset val="100"/>
      </c:catAx>
      <c:valAx>
        <c:axId val="160065408"/>
        <c:scaling>
          <c:orientation val="minMax"/>
        </c:scaling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_-* #,##0_-;\-* #,##0_-;_-* &quot;-&quot;??_-;_-@_-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160063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BAD363A4-C7FE-DF44-BBF2-8359815403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100" cy="498693"/>
          </a:xfrm>
          <a:prstGeom prst="rect">
            <a:avLst/>
          </a:prstGeom>
        </p:spPr>
        <p:txBody>
          <a:bodyPr vert="horz" lIns="91572" tIns="45786" rIns="91572" bIns="45786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E085E96-9E71-A047-AB4C-D85CEC2C90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4938" y="0"/>
            <a:ext cx="2949100" cy="498693"/>
          </a:xfrm>
          <a:prstGeom prst="rect">
            <a:avLst/>
          </a:prstGeom>
        </p:spPr>
        <p:txBody>
          <a:bodyPr vert="horz" lIns="91572" tIns="45786" rIns="91572" bIns="45786" rtlCol="0"/>
          <a:lstStyle>
            <a:lvl1pPr algn="r">
              <a:defRPr sz="1200"/>
            </a:lvl1pPr>
          </a:lstStyle>
          <a:p>
            <a:fld id="{062D86AB-65C7-0842-9FA4-BEBE5B5AA783}" type="datetimeFigureOut">
              <a:rPr lang="x-none" smtClean="0"/>
              <a:pPr/>
              <a:t>28.06.2022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DECE41F-309C-DC40-94A5-4056CE7BE9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648"/>
            <a:ext cx="2949100" cy="498692"/>
          </a:xfrm>
          <a:prstGeom prst="rect">
            <a:avLst/>
          </a:prstGeom>
        </p:spPr>
        <p:txBody>
          <a:bodyPr vert="horz" lIns="91572" tIns="45786" rIns="91572" bIns="45786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41F749E-C920-B940-8903-5428C02C7E8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4938" y="9440648"/>
            <a:ext cx="2949100" cy="498692"/>
          </a:xfrm>
          <a:prstGeom prst="rect">
            <a:avLst/>
          </a:prstGeom>
        </p:spPr>
        <p:txBody>
          <a:bodyPr vert="horz" lIns="91572" tIns="45786" rIns="91572" bIns="45786" rtlCol="0" anchor="b"/>
          <a:lstStyle>
            <a:lvl1pPr algn="r">
              <a:defRPr sz="1200"/>
            </a:lvl1pPr>
          </a:lstStyle>
          <a:p>
            <a:fld id="{435C2F72-760C-CF46-9AD7-E5F8EDB3EAF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218020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100" cy="498693"/>
          </a:xfrm>
          <a:prstGeom prst="rect">
            <a:avLst/>
          </a:prstGeom>
        </p:spPr>
        <p:txBody>
          <a:bodyPr vert="horz" lIns="91572" tIns="45786" rIns="91572" bIns="45786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8" y="0"/>
            <a:ext cx="2949100" cy="498693"/>
          </a:xfrm>
          <a:prstGeom prst="rect">
            <a:avLst/>
          </a:prstGeom>
        </p:spPr>
        <p:txBody>
          <a:bodyPr vert="horz" lIns="91572" tIns="45786" rIns="91572" bIns="45786" rtlCol="0"/>
          <a:lstStyle>
            <a:lvl1pPr algn="r">
              <a:defRPr sz="1200"/>
            </a:lvl1pPr>
          </a:lstStyle>
          <a:p>
            <a:fld id="{A46075E2-32C3-F84E-AE7A-A809224514B5}" type="datetimeFigureOut">
              <a:rPr lang="x-none" smtClean="0"/>
              <a:pPr/>
              <a:t>28.06.2022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1241425"/>
            <a:ext cx="59197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2" tIns="45786" rIns="91572" bIns="45786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3308"/>
            <a:ext cx="5444490" cy="3913613"/>
          </a:xfrm>
          <a:prstGeom prst="rect">
            <a:avLst/>
          </a:prstGeom>
        </p:spPr>
        <p:txBody>
          <a:bodyPr vert="horz" lIns="91572" tIns="45786" rIns="91572" bIns="45786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8"/>
            <a:ext cx="2949100" cy="498692"/>
          </a:xfrm>
          <a:prstGeom prst="rect">
            <a:avLst/>
          </a:prstGeom>
        </p:spPr>
        <p:txBody>
          <a:bodyPr vert="horz" lIns="91572" tIns="45786" rIns="91572" bIns="45786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8" y="9440648"/>
            <a:ext cx="2949100" cy="498692"/>
          </a:xfrm>
          <a:prstGeom prst="rect">
            <a:avLst/>
          </a:prstGeom>
        </p:spPr>
        <p:txBody>
          <a:bodyPr vert="horz" lIns="91572" tIns="45786" rIns="91572" bIns="45786" rtlCol="0" anchor="b"/>
          <a:lstStyle>
            <a:lvl1pPr algn="r">
              <a:defRPr sz="1200"/>
            </a:lvl1pPr>
          </a:lstStyle>
          <a:p>
            <a:fld id="{54A703DF-5A9E-B348-8B81-741A3901AC3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994684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mplate1">
    <p:bg>
      <p:bgPr>
        <a:solidFill>
          <a:srgbClr val="28B5FF">
            <a:alpha val="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31">
            <a:extLst>
              <a:ext uri="{FF2B5EF4-FFF2-40B4-BE49-F238E27FC236}">
                <a16:creationId xmlns:a16="http://schemas.microsoft.com/office/drawing/2014/main" xmlns="" id="{D3B15260-215D-8A47-A2D0-3529A9C90E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5385" y="370017"/>
            <a:ext cx="6785968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indent="0" algn="l">
              <a:lnSpc>
                <a:spcPct val="100000"/>
              </a:lnSpc>
              <a:spcBef>
                <a:spcPts val="0"/>
              </a:spcBef>
              <a:buNone/>
              <a:defRPr lang="x-none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defTabSz="457200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Текст заголовка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AA04E0B-004A-6D43-978B-4FCAABE687DC}"/>
              </a:ext>
            </a:extLst>
          </p:cNvPr>
          <p:cNvSpPr txBox="1"/>
          <p:nvPr userDrawn="1"/>
        </p:nvSpPr>
        <p:spPr>
          <a:xfrm>
            <a:off x="10080401" y="386147"/>
            <a:ext cx="360040" cy="262248"/>
          </a:xfrm>
          <a:prstGeom prst="rect">
            <a:avLst/>
          </a:prstGeom>
          <a:noFill/>
        </p:spPr>
        <p:txBody>
          <a:bodyPr wrap="square" lIns="0" tIns="0" rIns="0" bIns="36000" rtlCol="0" anchor="b">
            <a:noAutofit/>
          </a:bodyPr>
          <a:lstStyle/>
          <a:p>
            <a:pPr algn="r"/>
            <a:fld id="{02BD35D1-6B8F-1043-A6F6-16E5A3E4767A}" type="slidenum">
              <a:rPr lang="x-none" sz="1600" b="1" i="0" smtClean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</a:rPr>
              <a:pPr algn="r"/>
              <a:t>‹#›</a:t>
            </a:fld>
            <a:endParaRPr lang="x-none" sz="1600" b="1" i="0" dirty="0">
              <a:solidFill>
                <a:schemeClr val="bg1">
                  <a:lumMod val="65000"/>
                </a:schemeClr>
              </a:solidFill>
              <a:latin typeface="Cambria" panose="02040503050406030204" pitchFamily="18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E042925B-5DCD-364B-A813-8F260F43543F}"/>
              </a:ext>
            </a:extLst>
          </p:cNvPr>
          <p:cNvCxnSpPr>
            <a:cxnSpLocks/>
          </p:cNvCxnSpPr>
          <p:nvPr userDrawn="1"/>
        </p:nvCxnSpPr>
        <p:spPr>
          <a:xfrm flipV="1">
            <a:off x="10080401" y="0"/>
            <a:ext cx="0" cy="61163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16">
            <a:extLst>
              <a:ext uri="{FF2B5EF4-FFF2-40B4-BE49-F238E27FC236}">
                <a16:creationId xmlns:a16="http://schemas.microsoft.com/office/drawing/2014/main" xmlns="" id="{3044DEE0-F0F5-7844-BFDA-C42393B94E8A}"/>
              </a:ext>
            </a:extLst>
          </p:cNvPr>
          <p:cNvSpPr>
            <a:spLocks noChangeAspect="1"/>
          </p:cNvSpPr>
          <p:nvPr userDrawn="1"/>
        </p:nvSpPr>
        <p:spPr>
          <a:xfrm>
            <a:off x="287313" y="240510"/>
            <a:ext cx="504602" cy="504602"/>
          </a:xfrm>
          <a:prstGeom prst="ellipse">
            <a:avLst/>
          </a:prstGeom>
          <a:solidFill>
            <a:srgbClr val="28B5FF"/>
          </a:solidFill>
          <a:ln w="12700">
            <a:noFill/>
          </a:ln>
          <a:effectLst>
            <a:innerShdw blurRad="88900" dist="12700" dir="81000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02FB28C-2680-AF47-BC13-3E0407DD22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70" b="5937"/>
          <a:stretch/>
        </p:blipFill>
        <p:spPr>
          <a:xfrm>
            <a:off x="7842038" y="360363"/>
            <a:ext cx="1008112" cy="277903"/>
          </a:xfrm>
          <a:prstGeom prst="rect">
            <a:avLst/>
          </a:prstGeom>
        </p:spPr>
      </p:pic>
      <p:pic>
        <p:nvPicPr>
          <p:cNvPr id="13" name="Рисунок 6">
            <a:extLst>
              <a:ext uri="{FF2B5EF4-FFF2-40B4-BE49-F238E27FC236}">
                <a16:creationId xmlns:a16="http://schemas.microsoft.com/office/drawing/2014/main" xmlns="" id="{2EF0676A-1162-1847-9159-FD0B3B2A36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</a:blip>
          <a:srcRect l="6809" t="23809" r="6472" b="27380"/>
          <a:stretch/>
        </p:blipFill>
        <p:spPr>
          <a:xfrm>
            <a:off x="9354206" y="408595"/>
            <a:ext cx="591375" cy="179984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xmlns="" id="{C1C47288-B11E-6647-90EA-EC83257AC35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970835" y="370016"/>
            <a:ext cx="315961" cy="24161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998977E-0D83-E844-80A3-25FD6A835DD8}"/>
              </a:ext>
            </a:extLst>
          </p:cNvPr>
          <p:cNvSpPr/>
          <p:nvPr userDrawn="1"/>
        </p:nvSpPr>
        <p:spPr>
          <a:xfrm>
            <a:off x="9248899" y="673127"/>
            <a:ext cx="1082245" cy="12311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ru-RU" sz="800" b="1" dirty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  <a:cs typeface="Segoe UI" panose="020B0502040204020203" pitchFamily="34" charset="0"/>
              </a:rPr>
              <a:t>2021-2025</a:t>
            </a:r>
          </a:p>
        </p:txBody>
      </p:sp>
    </p:spTree>
    <p:extLst>
      <p:ext uri="{BB962C8B-B14F-4D97-AF65-F5344CB8AC3E}">
        <p14:creationId xmlns:p14="http://schemas.microsoft.com/office/powerpoint/2010/main" xmlns="" val="334583005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6577">
          <p15:clr>
            <a:srgbClr val="FBAE40"/>
          </p15:clr>
        </p15:guide>
        <p15:guide id="3" orient="horz" pos="227" userDrawn="1">
          <p15:clr>
            <a:srgbClr val="FBAE40"/>
          </p15:clr>
        </p15:guide>
        <p15:guide id="4" orient="horz" pos="3628" userDrawn="1">
          <p15:clr>
            <a:srgbClr val="FBAE40"/>
          </p15:clr>
        </p15:guide>
        <p15:guide id="7" pos="226">
          <p15:clr>
            <a:srgbClr val="FBAE40"/>
          </p15:clr>
        </p15:guide>
        <p15:guide id="23" pos="1814">
          <p15:clr>
            <a:srgbClr val="FBAE40"/>
          </p15:clr>
        </p15:guide>
        <p15:guide id="25" pos="4989">
          <p15:clr>
            <a:srgbClr val="FBAE40"/>
          </p15:clr>
        </p15:guide>
        <p15:guide id="26" pos="3402" userDrawn="1">
          <p15:clr>
            <a:srgbClr val="FBAE40"/>
          </p15:clr>
        </p15:guide>
        <p15:guide id="27" pos="2358" userDrawn="1">
          <p15:clr>
            <a:srgbClr val="FBAE40"/>
          </p15:clr>
        </p15:guide>
        <p15:guide id="31" pos="4490" userDrawn="1">
          <p15:clr>
            <a:srgbClr val="FBAE40"/>
          </p15:clr>
        </p15:guide>
        <p15:guide id="32" orient="horz" pos="61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F9CA6-4B23-4594-8C78-024D40FD0AAA}" type="datetime1">
              <a:rPr lang="ru-RU" smtClean="0"/>
              <a:pPr/>
              <a:t>28.06.2022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6F1C0-6F0F-48A8-9D26-3DDB2BBE69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4990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0167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</p:sldLayoutIdLst>
  <p:txStyles>
    <p:titleStyle>
      <a:lvl1pPr algn="l" defTabSz="809976" rtl="0" eaLnBrk="1" latinLnBrk="0" hangingPunct="1">
        <a:lnSpc>
          <a:spcPct val="90000"/>
        </a:lnSpc>
        <a:spcBef>
          <a:spcPct val="0"/>
        </a:spcBef>
        <a:buNone/>
        <a:defRPr sz="38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2494" indent="-202494" algn="l" defTabSz="809976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1pPr>
      <a:lvl2pPr marL="607482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12469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417457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822445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227433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632420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3037408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442396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1pPr>
      <a:lvl2pPr marL="404988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2pPr>
      <a:lvl3pPr marL="809976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3pPr>
      <a:lvl4pPr marL="1214963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619951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024939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429927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2834914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239902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svg"/><Relationship Id="rId7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4.jpe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6.svg"/><Relationship Id="rId5" Type="http://schemas.openxmlformats.org/officeDocument/2006/relationships/image" Target="../media/image14.svg"/><Relationship Id="rId10" Type="http://schemas.openxmlformats.org/officeDocument/2006/relationships/image" Target="../media/image4.png"/><Relationship Id="rId4" Type="http://schemas.openxmlformats.org/officeDocument/2006/relationships/image" Target="../media/image10.png"/><Relationship Id="rId9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5.jpeg"/><Relationship Id="rId3" Type="http://schemas.openxmlformats.org/officeDocument/2006/relationships/image" Target="../media/image6.svg"/><Relationship Id="rId7" Type="http://schemas.openxmlformats.org/officeDocument/2006/relationships/image" Target="../media/image20.jpeg"/><Relationship Id="rId12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11" Type="http://schemas.openxmlformats.org/officeDocument/2006/relationships/image" Target="../media/image23.jpeg"/><Relationship Id="rId5" Type="http://schemas.microsoft.com/office/2007/relationships/hdphoto" Target="../media/hdphoto3.wdp"/><Relationship Id="rId10" Type="http://schemas.microsoft.com/office/2007/relationships/hdphoto" Target="../media/hdphoto4.wdp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.svg"/><Relationship Id="rId7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F99B05E3-BBA7-F04E-973D-3785BC8A09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5384" y="0"/>
            <a:ext cx="6785968" cy="738664"/>
          </a:xfrm>
        </p:spPr>
        <p:txBody>
          <a:bodyPr/>
          <a:lstStyle/>
          <a:p>
            <a:pPr marL="0"/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Лучшая практика</a:t>
            </a:r>
          </a:p>
          <a:p>
            <a:pPr marL="0"/>
            <a:r>
              <a:rPr lang="ru-RU" sz="2400" dirty="0">
                <a:solidFill>
                  <a:srgbClr val="28B5FF"/>
                </a:solidFill>
              </a:rPr>
              <a:t>Обеспечение медицинским персоналом</a:t>
            </a:r>
            <a:endParaRPr lang="x-none" sz="2400" dirty="0">
              <a:solidFill>
                <a:srgbClr val="28B5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B4E97D1-E9E8-B84B-9E5D-F4E38B2A1A17}"/>
              </a:ext>
            </a:extLst>
          </p:cNvPr>
          <p:cNvSpPr/>
          <p:nvPr/>
        </p:nvSpPr>
        <p:spPr>
          <a:xfrm>
            <a:off x="8242297" y="5608859"/>
            <a:ext cx="251814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Маркин Олег Валентинович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FF60B31F-94E9-4D4E-AD24-A46FEC80DDB0}"/>
              </a:ext>
            </a:extLst>
          </p:cNvPr>
          <p:cNvSpPr/>
          <p:nvPr/>
        </p:nvSpPr>
        <p:spPr>
          <a:xfrm>
            <a:off x="8096452" y="5824303"/>
            <a:ext cx="2888474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</a:t>
            </a:r>
            <a:r>
              <a:rPr lang="ru-RU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Министр здравоохранения Республики Мордовия</a:t>
            </a:r>
            <a:r>
              <a:rPr lang="en-US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ru-RU" sz="900" i="1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19A1FB3-CB04-A941-BDE2-5A50EAA205E9}"/>
              </a:ext>
            </a:extLst>
          </p:cNvPr>
          <p:cNvSpPr/>
          <p:nvPr/>
        </p:nvSpPr>
        <p:spPr>
          <a:xfrm>
            <a:off x="9540689" y="5962802"/>
            <a:ext cx="115117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9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http://minzdravrm.ru</a:t>
            </a:r>
            <a:endParaRPr lang="ru-RU" sz="900" dirty="0">
              <a:solidFill>
                <a:srgbClr val="28B5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xmlns="" id="{952A0AAE-562A-174B-8157-A1B22E712B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51155" y="290398"/>
            <a:ext cx="392400" cy="3924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FC9179B-32C0-CE4B-925A-1801D4CB7DDD}"/>
              </a:ext>
            </a:extLst>
          </p:cNvPr>
          <p:cNvSpPr/>
          <p:nvPr/>
        </p:nvSpPr>
        <p:spPr>
          <a:xfrm>
            <a:off x="1427339" y="870152"/>
            <a:ext cx="619832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Segoe UI" panose="020B0502040204020203" pitchFamily="34" charset="0"/>
              </a:rPr>
              <a:t>Республика Мордовия</a:t>
            </a:r>
          </a:p>
        </p:txBody>
      </p:sp>
      <p:pic>
        <p:nvPicPr>
          <p:cNvPr id="14" name="Picture 18" descr="mrd">
            <a:extLst>
              <a:ext uri="{FF2B5EF4-FFF2-40B4-BE49-F238E27FC236}">
                <a16:creationId xmlns:a16="http://schemas.microsoft.com/office/drawing/2014/main" xmlns="" id="{0B709993-FA8E-4A13-B08E-D9D38B27F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24" y="924635"/>
            <a:ext cx="1331921" cy="93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12F6C350-4632-46AE-A23B-70A3067AC992}"/>
              </a:ext>
            </a:extLst>
          </p:cNvPr>
          <p:cNvGrpSpPr/>
          <p:nvPr/>
        </p:nvGrpSpPr>
        <p:grpSpPr>
          <a:xfrm>
            <a:off x="4924110" y="738665"/>
            <a:ext cx="4000599" cy="673562"/>
            <a:chOff x="2539552" y="-65139"/>
            <a:chExt cx="6626285" cy="696859"/>
          </a:xfrm>
        </p:grpSpPr>
        <p:sp>
          <p:nvSpPr>
            <p:cNvPr id="21" name="Скругленный прямоугольник 62">
              <a:extLst>
                <a:ext uri="{FF2B5EF4-FFF2-40B4-BE49-F238E27FC236}">
                  <a16:creationId xmlns:a16="http://schemas.microsoft.com/office/drawing/2014/main" xmlns="" id="{0A79725A-4F63-4744-93AB-1F1EF2573EB0}"/>
                </a:ext>
              </a:extLst>
            </p:cNvPr>
            <p:cNvSpPr/>
            <p:nvPr/>
          </p:nvSpPr>
          <p:spPr>
            <a:xfrm>
              <a:off x="2576314" y="-32832"/>
              <a:ext cx="6552728" cy="632775"/>
            </a:xfrm>
            <a:prstGeom prst="roundRect">
              <a:avLst/>
            </a:prstGeom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126"/>
            </a:p>
          </p:txBody>
        </p:sp>
        <p:sp>
          <p:nvSpPr>
            <p:cNvPr id="22" name="Скругленный прямоугольник 63">
              <a:extLst>
                <a:ext uri="{FF2B5EF4-FFF2-40B4-BE49-F238E27FC236}">
                  <a16:creationId xmlns:a16="http://schemas.microsoft.com/office/drawing/2014/main" xmlns="" id="{3FE408CE-5C3F-4DA8-ACB2-88D28F06FDE3}"/>
                </a:ext>
              </a:extLst>
            </p:cNvPr>
            <p:cNvSpPr/>
            <p:nvPr/>
          </p:nvSpPr>
          <p:spPr>
            <a:xfrm>
              <a:off x="2539552" y="-65139"/>
              <a:ext cx="6626285" cy="696859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362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Кадры здравоохранения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91C8A8B-C1D0-49A6-B488-C230A1549DEF}"/>
              </a:ext>
            </a:extLst>
          </p:cNvPr>
          <p:cNvSpPr txBox="1"/>
          <p:nvPr/>
        </p:nvSpPr>
        <p:spPr>
          <a:xfrm>
            <a:off x="57477" y="1853201"/>
            <a:ext cx="3076446" cy="583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94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Численность работников</a:t>
            </a:r>
          </a:p>
          <a:p>
            <a:r>
              <a:rPr lang="ru-RU" sz="1594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здравоохранения –</a:t>
            </a:r>
            <a:r>
              <a:rPr lang="en-US" sz="1594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17 229 чел</a:t>
            </a:r>
            <a:endParaRPr lang="ru-RU" sz="1594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трелка вниз 55">
            <a:extLst>
              <a:ext uri="{FF2B5EF4-FFF2-40B4-BE49-F238E27FC236}">
                <a16:creationId xmlns:a16="http://schemas.microsoft.com/office/drawing/2014/main" xmlns="" id="{83BE9CF4-6FFB-4645-9342-4D2175B82A76}"/>
              </a:ext>
            </a:extLst>
          </p:cNvPr>
          <p:cNvSpPr/>
          <p:nvPr/>
        </p:nvSpPr>
        <p:spPr>
          <a:xfrm>
            <a:off x="1313605" y="2481539"/>
            <a:ext cx="313952" cy="441483"/>
          </a:xfrm>
          <a:prstGeom prst="down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94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xmlns="" id="{766AE489-0AAF-4C74-9A81-5BBADC4BF400}"/>
              </a:ext>
            </a:extLst>
          </p:cNvPr>
          <p:cNvSpPr/>
          <p:nvPr/>
        </p:nvSpPr>
        <p:spPr>
          <a:xfrm>
            <a:off x="634760" y="2991289"/>
            <a:ext cx="1633316" cy="51707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6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Врачи – </a:t>
            </a:r>
          </a:p>
          <a:p>
            <a:pPr algn="ctr"/>
            <a:r>
              <a:rPr lang="ru-RU" sz="11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3 655 </a:t>
            </a:r>
            <a:r>
              <a:rPr lang="ru-RU" sz="106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чел.</a:t>
            </a: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xmlns="" id="{4EA9BDB7-C3EA-4367-9AA0-1ECE0D26C606}"/>
              </a:ext>
            </a:extLst>
          </p:cNvPr>
          <p:cNvSpPr/>
          <p:nvPr/>
        </p:nvSpPr>
        <p:spPr>
          <a:xfrm>
            <a:off x="629126" y="3572665"/>
            <a:ext cx="1677480" cy="56129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74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Сред. персонал – </a:t>
            </a:r>
          </a:p>
          <a:p>
            <a:pPr algn="ctr"/>
            <a:r>
              <a:rPr lang="ru-RU" sz="124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7 266 </a:t>
            </a:r>
            <a:r>
              <a:rPr lang="ru-RU" sz="974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чел.</a:t>
            </a: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xmlns="" id="{151E706E-D1A9-490A-9714-D743CD3B36E4}"/>
              </a:ext>
            </a:extLst>
          </p:cNvPr>
          <p:cNvSpPr/>
          <p:nvPr/>
        </p:nvSpPr>
        <p:spPr>
          <a:xfrm>
            <a:off x="600000" y="4185838"/>
            <a:ext cx="1649097" cy="56129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74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Млад. персонал – </a:t>
            </a:r>
          </a:p>
          <a:p>
            <a:pPr algn="ctr"/>
            <a:r>
              <a:rPr lang="ru-RU" sz="1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1 451</a:t>
            </a: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74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чел.</a:t>
            </a: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xmlns="" id="{068D18A9-70D6-4D03-AE4F-883CC86553DB}"/>
              </a:ext>
            </a:extLst>
          </p:cNvPr>
          <p:cNvSpPr/>
          <p:nvPr/>
        </p:nvSpPr>
        <p:spPr>
          <a:xfrm>
            <a:off x="548072" y="4812525"/>
            <a:ext cx="1758534" cy="51735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74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Прочий персонал – </a:t>
            </a:r>
            <a:r>
              <a:rPr lang="ru-RU" sz="1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4 857 </a:t>
            </a:r>
            <a:r>
              <a:rPr lang="ru-RU" sz="974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чел.</a:t>
            </a:r>
          </a:p>
        </p:txBody>
      </p:sp>
      <p:pic>
        <p:nvPicPr>
          <p:cNvPr id="29" name="Рисунок 16578">
            <a:extLst>
              <a:ext uri="{FF2B5EF4-FFF2-40B4-BE49-F238E27FC236}">
                <a16:creationId xmlns:a16="http://schemas.microsoft.com/office/drawing/2014/main" xmlns="" id="{3E905865-8FD1-44C3-9A6C-124A22DAB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1436" y="5237574"/>
            <a:ext cx="1255314" cy="81385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Двойная стрелка влево/вправо 54">
            <a:extLst>
              <a:ext uri="{FF2B5EF4-FFF2-40B4-BE49-F238E27FC236}">
                <a16:creationId xmlns:a16="http://schemas.microsoft.com/office/drawing/2014/main" xmlns="" id="{C3FDD22C-A6A0-42DE-9718-0253962EE1EE}"/>
              </a:ext>
            </a:extLst>
          </p:cNvPr>
          <p:cNvSpPr/>
          <p:nvPr/>
        </p:nvSpPr>
        <p:spPr>
          <a:xfrm>
            <a:off x="2428751" y="3112267"/>
            <a:ext cx="2196979" cy="280413"/>
          </a:xfrm>
          <a:prstGeom prst="left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94"/>
          </a:p>
        </p:txBody>
      </p:sp>
      <p:sp>
        <p:nvSpPr>
          <p:cNvPr id="31" name="Двойная стрелка влево/вправо 25">
            <a:extLst>
              <a:ext uri="{FF2B5EF4-FFF2-40B4-BE49-F238E27FC236}">
                <a16:creationId xmlns:a16="http://schemas.microsoft.com/office/drawing/2014/main" xmlns="" id="{68608011-8B8D-4594-82E5-1D0FE2843DCC}"/>
              </a:ext>
            </a:extLst>
          </p:cNvPr>
          <p:cNvSpPr/>
          <p:nvPr/>
        </p:nvSpPr>
        <p:spPr>
          <a:xfrm>
            <a:off x="2497884" y="3936201"/>
            <a:ext cx="2196979" cy="280413"/>
          </a:xfrm>
          <a:prstGeom prst="left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94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B40B93BD-5E99-47E8-8012-04B62323AB30}"/>
              </a:ext>
            </a:extLst>
          </p:cNvPr>
          <p:cNvSpPr txBox="1"/>
          <p:nvPr/>
        </p:nvSpPr>
        <p:spPr>
          <a:xfrm>
            <a:off x="5008482" y="1909385"/>
            <a:ext cx="2092731" cy="33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94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Обеспеченность:</a:t>
            </a:r>
          </a:p>
        </p:txBody>
      </p:sp>
      <p:sp>
        <p:nvSpPr>
          <p:cNvPr id="33" name="Стрелка вниз 20">
            <a:extLst>
              <a:ext uri="{FF2B5EF4-FFF2-40B4-BE49-F238E27FC236}">
                <a16:creationId xmlns:a16="http://schemas.microsoft.com/office/drawing/2014/main" xmlns="" id="{DA489AC4-6518-4CE7-8924-803FB5BF609B}"/>
              </a:ext>
            </a:extLst>
          </p:cNvPr>
          <p:cNvSpPr/>
          <p:nvPr/>
        </p:nvSpPr>
        <p:spPr>
          <a:xfrm>
            <a:off x="5785027" y="2278270"/>
            <a:ext cx="313952" cy="533891"/>
          </a:xfrm>
          <a:prstGeom prst="down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94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xmlns="" id="{44C70FA0-E965-454B-B1B8-6FC6880FEA5A}"/>
              </a:ext>
            </a:extLst>
          </p:cNvPr>
          <p:cNvSpPr/>
          <p:nvPr/>
        </p:nvSpPr>
        <p:spPr>
          <a:xfrm>
            <a:off x="5041387" y="2953713"/>
            <a:ext cx="1633316" cy="56129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17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46,</a:t>
            </a:r>
            <a:r>
              <a:rPr lang="en-US" sz="1417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06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10 тыс. населения</a:t>
            </a:r>
          </a:p>
        </p:txBody>
      </p:sp>
      <p:sp>
        <p:nvSpPr>
          <p:cNvPr id="35" name="Стрелка вниз 20">
            <a:extLst>
              <a:ext uri="{FF2B5EF4-FFF2-40B4-BE49-F238E27FC236}">
                <a16:creationId xmlns:a16="http://schemas.microsoft.com/office/drawing/2014/main" xmlns="" id="{62257ABB-B4ED-4F0C-86BF-1E8268115C98}"/>
              </a:ext>
            </a:extLst>
          </p:cNvPr>
          <p:cNvSpPr/>
          <p:nvPr/>
        </p:nvSpPr>
        <p:spPr>
          <a:xfrm rot="14288426">
            <a:off x="6692938" y="2559677"/>
            <a:ext cx="313952" cy="533891"/>
          </a:xfrm>
          <a:prstGeom prst="down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94"/>
          </a:p>
        </p:txBody>
      </p:sp>
      <p:sp>
        <p:nvSpPr>
          <p:cNvPr id="36" name="Стрелка вниз 20">
            <a:extLst>
              <a:ext uri="{FF2B5EF4-FFF2-40B4-BE49-F238E27FC236}">
                <a16:creationId xmlns:a16="http://schemas.microsoft.com/office/drawing/2014/main" xmlns="" id="{78AB4D05-AAE1-4E86-AC77-64763346052B}"/>
              </a:ext>
            </a:extLst>
          </p:cNvPr>
          <p:cNvSpPr/>
          <p:nvPr/>
        </p:nvSpPr>
        <p:spPr>
          <a:xfrm rot="16371965">
            <a:off x="6818786" y="3100137"/>
            <a:ext cx="313952" cy="533891"/>
          </a:xfrm>
          <a:prstGeom prst="down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94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xmlns="" id="{1F31D90D-405B-40E4-8418-90EEEE1B7051}"/>
              </a:ext>
            </a:extLst>
          </p:cNvPr>
          <p:cNvSpPr/>
          <p:nvPr/>
        </p:nvSpPr>
        <p:spPr>
          <a:xfrm>
            <a:off x="7291393" y="2045030"/>
            <a:ext cx="1633316" cy="59742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6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ПФО- 3</a:t>
            </a:r>
            <a:r>
              <a:rPr lang="en-US" sz="106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06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06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063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6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10 тыс. населения</a:t>
            </a: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FED6937E-622D-4565-9E2E-1D67153BA2EA}"/>
              </a:ext>
            </a:extLst>
          </p:cNvPr>
          <p:cNvSpPr/>
          <p:nvPr/>
        </p:nvSpPr>
        <p:spPr>
          <a:xfrm>
            <a:off x="7352851" y="3068222"/>
            <a:ext cx="1633316" cy="51707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6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Р.Ф- 37,4 </a:t>
            </a:r>
          </a:p>
          <a:p>
            <a:pPr algn="ctr"/>
            <a:r>
              <a:rPr lang="ru-RU" sz="106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10 тыс. населения</a:t>
            </a: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xmlns="" id="{E0FF2491-BF5D-44E5-AEEE-59D8313F3ED7}"/>
              </a:ext>
            </a:extLst>
          </p:cNvPr>
          <p:cNvSpPr/>
          <p:nvPr/>
        </p:nvSpPr>
        <p:spPr>
          <a:xfrm>
            <a:off x="5041387" y="4084911"/>
            <a:ext cx="1677480" cy="56129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17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</a:t>
            </a:r>
            <a:r>
              <a:rPr lang="ru-RU" sz="1417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417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974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10 тыс. населения</a:t>
            </a:r>
          </a:p>
        </p:txBody>
      </p:sp>
      <p:sp>
        <p:nvSpPr>
          <p:cNvPr id="40" name="Стрелка вниз 20">
            <a:extLst>
              <a:ext uri="{FF2B5EF4-FFF2-40B4-BE49-F238E27FC236}">
                <a16:creationId xmlns:a16="http://schemas.microsoft.com/office/drawing/2014/main" xmlns="" id="{6CC319BE-5B4A-4D70-9BB1-F2B152945489}"/>
              </a:ext>
            </a:extLst>
          </p:cNvPr>
          <p:cNvSpPr/>
          <p:nvPr/>
        </p:nvSpPr>
        <p:spPr>
          <a:xfrm rot="15515865">
            <a:off x="6867415" y="3944878"/>
            <a:ext cx="313952" cy="528496"/>
          </a:xfrm>
          <a:prstGeom prst="down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94"/>
          </a:p>
        </p:txBody>
      </p:sp>
      <p:sp>
        <p:nvSpPr>
          <p:cNvPr id="41" name="Стрелка вниз 20">
            <a:extLst>
              <a:ext uri="{FF2B5EF4-FFF2-40B4-BE49-F238E27FC236}">
                <a16:creationId xmlns:a16="http://schemas.microsoft.com/office/drawing/2014/main" xmlns="" id="{E6950AD7-8219-4356-83C6-3D957C349E99}"/>
              </a:ext>
            </a:extLst>
          </p:cNvPr>
          <p:cNvSpPr/>
          <p:nvPr/>
        </p:nvSpPr>
        <p:spPr>
          <a:xfrm rot="17533756">
            <a:off x="6864771" y="4430918"/>
            <a:ext cx="313952" cy="533891"/>
          </a:xfrm>
          <a:prstGeom prst="down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94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xmlns="" id="{E6C1179F-9823-4DE4-B9C8-A913F005FFE8}"/>
              </a:ext>
            </a:extLst>
          </p:cNvPr>
          <p:cNvSpPr/>
          <p:nvPr/>
        </p:nvSpPr>
        <p:spPr>
          <a:xfrm>
            <a:off x="7425639" y="3873919"/>
            <a:ext cx="1633316" cy="51707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6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ПФО- 90,5 </a:t>
            </a:r>
          </a:p>
          <a:p>
            <a:pPr algn="ctr"/>
            <a:r>
              <a:rPr lang="ru-RU" sz="106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10 тыс. населения</a:t>
            </a:r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xmlns="" id="{D4BE6D81-432A-41D3-9241-CA4B0C4DFDEE}"/>
              </a:ext>
            </a:extLst>
          </p:cNvPr>
          <p:cNvSpPr/>
          <p:nvPr/>
        </p:nvSpPr>
        <p:spPr>
          <a:xfrm>
            <a:off x="7501255" y="4633667"/>
            <a:ext cx="1633316" cy="51707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6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Р.Ф-86,2</a:t>
            </a:r>
          </a:p>
          <a:p>
            <a:pPr algn="ctr"/>
            <a:r>
              <a:rPr lang="ru-RU" sz="106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10 тыс. населения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AA6AC62-54FA-4596-809A-53E1EEA5915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778" r="100000">
                        <a14:foregroundMark x1="16111" y1="28824" x2="16111" y2="28824"/>
                        <a14:foregroundMark x1="14111" y1="29412" x2="14111" y2="29412"/>
                        <a14:foregroundMark x1="23444" y1="28824" x2="23444" y2="28824"/>
                        <a14:foregroundMark x1="27444" y1="32941" x2="27444" y2="32941"/>
                        <a14:foregroundMark x1="15778" y1="38235" x2="15778" y2="38235"/>
                        <a14:foregroundMark x1="34333" y1="31176" x2="34333" y2="31176"/>
                        <a14:foregroundMark x1="30444" y1="28382" x2="30444" y2="28382"/>
                        <a14:foregroundMark x1="31556" y1="29118" x2="31556" y2="29118"/>
                        <a14:foregroundMark x1="29556" y1="32941" x2="29556" y2="32941"/>
                        <a14:foregroundMark x1="27667" y1="33529" x2="26222" y2="36912"/>
                        <a14:foregroundMark x1="26111" y1="37794" x2="26111" y2="37794"/>
                        <a14:foregroundMark x1="28778" y1="41618" x2="28778" y2="41618"/>
                        <a14:foregroundMark x1="30222" y1="40882" x2="30222" y2="40882"/>
                        <a14:foregroundMark x1="31444" y1="37353" x2="31444" y2="37353"/>
                        <a14:foregroundMark x1="31222" y1="35588" x2="31222" y2="35588"/>
                        <a14:foregroundMark x1="32222" y1="35882" x2="32222" y2="35882"/>
                        <a14:foregroundMark x1="17444" y1="43676" x2="17444" y2="43676"/>
                        <a14:foregroundMark x1="14556" y1="43529" x2="14556" y2="43529"/>
                        <a14:foregroundMark x1="15444" y1="49559" x2="15444" y2="49559"/>
                        <a14:foregroundMark x1="24111" y1="53529" x2="24111" y2="53529"/>
                        <a14:foregroundMark x1="18778" y1="62647" x2="18778" y2="62647"/>
                        <a14:foregroundMark x1="29444" y1="50000" x2="29444" y2="50000"/>
                        <a14:foregroundMark x1="28222" y1="45147" x2="28222" y2="45147"/>
                        <a14:foregroundMark x1="26889" y1="45441" x2="26889" y2="45441"/>
                        <a14:foregroundMark x1="26778" y1="52647" x2="26778" y2="52647"/>
                        <a14:foregroundMark x1="26667" y1="55147" x2="26667" y2="55147"/>
                        <a14:foregroundMark x1="69333" y1="28971" x2="69333" y2="28971"/>
                        <a14:foregroundMark x1="68667" y1="28824" x2="68667" y2="28824"/>
                        <a14:foregroundMark x1="69111" y1="35735" x2="69111" y2="35735"/>
                        <a14:foregroundMark x1="69111" y1="29853" x2="69111" y2="40882"/>
                        <a14:foregroundMark x1="72778" y1="29265" x2="73000" y2="32647"/>
                        <a14:foregroundMark x1="72889" y1="28529" x2="72889" y2="28529"/>
                        <a14:foregroundMark x1="77000" y1="28382" x2="77000" y2="28382"/>
                        <a14:foregroundMark x1="83667" y1="28235" x2="83889" y2="46176"/>
                        <a14:foregroundMark x1="86111" y1="38824" x2="86111" y2="38824"/>
                        <a14:foregroundMark x1="86778" y1="40588" x2="86778" y2="40588"/>
                        <a14:foregroundMark x1="85778" y1="42647" x2="85778" y2="42647"/>
                        <a14:foregroundMark x1="47667" y1="97206" x2="47667" y2="97206"/>
                        <a14:foregroundMark x1="53000" y1="97794" x2="53000" y2="97794"/>
                        <a14:foregroundMark x1="35889" y1="12059" x2="35889" y2="1324"/>
                        <a14:foregroundMark x1="42889" y1="13235" x2="41889" y2="0"/>
                        <a14:foregroundMark x1="57778" y1="10735" x2="64889" y2="1765"/>
                        <a14:foregroundMark x1="58222" y1="2059" x2="64111" y2="10588"/>
                        <a14:foregroundMark x1="42444" y1="25882" x2="42444" y2="25882"/>
                        <a14:foregroundMark x1="39667" y1="32500" x2="39667" y2="32500"/>
                        <a14:foregroundMark x1="47333" y1="28529" x2="47333" y2="28529"/>
                        <a14:foregroundMark x1="48333" y1="23824" x2="48333" y2="23824"/>
                        <a14:foregroundMark x1="45889" y1="15588" x2="45889" y2="15588"/>
                        <a14:foregroundMark x1="54778" y1="16324" x2="54778" y2="16324"/>
                        <a14:foregroundMark x1="60000" y1="15441" x2="60000" y2="15441"/>
                        <a14:foregroundMark x1="57667" y1="16029" x2="57667" y2="16029"/>
                        <a14:foregroundMark x1="58444" y1="21324" x2="58444" y2="21324"/>
                        <a14:foregroundMark x1="60667" y1="26176" x2="60667" y2="26176"/>
                        <a14:foregroundMark x1="64333" y1="23971" x2="64333" y2="23971"/>
                        <a14:foregroundMark x1="65778" y1="15147" x2="65778" y2="15147"/>
                        <a14:foregroundMark x1="62000" y1="14706" x2="62000" y2="14706"/>
                        <a14:foregroundMark x1="49556" y1="33088" x2="49556" y2="33088"/>
                        <a14:foregroundMark x1="49667" y1="35735" x2="49667" y2="35735"/>
                        <a14:foregroundMark x1="57000" y1="32647" x2="57000" y2="32647"/>
                        <a14:foregroundMark x1="35556" y1="24706" x2="35556" y2="24706"/>
                        <a14:foregroundMark x1="36667" y1="14118" x2="36667" y2="14118"/>
                        <a14:foregroundMark x1="37000" y1="14853" x2="36889" y2="19853"/>
                        <a14:foregroundMark x1="39000" y1="15882" x2="39111" y2="16765"/>
                        <a14:foregroundMark x1="35222" y1="37059" x2="35111" y2="52500"/>
                        <a14:foregroundMark x1="38000" y1="45588" x2="44667" y2="45588"/>
                        <a14:foregroundMark x1="36444" y1="53824" x2="43111" y2="53529"/>
                        <a14:foregroundMark x1="45333" y1="54265" x2="42556" y2="64559"/>
                        <a14:foregroundMark x1="27222" y1="31765" x2="29889" y2="27647"/>
                        <a14:foregroundMark x1="77222" y1="32206" x2="77000" y2="45294"/>
                        <a14:foregroundMark x1="81667" y1="35735" x2="81444" y2="42941"/>
                        <a14:foregroundMark x1="71222" y1="39412" x2="74111" y2="38971"/>
                        <a14:foregroundMark x1="63333" y1="39412" x2="63333" y2="39412"/>
                        <a14:foregroundMark x1="66667" y1="42941" x2="66667" y2="42941"/>
                        <a14:foregroundMark x1="68667" y1="48824" x2="68667" y2="48824"/>
                        <a14:foregroundMark x1="75556" y1="63971" x2="75556" y2="63971"/>
                        <a14:foregroundMark x1="75444" y1="50000" x2="75444" y2="50000"/>
                        <a14:foregroundMark x1="77556" y1="49412" x2="77556" y2="49412"/>
                        <a14:foregroundMark x1="77778" y1="56912" x2="77778" y2="56912"/>
                        <a14:foregroundMark x1="84778" y1="57353" x2="84000" y2="46324"/>
                        <a14:foregroundMark x1="82778" y1="60882" x2="82778" y2="60882"/>
                        <a14:foregroundMark x1="57111" y1="68088" x2="57111" y2="68088"/>
                        <a14:foregroundMark x1="59667" y1="49265" x2="59667" y2="49265"/>
                        <a14:foregroundMark x1="63333" y1="59118" x2="63333" y2="59118"/>
                        <a14:foregroundMark x1="62222" y1="59706" x2="62222" y2="59706"/>
                        <a14:foregroundMark x1="62889" y1="68088" x2="63000" y2="59412"/>
                        <a14:foregroundMark x1="65444" y1="59118" x2="65667" y2="67647"/>
                        <a14:foregroundMark x1="28556" y1="58971" x2="28556" y2="58971"/>
                        <a14:foregroundMark x1="28778" y1="56912" x2="29111" y2="54118"/>
                        <a14:foregroundMark x1="23222" y1="66765" x2="27333" y2="66765"/>
                        <a14:foregroundMark x1="30444" y1="54559" x2="32889" y2="54265"/>
                        <a14:foregroundMark x1="35889" y1="66176" x2="35889" y2="66176"/>
                        <a14:foregroundMark x1="44667" y1="67353" x2="44667" y2="67353"/>
                        <a14:foregroundMark x1="49667" y1="67941" x2="49333" y2="62500"/>
                        <a14:foregroundMark x1="47111" y1="70588" x2="47111" y2="70588"/>
                        <a14:foregroundMark x1="58444" y1="72941" x2="58444" y2="72941"/>
                        <a14:foregroundMark x1="47222" y1="72941" x2="47222" y2="72941"/>
                        <a14:foregroundMark x1="45222" y1="82059" x2="45222" y2="82059"/>
                        <a14:foregroundMark x1="39444" y1="76618" x2="39444" y2="76618"/>
                        <a14:foregroundMark x1="37778" y1="70147" x2="37778" y2="70147"/>
                        <a14:foregroundMark x1="51222" y1="90882" x2="51222" y2="90882"/>
                        <a14:foregroundMark x1="47222" y1="87500" x2="47222" y2="87500"/>
                        <a14:foregroundMark x1="53222" y1="88088" x2="53222" y2="88088"/>
                        <a14:foregroundMark x1="61889" y1="85882" x2="61889" y2="85882"/>
                        <a14:foregroundMark x1="36556" y1="89706" x2="36556" y2="89706"/>
                        <a14:foregroundMark x1="39444" y1="90294" x2="39444" y2="90294"/>
                        <a14:foregroundMark x1="40778" y1="90147" x2="40778" y2="90147"/>
                        <a14:foregroundMark x1="49444" y1="7059" x2="49444" y2="7059"/>
                        <a14:foregroundMark x1="49889" y1="1029" x2="49889" y2="1029"/>
                        <a14:foregroundMark x1="51556" y1="4118" x2="51556" y2="4118"/>
                        <a14:foregroundMark x1="47000" y1="4265" x2="47000" y2="4265"/>
                        <a14:foregroundMark x1="50667" y1="6912" x2="50667" y2="6912"/>
                        <a14:foregroundMark x1="60222" y1="15000" x2="60222" y2="15000"/>
                        <a14:foregroundMark x1="64333" y1="14559" x2="64333" y2="14559"/>
                        <a14:foregroundMark x1="66111" y1="18235" x2="66111" y2="18235"/>
                        <a14:backgroundMark x1="39444" y1="1912" x2="39444" y2="1912"/>
                        <a14:backgroundMark x1="45556" y1="1618" x2="45556" y2="1618"/>
                        <a14:backgroundMark x1="24778" y1="49265" x2="24778" y2="49265"/>
                        <a14:backgroundMark x1="56778" y1="21471" x2="56778" y2="21471"/>
                        <a14:backgroundMark x1="72889" y1="46029" x2="72889" y2="46029"/>
                        <a14:backgroundMark x1="66889" y1="38088" x2="66889" y2="38088"/>
                        <a14:backgroundMark x1="52667" y1="32647" x2="52667" y2="32647"/>
                        <a14:backgroundMark x1="38000" y1="35294" x2="38000" y2="35294"/>
                        <a14:backgroundMark x1="31889" y1="33676" x2="31889" y2="33676"/>
                        <a14:backgroundMark x1="32444" y1="44118" x2="32444" y2="44118"/>
                        <a14:backgroundMark x1="41889" y1="49853" x2="41889" y2="49853"/>
                        <a14:backgroundMark x1="55333" y1="52500" x2="55333" y2="52500"/>
                        <a14:backgroundMark x1="63222" y1="47794" x2="63222" y2="47794"/>
                        <a14:backgroundMark x1="61000" y1="37794" x2="61000" y2="37794"/>
                        <a14:backgroundMark x1="71889" y1="42794" x2="71889" y2="42794"/>
                        <a14:backgroundMark x1="67667" y1="32059" x2="67667" y2="32059"/>
                        <a14:backgroundMark x1="53333" y1="2059" x2="53333" y2="2059"/>
                        <a14:backgroundMark x1="49444" y1="13824" x2="49444" y2="13824"/>
                        <a14:backgroundMark x1="39222" y1="12794" x2="39222" y2="12794"/>
                        <a14:backgroundMark x1="45333" y1="9265" x2="45333" y2="9265"/>
                        <a14:backgroundMark x1="63222" y1="18088" x2="63222" y2="18088"/>
                        <a14:backgroundMark x1="40889" y1="16618" x2="40889" y2="16618"/>
                        <a14:backgroundMark x1="39111" y1="40882" x2="39111" y2="40882"/>
                        <a14:backgroundMark x1="29000" y1="37353" x2="29000" y2="37353"/>
                        <a14:backgroundMark x1="79000" y1="44559" x2="79000" y2="44559"/>
                        <a14:backgroundMark x1="71556" y1="33382" x2="71556" y2="33382"/>
                        <a14:backgroundMark x1="71556" y1="36471" x2="71556" y2="36471"/>
                        <a14:backgroundMark x1="79778" y1="42353" x2="79778" y2="42353"/>
                        <a14:backgroundMark x1="79778" y1="37647" x2="79778" y2="37647"/>
                        <a14:backgroundMark x1="56222" y1="83824" x2="56222" y2="83824"/>
                        <a14:backgroundMark x1="50444" y1="70294" x2="50444" y2="70294"/>
                        <a14:backgroundMark x1="64333" y1="69706" x2="64333" y2="69706"/>
                        <a14:backgroundMark x1="64556" y1="62941" x2="64556" y2="62941"/>
                        <a14:backgroundMark x1="22000" y1="58088" x2="22000" y2="58088"/>
                        <a14:backgroundMark x1="42889" y1="74118" x2="42889" y2="74118"/>
                        <a14:backgroundMark x1="35111" y1="57353" x2="35111" y2="57353"/>
                        <a14:backgroundMark x1="74111" y1="55441" x2="74111" y2="55441"/>
                        <a14:backgroundMark x1="61556" y1="70294" x2="61556" y2="70294"/>
                        <a14:backgroundMark x1="62222" y1="62794" x2="62222" y2="627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099" r="10698"/>
          <a:stretch/>
        </p:blipFill>
        <p:spPr>
          <a:xfrm>
            <a:off x="9022420" y="811041"/>
            <a:ext cx="953466" cy="92118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F42B73CA-39BB-469D-8DED-256973A2EEF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99181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60743" y="4125988"/>
            <a:ext cx="1231116" cy="116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441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F99B05E3-BBA7-F04E-973D-3785BC8A09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5385" y="370017"/>
            <a:ext cx="2676495" cy="246221"/>
          </a:xfrm>
        </p:spPr>
        <p:txBody>
          <a:bodyPr/>
          <a:lstStyle/>
          <a:p>
            <a:pPr marL="0"/>
            <a:r>
              <a:rPr lang="ru-RU" dirty="0">
                <a:solidFill>
                  <a:srgbClr val="28B5FF"/>
                </a:solidFill>
              </a:rPr>
              <a:t>Характеристика региона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319B114-7D4D-FF44-BA56-280A827DCD45}"/>
              </a:ext>
            </a:extLst>
          </p:cNvPr>
          <p:cNvSpPr>
            <a:spLocks noChangeAspect="1"/>
          </p:cNvSpPr>
          <p:nvPr/>
        </p:nvSpPr>
        <p:spPr>
          <a:xfrm>
            <a:off x="5951435" y="313127"/>
            <a:ext cx="359321" cy="36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[Герб]</a:t>
            </a:r>
            <a:endParaRPr lang="en-US" sz="7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ф/ш=1см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39796DB-2D29-2B4C-B446-B702DDFF114F}"/>
              </a:ext>
            </a:extLst>
          </p:cNvPr>
          <p:cNvSpPr>
            <a:spLocks noChangeAspect="1"/>
          </p:cNvSpPr>
          <p:nvPr/>
        </p:nvSpPr>
        <p:spPr>
          <a:xfrm>
            <a:off x="6403228" y="313127"/>
            <a:ext cx="131812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ru-RU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Республика Мордовия</a:t>
            </a:r>
            <a:endParaRPr lang="en-US" sz="8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954D73E4-8B4E-E64A-8000-1A9656869B7C}"/>
              </a:ext>
            </a:extLst>
          </p:cNvPr>
          <p:cNvSpPr/>
          <p:nvPr/>
        </p:nvSpPr>
        <p:spPr>
          <a:xfrm>
            <a:off x="935385" y="1380807"/>
            <a:ext cx="2483051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499</a:t>
            </a:r>
            <a:r>
              <a:rPr lang="en-US" sz="2000" b="1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тыс. чел. (64</a:t>
            </a:r>
            <a:r>
              <a:rPr lang="en-US" sz="20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70C68926-8CA7-9741-9B89-469EA1095FDC}"/>
              </a:ext>
            </a:extLst>
          </p:cNvPr>
          <p:cNvSpPr/>
          <p:nvPr/>
        </p:nvSpPr>
        <p:spPr>
          <a:xfrm>
            <a:off x="935386" y="1704109"/>
            <a:ext cx="1865832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городское население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9A193578-5270-8A41-9FD6-5BE730DB3575}"/>
              </a:ext>
            </a:extLst>
          </p:cNvPr>
          <p:cNvSpPr/>
          <p:nvPr/>
        </p:nvSpPr>
        <p:spPr>
          <a:xfrm>
            <a:off x="935385" y="2151570"/>
            <a:ext cx="248304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280</a:t>
            </a:r>
            <a:r>
              <a:rPr lang="en-US" sz="2000" b="1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тыс. чел. </a:t>
            </a:r>
            <a:r>
              <a:rPr lang="en-GB" sz="20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ru-RU" sz="20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36</a:t>
            </a:r>
            <a:r>
              <a:rPr lang="en-GB" sz="20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%)</a:t>
            </a:r>
            <a:r>
              <a:rPr lang="ru-RU" sz="20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739F3802-B589-4B44-9A67-A68608CC97BD}"/>
              </a:ext>
            </a:extLst>
          </p:cNvPr>
          <p:cNvSpPr/>
          <p:nvPr/>
        </p:nvSpPr>
        <p:spPr>
          <a:xfrm>
            <a:off x="935385" y="2464084"/>
            <a:ext cx="1964885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сельское население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9B2E807F-A54B-4B40-80A1-41D6489DE186}"/>
              </a:ext>
            </a:extLst>
          </p:cNvPr>
          <p:cNvSpPr/>
          <p:nvPr/>
        </p:nvSpPr>
        <p:spPr>
          <a:xfrm>
            <a:off x="4509761" y="1380807"/>
            <a:ext cx="2070333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1255</a:t>
            </a:r>
            <a:r>
              <a:rPr lang="en-US" sz="2000" b="1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нас.</a:t>
            </a:r>
            <a:r>
              <a:rPr lang="en-US" sz="20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пунктов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F31AF714-25CA-A949-81B5-DD7F87ED62F4}"/>
              </a:ext>
            </a:extLst>
          </p:cNvPr>
          <p:cNvSpPr/>
          <p:nvPr/>
        </p:nvSpPr>
        <p:spPr>
          <a:xfrm>
            <a:off x="4516795" y="1688584"/>
            <a:ext cx="17591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 проживающим населением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B990B899-9F3D-A24B-AF79-7FCC58C7F4DE}"/>
              </a:ext>
            </a:extLst>
          </p:cNvPr>
          <p:cNvSpPr/>
          <p:nvPr/>
        </p:nvSpPr>
        <p:spPr>
          <a:xfrm>
            <a:off x="4488659" y="2151570"/>
            <a:ext cx="2091435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br>
              <a:rPr lang="ru-RU" sz="2000" b="1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мед.</a:t>
            </a:r>
            <a:r>
              <a:rPr lang="en-US" sz="20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организаций</a:t>
            </a:r>
            <a:endParaRPr lang="en-US" sz="2000" dirty="0">
              <a:solidFill>
                <a:srgbClr val="28B5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32096896-2276-C745-B24B-2DF10F0B5DFF}"/>
              </a:ext>
            </a:extLst>
          </p:cNvPr>
          <p:cNvSpPr/>
          <p:nvPr/>
        </p:nvSpPr>
        <p:spPr>
          <a:xfrm>
            <a:off x="4537396" y="2890629"/>
            <a:ext cx="1865832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участники региональной программы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A663D6A4-BF79-C845-BB61-5610FEC81CED}"/>
              </a:ext>
            </a:extLst>
          </p:cNvPr>
          <p:cNvSpPr/>
          <p:nvPr/>
        </p:nvSpPr>
        <p:spPr>
          <a:xfrm>
            <a:off x="935385" y="2911242"/>
            <a:ext cx="2676495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r>
              <a:rPr lang="en-US" sz="2000" b="1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r>
              <a:rPr lang="ru-RU" sz="20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мед.</a:t>
            </a:r>
            <a:r>
              <a:rPr lang="en-US" sz="20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организаций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47165267-E08D-1A46-BF4E-C60B27C0EDE6}"/>
              </a:ext>
            </a:extLst>
          </p:cNvPr>
          <p:cNvSpPr/>
          <p:nvPr/>
        </p:nvSpPr>
        <p:spPr>
          <a:xfrm>
            <a:off x="935386" y="3578553"/>
            <a:ext cx="1964885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ФМБА России</a:t>
            </a:r>
          </a:p>
        </p:txBody>
      </p:sp>
      <p:pic>
        <p:nvPicPr>
          <p:cNvPr id="48" name="Graphic 47">
            <a:extLst>
              <a:ext uri="{FF2B5EF4-FFF2-40B4-BE49-F238E27FC236}">
                <a16:creationId xmlns:a16="http://schemas.microsoft.com/office/drawing/2014/main" xmlns="" id="{AA5B6FA9-6B55-894A-A245-943237C459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60749" y="1420347"/>
            <a:ext cx="396000" cy="396000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xmlns="" id="{82F48449-CD5B-9C4B-B8E8-F075D70C94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933076" y="1378651"/>
            <a:ext cx="396000" cy="396000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xmlns="" id="{124E6AFE-9C3B-7A4B-BEAC-675DD37924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933076" y="2194087"/>
            <a:ext cx="396000" cy="396000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A74E5113-A9FF-E646-9DBA-1D5572988058}"/>
              </a:ext>
            </a:extLst>
          </p:cNvPr>
          <p:cNvGrpSpPr/>
          <p:nvPr/>
        </p:nvGrpSpPr>
        <p:grpSpPr>
          <a:xfrm>
            <a:off x="347182" y="2963219"/>
            <a:ext cx="396000" cy="396000"/>
            <a:chOff x="4569733" y="4177399"/>
            <a:chExt cx="396000" cy="396000"/>
          </a:xfrm>
        </p:grpSpPr>
        <p:sp>
          <p:nvSpPr>
            <p:cNvPr id="52" name="Cross 51">
              <a:extLst>
                <a:ext uri="{FF2B5EF4-FFF2-40B4-BE49-F238E27FC236}">
                  <a16:creationId xmlns:a16="http://schemas.microsoft.com/office/drawing/2014/main" xmlns="" id="{8CB2BA4C-C7DB-3C41-B466-729AA8D4ECCC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4569733" y="4177399"/>
              <a:ext cx="396000" cy="396000"/>
            </a:xfrm>
            <a:prstGeom prst="plus">
              <a:avLst>
                <a:gd name="adj" fmla="val 28848"/>
              </a:avLst>
            </a:prstGeom>
            <a:noFill/>
            <a:ln w="19050">
              <a:solidFill>
                <a:srgbClr val="28B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xmlns="" id="{0B955C59-5E98-0541-B6A4-B40A506868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77733" y="4285399"/>
              <a:ext cx="180000" cy="180000"/>
            </a:xfrm>
            <a:prstGeom prst="ellipse">
              <a:avLst/>
            </a:prstGeom>
            <a:solidFill>
              <a:srgbClr val="28B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pic>
        <p:nvPicPr>
          <p:cNvPr id="54" name="Graphic 53">
            <a:extLst>
              <a:ext uri="{FF2B5EF4-FFF2-40B4-BE49-F238E27FC236}">
                <a16:creationId xmlns:a16="http://schemas.microsoft.com/office/drawing/2014/main" xmlns="" id="{40C1F764-CB8B-8040-933B-4957ECDA2B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47182" y="2203547"/>
            <a:ext cx="396000" cy="396000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879FF8EF-C951-5647-87BF-0067A586F4B0}"/>
              </a:ext>
            </a:extLst>
          </p:cNvPr>
          <p:cNvSpPr>
            <a:spLocks noChangeAspect="1"/>
          </p:cNvSpPr>
          <p:nvPr/>
        </p:nvSpPr>
        <p:spPr>
          <a:xfrm>
            <a:off x="6883922" y="2203547"/>
            <a:ext cx="3240000" cy="32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[Карта субъекта РФ]</a:t>
            </a:r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длинная сторона=9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см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9B307775-CD02-A148-9E21-D2678B25B00A}"/>
              </a:ext>
            </a:extLst>
          </p:cNvPr>
          <p:cNvSpPr/>
          <p:nvPr/>
        </p:nvSpPr>
        <p:spPr>
          <a:xfrm>
            <a:off x="6866687" y="1377932"/>
            <a:ext cx="3427145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778965 </a:t>
            </a:r>
            <a:r>
              <a:rPr lang="ru-RU" sz="20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чел.</a:t>
            </a:r>
          </a:p>
        </p:txBody>
      </p:sp>
      <p:sp>
        <p:nvSpPr>
          <p:cNvPr id="57" name="Rectangle 26">
            <a:extLst>
              <a:ext uri="{FF2B5EF4-FFF2-40B4-BE49-F238E27FC236}">
                <a16:creationId xmlns:a16="http://schemas.microsoft.com/office/drawing/2014/main" xmlns="" id="{E7DF036C-21C9-6447-9CAB-E1B0F5D69310}"/>
              </a:ext>
            </a:extLst>
          </p:cNvPr>
          <p:cNvSpPr/>
          <p:nvPr/>
        </p:nvSpPr>
        <p:spPr>
          <a:xfrm>
            <a:off x="6866686" y="1704108"/>
            <a:ext cx="2196631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проживающего населения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xmlns="" id="{1F373F7D-F0D0-6C48-8563-3404A09892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351155" y="369809"/>
            <a:ext cx="392400" cy="3924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29016DF2-8679-4106-B5AE-925ECD2A3AB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50756" y="328104"/>
            <a:ext cx="360000" cy="36068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EAE687EB-D615-4E82-9837-AFB2BED33B9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3922" y="2194087"/>
            <a:ext cx="3240000" cy="324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9146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1985581" y="839487"/>
            <a:ext cx="8454189" cy="0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47108" name="Picture 18" descr="m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56" y="22473"/>
            <a:ext cx="1721255" cy="118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4" name="Прямоугольник 29"/>
          <p:cNvSpPr>
            <a:spLocks noChangeArrowheads="1"/>
          </p:cNvSpPr>
          <p:nvPr/>
        </p:nvSpPr>
        <p:spPr bwMode="auto">
          <a:xfrm>
            <a:off x="8268568" y="3588644"/>
            <a:ext cx="2531194" cy="25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/>
            <a:endParaRPr lang="ru-RU" altLang="ru-RU" sz="106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1004777" y="68878"/>
            <a:ext cx="10986789" cy="746551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417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ПРОЕКТ</a:t>
            </a:r>
          </a:p>
          <a:p>
            <a:pPr algn="ctr"/>
            <a:r>
              <a:rPr lang="ru-RU" altLang="ru-RU" sz="1417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МЕДИЦИНСКИХ ОРГАНИЗАЦИЙ СИСТЕМЫ ЗДРАВООХРАНЕНИЯ</a:t>
            </a:r>
          </a:p>
          <a:p>
            <a:pPr algn="ctr"/>
            <a:r>
              <a:rPr lang="ru-RU" altLang="ru-RU" sz="1417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МОРДОВИЯ КВАЛИФИЦИРОВАННЫМИ КАДРАМИ» в </a:t>
            </a:r>
            <a:r>
              <a:rPr lang="ru-RU" altLang="ru-RU" sz="1417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r>
              <a:rPr lang="ru-RU" altLang="ru-RU" sz="1417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году</a:t>
            </a:r>
          </a:p>
        </p:txBody>
      </p:sp>
      <p:pic>
        <p:nvPicPr>
          <p:cNvPr id="47116" name="Рисунок 1657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37473" y="4194726"/>
            <a:ext cx="2354011" cy="1662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9" name="Рисунок 1657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20143" y="4222850"/>
            <a:ext cx="2354011" cy="1662151"/>
          </a:xfrm>
          <a:prstGeom prst="rect">
            <a:avLst/>
          </a:prstGeom>
          <a:noFill/>
          <a:ln>
            <a:noFill/>
          </a:ln>
          <a:effectLst>
            <a:softEdge rad="889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137" name="Группа 13"/>
          <p:cNvGrpSpPr>
            <a:grpSpLocks/>
          </p:cNvGrpSpPr>
          <p:nvPr/>
        </p:nvGrpSpPr>
        <p:grpSpPr bwMode="auto">
          <a:xfrm>
            <a:off x="316812" y="1190395"/>
            <a:ext cx="5028719" cy="1523193"/>
            <a:chOff x="-59483" y="1255581"/>
            <a:chExt cx="5338991" cy="2353891"/>
          </a:xfrm>
        </p:grpSpPr>
        <p:pic>
          <p:nvPicPr>
            <p:cNvPr id="47138" name="Рисунок 2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9483" y="1255581"/>
              <a:ext cx="1102179" cy="916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Скругленный прямоугольник 23"/>
            <p:cNvSpPr/>
            <p:nvPr/>
          </p:nvSpPr>
          <p:spPr>
            <a:xfrm>
              <a:off x="1042696" y="1404588"/>
              <a:ext cx="4050462" cy="691054"/>
            </a:xfrm>
            <a:prstGeom prst="roundRect">
              <a:avLst/>
            </a:prstGeom>
            <a:ln w="571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126" b="1" dirty="0">
                  <a:latin typeface="Times New Roman" pitchFamily="18" charset="0"/>
                  <a:cs typeface="Times New Roman" pitchFamily="18" charset="0"/>
                </a:rPr>
                <a:t>Финансирование проекта</a:t>
              </a:r>
            </a:p>
          </p:txBody>
        </p:sp>
        <p:sp>
          <p:nvSpPr>
            <p:cNvPr id="47140" name="Прямоугольник 3"/>
            <p:cNvSpPr>
              <a:spLocks noChangeArrowheads="1"/>
            </p:cNvSpPr>
            <p:nvPr/>
          </p:nvSpPr>
          <p:spPr bwMode="auto">
            <a:xfrm>
              <a:off x="1462590" y="2140688"/>
              <a:ext cx="3165123" cy="56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1594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ВСЕГО</a:t>
              </a:r>
              <a:r>
                <a:rPr lang="ru-RU" altLang="ru-RU" sz="1594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9,7</a:t>
              </a:r>
              <a:r>
                <a:rPr lang="ru-RU" altLang="ru-RU" sz="1772" b="1" i="1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772" b="1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млн. рублей</a:t>
              </a:r>
            </a:p>
          </p:txBody>
        </p:sp>
        <p:sp>
          <p:nvSpPr>
            <p:cNvPr id="11" name="Стрелка вниз 10"/>
            <p:cNvSpPr/>
            <p:nvPr/>
          </p:nvSpPr>
          <p:spPr>
            <a:xfrm rot="2156155">
              <a:off x="1804815" y="2732538"/>
              <a:ext cx="226933" cy="41289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594"/>
            </a:p>
          </p:txBody>
        </p:sp>
        <p:sp>
          <p:nvSpPr>
            <p:cNvPr id="29" name="Стрелка вниз 28"/>
            <p:cNvSpPr/>
            <p:nvPr/>
          </p:nvSpPr>
          <p:spPr>
            <a:xfrm rot="19530901">
              <a:off x="3556731" y="2741203"/>
              <a:ext cx="226933" cy="41289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594"/>
            </a:p>
          </p:txBody>
        </p:sp>
        <p:sp>
          <p:nvSpPr>
            <p:cNvPr id="47143" name="Прямоугольник 11"/>
            <p:cNvSpPr>
              <a:spLocks noChangeArrowheads="1"/>
            </p:cNvSpPr>
            <p:nvPr/>
          </p:nvSpPr>
          <p:spPr bwMode="auto">
            <a:xfrm>
              <a:off x="663721" y="3087668"/>
              <a:ext cx="2042903" cy="521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ru-RU" altLang="ru-RU" sz="1594" b="1" i="1" dirty="0">
                  <a:solidFill>
                    <a:schemeClr val="hlink"/>
                  </a:solidFill>
                  <a:latin typeface="Times New Roman" panose="02020603050405020304" pitchFamily="18" charset="0"/>
                </a:rPr>
                <a:t>РБ </a:t>
              </a:r>
              <a:r>
                <a:rPr lang="ru-RU" altLang="ru-RU" sz="1594" b="1" i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- 9,1млн. рублей</a:t>
              </a:r>
            </a:p>
          </p:txBody>
        </p:sp>
        <p:sp>
          <p:nvSpPr>
            <p:cNvPr id="47144" name="Прямоугольник 12"/>
            <p:cNvSpPr>
              <a:spLocks noChangeArrowheads="1"/>
            </p:cNvSpPr>
            <p:nvPr/>
          </p:nvSpPr>
          <p:spPr bwMode="auto">
            <a:xfrm>
              <a:off x="3132789" y="3077279"/>
              <a:ext cx="2146719" cy="521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1594" b="1" i="1" dirty="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ВБ</a:t>
              </a:r>
              <a:r>
                <a:rPr lang="ru-RU" altLang="ru-RU" sz="1594" b="1" i="1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0,6 млн. рублей</a:t>
              </a:r>
              <a:endParaRPr lang="ru-RU" altLang="ru-RU" sz="1594" b="1" i="1" dirty="0">
                <a:solidFill>
                  <a:srgbClr val="800000"/>
                </a:solidFill>
              </a:endParaRPr>
            </a:p>
          </p:txBody>
        </p:sp>
      </p:grpSp>
      <p:sp>
        <p:nvSpPr>
          <p:cNvPr id="45" name="Скругленный прямоугольник 44"/>
          <p:cNvSpPr/>
          <p:nvPr/>
        </p:nvSpPr>
        <p:spPr>
          <a:xfrm>
            <a:off x="447002" y="2786509"/>
            <a:ext cx="5169050" cy="45757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94" b="1" dirty="0"/>
              <a:t>Мероприятия по реализации проекта</a:t>
            </a:r>
          </a:p>
        </p:txBody>
      </p:sp>
      <p:grpSp>
        <p:nvGrpSpPr>
          <p:cNvPr id="47151" name="Группа 49"/>
          <p:cNvGrpSpPr>
            <a:grpSpLocks/>
          </p:cNvGrpSpPr>
          <p:nvPr/>
        </p:nvGrpSpPr>
        <p:grpSpPr bwMode="auto">
          <a:xfrm>
            <a:off x="7780525" y="1026846"/>
            <a:ext cx="2910959" cy="2466516"/>
            <a:chOff x="1120495" y="4674369"/>
            <a:chExt cx="3027882" cy="1103983"/>
          </a:xfrm>
        </p:grpSpPr>
        <p:sp>
          <p:nvSpPr>
            <p:cNvPr id="2" name="Скругленный прямоугольник 45"/>
            <p:cNvSpPr/>
            <p:nvPr/>
          </p:nvSpPr>
          <p:spPr>
            <a:xfrm>
              <a:off x="1456456" y="4691928"/>
              <a:ext cx="2579896" cy="108642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594"/>
            </a:p>
          </p:txBody>
        </p:sp>
        <p:sp>
          <p:nvSpPr>
            <p:cNvPr id="47153" name="Прямоугольник 46"/>
            <p:cNvSpPr>
              <a:spLocks noChangeArrowheads="1"/>
            </p:cNvSpPr>
            <p:nvPr/>
          </p:nvSpPr>
          <p:spPr bwMode="auto">
            <a:xfrm>
              <a:off x="1334582" y="4780265"/>
              <a:ext cx="2813795" cy="382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124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Функционирование </a:t>
              </a:r>
            </a:p>
            <a:p>
              <a:pPr algn="ctr"/>
              <a:r>
                <a:rPr lang="ru-RU" altLang="ru-RU" sz="124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отдела </a:t>
              </a:r>
            </a:p>
            <a:p>
              <a:pPr algn="ctr"/>
              <a:r>
                <a:rPr lang="ru-RU" altLang="ru-RU" sz="124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подготовки квалифицированных </a:t>
              </a:r>
            </a:p>
            <a:p>
              <a:pPr algn="ctr"/>
              <a:r>
                <a:rPr lang="ru-RU" altLang="ru-RU" sz="124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кадров</a:t>
              </a:r>
              <a:endParaRPr lang="ru-RU" altLang="ru-RU" sz="124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Овал 47"/>
            <p:cNvSpPr/>
            <p:nvPr/>
          </p:nvSpPr>
          <p:spPr>
            <a:xfrm>
              <a:off x="1120495" y="4674369"/>
              <a:ext cx="665282" cy="23272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1417" b="1">
                  <a:solidFill>
                    <a:srgbClr val="FFFFFF"/>
                  </a:solidFill>
                </a:rPr>
                <a:t>1.</a:t>
              </a:r>
            </a:p>
          </p:txBody>
        </p:sp>
      </p:grpSp>
      <p:pic>
        <p:nvPicPr>
          <p:cNvPr id="47156" name="Рисунок 114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65196" y="2157822"/>
            <a:ext cx="2046049" cy="123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7157" name="Группа 49"/>
          <p:cNvGrpSpPr>
            <a:grpSpLocks/>
          </p:cNvGrpSpPr>
          <p:nvPr/>
        </p:nvGrpSpPr>
        <p:grpSpPr bwMode="auto">
          <a:xfrm>
            <a:off x="421108" y="3358647"/>
            <a:ext cx="2962132" cy="2649398"/>
            <a:chOff x="359308" y="4639006"/>
            <a:chExt cx="2950285" cy="1167577"/>
          </a:xfrm>
        </p:grpSpPr>
        <p:sp>
          <p:nvSpPr>
            <p:cNvPr id="4" name="Скругленный прямоугольник 45"/>
            <p:cNvSpPr/>
            <p:nvPr/>
          </p:nvSpPr>
          <p:spPr>
            <a:xfrm>
              <a:off x="729698" y="4720224"/>
              <a:ext cx="2579895" cy="1086359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594"/>
            </a:p>
          </p:txBody>
        </p:sp>
        <p:sp>
          <p:nvSpPr>
            <p:cNvPr id="47159" name="Прямоугольник 46"/>
            <p:cNvSpPr>
              <a:spLocks noChangeArrowheads="1"/>
            </p:cNvSpPr>
            <p:nvPr/>
          </p:nvSpPr>
          <p:spPr bwMode="auto">
            <a:xfrm>
              <a:off x="772417" y="4747030"/>
              <a:ext cx="2494459" cy="953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ru-RU" altLang="ru-RU" sz="886" dirty="0">
                <a:latin typeface="Times New Roman" panose="02020603050405020304" pitchFamily="18" charset="0"/>
              </a:endParaRPr>
            </a:p>
            <a:p>
              <a:pPr algn="ctr"/>
              <a:endParaRPr lang="ru-RU" altLang="ru-RU" sz="886" dirty="0">
                <a:latin typeface="Times New Roman" panose="02020603050405020304" pitchFamily="18" charset="0"/>
              </a:endParaRPr>
            </a:p>
            <a:p>
              <a:pPr algn="ctr"/>
              <a:r>
                <a:rPr lang="ru-RU" altLang="ru-RU" sz="974" b="1" dirty="0">
                  <a:latin typeface="Times New Roman" panose="02020603050405020304" pitchFamily="18" charset="0"/>
                </a:rPr>
                <a:t>Дооснащение площадок на базах ГАОУ ДПО Республики Мордовия «Мордовский республиканский центр повышения квалификации специалистов здравоохранения» и ГБПОУ Республики Мордовия «Саранский медицинский колледж» необходимым оборудованием для проведения первичной и специализированной аккредитации специалистов со средним медицинским образованием </a:t>
              </a:r>
            </a:p>
          </p:txBody>
        </p:sp>
        <p:sp>
          <p:nvSpPr>
            <p:cNvPr id="6" name="Овал 47"/>
            <p:cNvSpPr/>
            <p:nvPr/>
          </p:nvSpPr>
          <p:spPr>
            <a:xfrm>
              <a:off x="359308" y="4639006"/>
              <a:ext cx="665283" cy="2330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17" b="1" dirty="0"/>
                <a:t>2.</a:t>
              </a:r>
            </a:p>
          </p:txBody>
        </p:sp>
      </p:grpSp>
      <p:grpSp>
        <p:nvGrpSpPr>
          <p:cNvPr id="47162" name="Группа 49"/>
          <p:cNvGrpSpPr>
            <a:grpSpLocks/>
          </p:cNvGrpSpPr>
          <p:nvPr/>
        </p:nvGrpSpPr>
        <p:grpSpPr bwMode="auto">
          <a:xfrm>
            <a:off x="4175102" y="3358647"/>
            <a:ext cx="2719689" cy="2566224"/>
            <a:chOff x="453081" y="4593341"/>
            <a:chExt cx="2766131" cy="1232009"/>
          </a:xfrm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639317" y="4738681"/>
              <a:ext cx="2579895" cy="1086669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594"/>
            </a:p>
          </p:txBody>
        </p:sp>
        <p:sp>
          <p:nvSpPr>
            <p:cNvPr id="47164" name="Прямоугольник 46"/>
            <p:cNvSpPr>
              <a:spLocks noChangeArrowheads="1"/>
            </p:cNvSpPr>
            <p:nvPr/>
          </p:nvSpPr>
          <p:spPr bwMode="auto">
            <a:xfrm>
              <a:off x="639317" y="4744657"/>
              <a:ext cx="2494459" cy="908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ru-RU" altLang="ru-RU" sz="886" dirty="0">
                <a:latin typeface="Times New Roman" panose="02020603050405020304" pitchFamily="18" charset="0"/>
              </a:endParaRPr>
            </a:p>
            <a:p>
              <a:pPr algn="ctr"/>
              <a:endParaRPr lang="ru-RU" altLang="ru-RU" sz="886" dirty="0">
                <a:latin typeface="Times New Roman" panose="02020603050405020304" pitchFamily="18" charset="0"/>
              </a:endParaRPr>
            </a:p>
            <a:p>
              <a:pPr algn="ctr"/>
              <a:r>
                <a:rPr lang="ru-RU" altLang="ru-RU" sz="124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3. Дополнительное профессиональное образование (ординатура, повышение квалификации  профессиональная переподготовка врачей-онкологов, врачей-гериатров, врачей-патологоанатомов)</a:t>
              </a:r>
            </a:p>
          </p:txBody>
        </p:sp>
        <p:sp>
          <p:nvSpPr>
            <p:cNvPr id="48" name="Овал 47"/>
            <p:cNvSpPr/>
            <p:nvPr/>
          </p:nvSpPr>
          <p:spPr>
            <a:xfrm>
              <a:off x="453081" y="4593341"/>
              <a:ext cx="665283" cy="23299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1417" b="1">
                  <a:solidFill>
                    <a:srgbClr val="FFFFFF"/>
                  </a:solidFill>
                </a:rPr>
                <a:t>3.</a:t>
              </a:r>
            </a:p>
          </p:txBody>
        </p:sp>
      </p:grpSp>
      <p:sp>
        <p:nvSpPr>
          <p:cNvPr id="30" name="Овал 29"/>
          <p:cNvSpPr/>
          <p:nvPr/>
        </p:nvSpPr>
        <p:spPr>
          <a:xfrm>
            <a:off x="5757593" y="1409453"/>
            <a:ext cx="1983644" cy="1293634"/>
          </a:xfrm>
          <a:prstGeom prst="ellips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40" dirty="0" err="1">
                <a:latin typeface="Times New Roman" pitchFamily="18" charset="0"/>
                <a:cs typeface="Times New Roman" pitchFamily="18" charset="0"/>
              </a:rPr>
              <a:t>Мониторируются</a:t>
            </a:r>
            <a:r>
              <a:rPr lang="ru-RU" sz="124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240" dirty="0">
                <a:latin typeface="Times New Roman" pitchFamily="18" charset="0"/>
                <a:cs typeface="Times New Roman" pitchFamily="18" charset="0"/>
              </a:rPr>
              <a:t>12 целевых показателей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47693" y="5771691"/>
            <a:ext cx="2429947" cy="323430"/>
          </a:xfrm>
        </p:spPr>
        <p:txBody>
          <a:bodyPr/>
          <a:lstStyle/>
          <a:p>
            <a:fld id="{73D6F1C0-6F0F-48A8-9D26-3DDB2BBE6936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63376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F99B05E3-BBA7-F04E-973D-3785BC8A09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8865" y="497805"/>
            <a:ext cx="4843323" cy="369332"/>
          </a:xfrm>
        </p:spPr>
        <p:txBody>
          <a:bodyPr/>
          <a:lstStyle/>
          <a:p>
            <a:pPr marL="0"/>
            <a:r>
              <a:rPr lang="ru-RU" sz="2400" u="sng" dirty="0">
                <a:solidFill>
                  <a:srgbClr val="28B5FF"/>
                </a:solidFill>
                <a:latin typeface="Bahnschrift SemiBold" panose="020B0502040204020203" pitchFamily="34" charset="0"/>
              </a:rPr>
              <a:t>Меры социальной поддержки</a:t>
            </a: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xmlns="" id="{2A10A472-6926-DC4B-9287-0ABE0FCE9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25557" y="301386"/>
            <a:ext cx="392400" cy="392400"/>
          </a:xfrm>
          <a:prstGeom prst="rect">
            <a:avLst/>
          </a:prstGeom>
        </p:spPr>
      </p:pic>
      <p:pic>
        <p:nvPicPr>
          <p:cNvPr id="10" name="Picture 18" descr="mrd">
            <a:extLst>
              <a:ext uri="{FF2B5EF4-FFF2-40B4-BE49-F238E27FC236}">
                <a16:creationId xmlns:a16="http://schemas.microsoft.com/office/drawing/2014/main" xmlns="" id="{E1EC2638-1EA8-4655-8C78-98AA54C77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>
                        <a14:foregroundMark x1="2419" y1="11765" x2="88710" y2="38503"/>
                        <a14:foregroundMark x1="2016" y1="34225" x2="91129" y2="54011"/>
                        <a14:foregroundMark x1="1613" y1="64171" x2="96774" y2="78075"/>
                        <a14:foregroundMark x1="19355" y1="3743" x2="24597" y2="94652"/>
                        <a14:foregroundMark x1="6048" y1="10160" x2="9677" y2="85561"/>
                        <a14:foregroundMark x1="32258" y1="7487" x2="36694" y2="89840"/>
                        <a14:foregroundMark x1="47177" y1="14439" x2="50403" y2="72193"/>
                        <a14:foregroundMark x1="64113" y1="19786" x2="68145" y2="82353"/>
                        <a14:foregroundMark x1="81048" y1="22995" x2="83871" y2="81818"/>
                        <a14:foregroundMark x1="8065" y1="3743" x2="47177" y2="16578"/>
                        <a14:foregroundMark x1="1613" y1="47059" x2="21774" y2="88770"/>
                        <a14:foregroundMark x1="14919" y1="88770" x2="30242" y2="46524"/>
                        <a14:foregroundMark x1="37097" y1="26203" x2="42742" y2="51872"/>
                        <a14:foregroundMark x1="34274" y1="31016" x2="89113" y2="47059"/>
                        <a14:foregroundMark x1="9274" y1="52941" x2="90726" y2="58824"/>
                        <a14:foregroundMark x1="22984" y1="50802" x2="34274" y2="87701"/>
                        <a14:foregroundMark x1="25806" y1="37433" x2="37097" y2="75401"/>
                        <a14:foregroundMark x1="27016" y1="90374" x2="37500" y2="49733"/>
                        <a14:foregroundMark x1="8468" y1="75936" x2="38306" y2="56150"/>
                        <a14:foregroundMark x1="64516" y1="26203" x2="81048" y2="26738"/>
                        <a14:foregroundMark x1="40726" y1="32086" x2="49597" y2="39572"/>
                        <a14:foregroundMark x1="27016" y1="29412" x2="42339" y2="331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0778" y="141359"/>
            <a:ext cx="733604" cy="45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8F1F4FE4-A20F-4D39-A46E-773668DCCF62}"/>
              </a:ext>
            </a:extLst>
          </p:cNvPr>
          <p:cNvSpPr/>
          <p:nvPr/>
        </p:nvSpPr>
        <p:spPr>
          <a:xfrm>
            <a:off x="1818937" y="1028487"/>
            <a:ext cx="389981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комплексного решения проблемы обеспеченности учреждений здравоохранения медицинскими кадрами Министерство здравоохранения Республики Мордовия организует и проводит работу по их подготовке и закреплению в республике. Ежегодного в рамках целевого обучения обучается более 100 человек. 65 % выпускников трудоустраиваются в республике.</a:t>
            </a:r>
          </a:p>
          <a:p>
            <a:pPr algn="ctr"/>
            <a:r>
              <a:rPr lang="en-US" sz="1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Мордовия участвует в программе «Земский доктор» в рамках которой реализуются мероприятия по предоставлению единовременных выплат медицинским работникам, прибывшим на работу в сельские населенные пункты. Программа «Земский доктор» позволила усилить медицинскими кадрами амбулаторно – поликлиническое звено, укомплектовать узкими специалистами стационарное звено районных медицинских организаций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spc="20" dirty="0">
              <a:solidFill>
                <a:srgbClr val="04070C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DDAA948C-7DFB-43C7-A828-F5EDA866CBE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435" y="2413898"/>
            <a:ext cx="1781905" cy="1079292"/>
          </a:xfrm>
          <a:prstGeom prst="rect">
            <a:avLst/>
          </a:prstGeom>
        </p:spPr>
      </p:pic>
      <p:pic>
        <p:nvPicPr>
          <p:cNvPr id="18" name="Picture 8">
            <a:extLst>
              <a:ext uri="{FF2B5EF4-FFF2-40B4-BE49-F238E27FC236}">
                <a16:creationId xmlns:a16="http://schemas.microsoft.com/office/drawing/2014/main" xmlns="" id="{405C58AC-2683-4322-A4BD-93DBCCA3F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452" y="1020917"/>
            <a:ext cx="1669615" cy="107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0">
            <a:extLst>
              <a:ext uri="{FF2B5EF4-FFF2-40B4-BE49-F238E27FC236}">
                <a16:creationId xmlns:a16="http://schemas.microsoft.com/office/drawing/2014/main" xmlns="" id="{F8B179E1-07E4-4850-A339-CD055743FF87}"/>
              </a:ext>
            </a:extLst>
          </p:cNvPr>
          <p:cNvSpPr/>
          <p:nvPr/>
        </p:nvSpPr>
        <p:spPr>
          <a:xfrm>
            <a:off x="5826952" y="82394"/>
            <a:ext cx="619832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Segoe UI" panose="020B0502040204020203" pitchFamily="34" charset="0"/>
              </a:rPr>
              <a:t>Республика Мордовия</a:t>
            </a:r>
          </a:p>
        </p:txBody>
      </p:sp>
      <p:sp>
        <p:nvSpPr>
          <p:cNvPr id="20" name="Скругленный прямоугольник 8">
            <a:extLst>
              <a:ext uri="{FF2B5EF4-FFF2-40B4-BE49-F238E27FC236}">
                <a16:creationId xmlns:a16="http://schemas.microsoft.com/office/drawing/2014/main" xmlns="" id="{F4361A33-292B-47BB-9232-FBE74278226B}"/>
              </a:ext>
            </a:extLst>
          </p:cNvPr>
          <p:cNvSpPr/>
          <p:nvPr/>
        </p:nvSpPr>
        <p:spPr>
          <a:xfrm>
            <a:off x="6317671" y="3035836"/>
            <a:ext cx="4310190" cy="1293971"/>
          </a:xfrm>
          <a:prstGeom prst="roundRect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Республике действует государственная поддержка жилищного строительства в виде льготной ипотеки под 5%. </a:t>
            </a:r>
          </a:p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программой Российской Федерации «Комплексное развитие сельских территорий», утвержденной постановлением Правительства Российской Федерации от 31 мая 2019 г. № 696, предусмотрено приобретение жилья для медицинских работников в рамках со финансирования.</a:t>
            </a:r>
          </a:p>
        </p:txBody>
      </p:sp>
      <p:pic>
        <p:nvPicPr>
          <p:cNvPr id="21" name="Рисунок 22">
            <a:extLst>
              <a:ext uri="{FF2B5EF4-FFF2-40B4-BE49-F238E27FC236}">
                <a16:creationId xmlns:a16="http://schemas.microsoft.com/office/drawing/2014/main" xmlns="" id="{D4650D9A-6046-4C01-99FE-0A12627EF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71334" y="1093675"/>
            <a:ext cx="878979" cy="65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Стрелка вправо 58">
            <a:extLst>
              <a:ext uri="{FF2B5EF4-FFF2-40B4-BE49-F238E27FC236}">
                <a16:creationId xmlns:a16="http://schemas.microsoft.com/office/drawing/2014/main" xmlns="" id="{68FA2328-8C4D-49A8-9B0F-F15E555E7380}"/>
              </a:ext>
            </a:extLst>
          </p:cNvPr>
          <p:cNvSpPr/>
          <p:nvPr/>
        </p:nvSpPr>
        <p:spPr>
          <a:xfrm>
            <a:off x="8112904" y="1344902"/>
            <a:ext cx="734444" cy="21566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D278C6C7-9AE8-45B9-B45B-025BE5AE1389}"/>
              </a:ext>
            </a:extLst>
          </p:cNvPr>
          <p:cNvSpPr/>
          <p:nvPr/>
        </p:nvSpPr>
        <p:spPr bwMode="auto">
          <a:xfrm>
            <a:off x="9163748" y="1105377"/>
            <a:ext cx="734445" cy="59309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C00000"/>
                </a:solidFill>
              </a:rPr>
              <a:t>5%</a:t>
            </a:r>
            <a:r>
              <a:rPr lang="ru-RU" sz="1600" b="1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C6EB68D1-85A7-42DD-A1A1-D6D36E7B484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122" b="99512" l="1572" r="95906">
                        <a14:foregroundMark x1="9760" y1="57779" x2="25517" y2="94265"/>
                        <a14:foregroundMark x1="9926" y1="58755" x2="11580" y2="69311"/>
                        <a14:foregroundMark x1="11828" y1="70043" x2="21299" y2="86333"/>
                        <a14:foregroundMark x1="61911" y1="13972" x2="91067" y2="39292"/>
                        <a14:foregroundMark x1="72787" y1="58328" x2="82134" y2="66077"/>
                        <a14:foregroundMark x1="79818" y1="67053" x2="86849" y2="67053"/>
                        <a14:foregroundMark x1="19644" y1="8115" x2="33333" y2="24344"/>
                        <a14:foregroundMark x1="37800" y1="20744" x2="43714" y2="18304"/>
                        <a14:foregroundMark x1="43590" y1="19097" x2="51282" y2="24161"/>
                        <a14:foregroundMark x1="50248" y1="21721" x2="61001" y2="86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95904" y="1866560"/>
            <a:ext cx="1515247" cy="90304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5289107E-4FAB-486E-AF0E-ACED4F547D4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132" r="14213" b="6282"/>
          <a:stretch/>
        </p:blipFill>
        <p:spPr>
          <a:xfrm>
            <a:off x="330780" y="4108789"/>
            <a:ext cx="3247204" cy="17096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EFDA5582-0862-4559-AC1B-C6CD1AD1C482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29" b="20751"/>
          <a:stretch/>
        </p:blipFill>
        <p:spPr>
          <a:xfrm>
            <a:off x="6370126" y="1696885"/>
            <a:ext cx="1742778" cy="1140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230030B4-54D0-4700-A093-5129091DDB73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665" b="-1133"/>
          <a:stretch/>
        </p:blipFill>
        <p:spPr>
          <a:xfrm>
            <a:off x="4362139" y="4108790"/>
            <a:ext cx="1708878" cy="13888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0757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F99B05E3-BBA7-F04E-973D-3785BC8A09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5385" y="123796"/>
            <a:ext cx="3958904" cy="738664"/>
          </a:xfrm>
        </p:spPr>
        <p:txBody>
          <a:bodyPr/>
          <a:lstStyle/>
          <a:p>
            <a:pPr marL="0"/>
            <a:r>
              <a:rPr lang="ru-RU" dirty="0">
                <a:solidFill>
                  <a:srgbClr val="28B5FF"/>
                </a:solidFill>
              </a:rPr>
              <a:t>Динамика численности трудоустроившихся в отрасль здравоохранения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39796DB-2D29-2B4C-B446-B702DDFF114F}"/>
              </a:ext>
            </a:extLst>
          </p:cNvPr>
          <p:cNvSpPr>
            <a:spLocks noChangeAspect="1"/>
          </p:cNvSpPr>
          <p:nvPr/>
        </p:nvSpPr>
        <p:spPr>
          <a:xfrm>
            <a:off x="6403228" y="313127"/>
            <a:ext cx="131812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ru-RU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Республика Мордовия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036988E-B874-4A4B-85F7-F3E1AA9C3D0B}"/>
              </a:ext>
            </a:extLst>
          </p:cNvPr>
          <p:cNvSpPr>
            <a:spLocks noChangeAspect="1"/>
          </p:cNvSpPr>
          <p:nvPr/>
        </p:nvSpPr>
        <p:spPr>
          <a:xfrm>
            <a:off x="483883" y="5287127"/>
            <a:ext cx="7684757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ru-RU" sz="1200" i="1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E6CF928-336F-E54B-8398-8B3365833170}"/>
              </a:ext>
            </a:extLst>
          </p:cNvPr>
          <p:cNvSpPr>
            <a:spLocks noChangeAspect="1"/>
          </p:cNvSpPr>
          <p:nvPr/>
        </p:nvSpPr>
        <p:spPr>
          <a:xfrm>
            <a:off x="378371" y="4554463"/>
            <a:ext cx="21602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ru-RU" sz="1200" b="1" dirty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Увеличилось количество врачей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172DD90-3A17-E94E-BA96-91976D82C6AF}"/>
              </a:ext>
            </a:extLst>
          </p:cNvPr>
          <p:cNvSpPr>
            <a:spLocks noChangeAspect="1"/>
          </p:cNvSpPr>
          <p:nvPr/>
        </p:nvSpPr>
        <p:spPr>
          <a:xfrm>
            <a:off x="2899321" y="4554463"/>
            <a:ext cx="21602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ru-RU" sz="1200" b="1" dirty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Увеличилось количество врачей в амбулаторном звене ..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179497E1-655E-3643-9D97-5B052621B1AF}"/>
              </a:ext>
            </a:extLst>
          </p:cNvPr>
          <p:cNvSpPr>
            <a:spLocks noChangeAspect="1"/>
          </p:cNvSpPr>
          <p:nvPr/>
        </p:nvSpPr>
        <p:spPr>
          <a:xfrm>
            <a:off x="5420271" y="4554463"/>
            <a:ext cx="21602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ru-RU" sz="1200" b="1" dirty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Увеличилось количество средних медицинских работников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xmlns="" id="{3D806F46-FD83-7448-A866-4F96B92013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51155" y="369809"/>
            <a:ext cx="392400" cy="3924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ADC6593D-89F6-E945-8C72-E6A47B27EBAA}"/>
              </a:ext>
            </a:extLst>
          </p:cNvPr>
          <p:cNvSpPr>
            <a:spLocks noChangeAspect="1"/>
          </p:cNvSpPr>
          <p:nvPr/>
        </p:nvSpPr>
        <p:spPr>
          <a:xfrm>
            <a:off x="5951435" y="313127"/>
            <a:ext cx="359321" cy="36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[Герб]</a:t>
            </a:r>
            <a:endParaRPr lang="en-US" sz="7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ф/ш=1см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xmlns="" id="{CE9FF0F8-555B-6E4D-B486-4303EC00C7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263496966"/>
              </p:ext>
            </p:extLst>
          </p:nvPr>
        </p:nvGraphicFramePr>
        <p:xfrm>
          <a:off x="358775" y="971550"/>
          <a:ext cx="2150392" cy="3396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xmlns="" id="{2A02A2E4-2A6D-D145-8A96-01B3D85564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551726407"/>
              </p:ext>
            </p:extLst>
          </p:nvPr>
        </p:nvGraphicFramePr>
        <p:xfrm>
          <a:off x="2869861" y="971550"/>
          <a:ext cx="2150392" cy="3396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xmlns="" id="{F69AED3F-4134-5349-8044-2F5DE1DE44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526810248"/>
              </p:ext>
            </p:extLst>
          </p:nvPr>
        </p:nvGraphicFramePr>
        <p:xfrm>
          <a:off x="5400675" y="971550"/>
          <a:ext cx="2150392" cy="3396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4" name="Picture 18" descr="mrd">
            <a:extLst>
              <a:ext uri="{FF2B5EF4-FFF2-40B4-BE49-F238E27FC236}">
                <a16:creationId xmlns:a16="http://schemas.microsoft.com/office/drawing/2014/main" xmlns="" id="{C2DB5838-D90A-4C2E-BE45-47E5A71A5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100000" l="0" r="100000">
                        <a14:foregroundMark x1="2419" y1="11765" x2="88710" y2="38503"/>
                        <a14:foregroundMark x1="2016" y1="34225" x2="91129" y2="54011"/>
                        <a14:foregroundMark x1="1613" y1="64171" x2="96774" y2="78075"/>
                        <a14:foregroundMark x1="19355" y1="3743" x2="24597" y2="94652"/>
                        <a14:foregroundMark x1="6048" y1="10160" x2="9677" y2="85561"/>
                        <a14:foregroundMark x1="32258" y1="7487" x2="36694" y2="89840"/>
                        <a14:foregroundMark x1="47177" y1="14439" x2="50403" y2="72193"/>
                        <a14:foregroundMark x1="64113" y1="19786" x2="68145" y2="82353"/>
                        <a14:foregroundMark x1="81048" y1="22995" x2="83871" y2="81818"/>
                        <a14:foregroundMark x1="8065" y1="3743" x2="47177" y2="16578"/>
                        <a14:foregroundMark x1="1613" y1="47059" x2="21774" y2="88770"/>
                        <a14:foregroundMark x1="14919" y1="88770" x2="30242" y2="46524"/>
                        <a14:foregroundMark x1="37097" y1="26203" x2="42742" y2="51872"/>
                        <a14:foregroundMark x1="34274" y1="31016" x2="89113" y2="47059"/>
                        <a14:foregroundMark x1="9274" y1="52941" x2="90726" y2="58824"/>
                        <a14:foregroundMark x1="22984" y1="50802" x2="34274" y2="87701"/>
                        <a14:foregroundMark x1="25806" y1="37433" x2="37097" y2="75401"/>
                        <a14:foregroundMark x1="27016" y1="90374" x2="37500" y2="49733"/>
                        <a14:foregroundMark x1="8468" y1="75936" x2="38306" y2="56150"/>
                        <a14:foregroundMark x1="64516" y1="26203" x2="81048" y2="26738"/>
                        <a14:foregroundMark x1="40726" y1="32086" x2="49597" y2="39572"/>
                        <a14:foregroundMark x1="27016" y1="29412" x2="42339" y2="331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0271" y="293541"/>
            <a:ext cx="1055600" cy="45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91607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58585</TotalTime>
  <Words>463</Words>
  <Application>Microsoft Office PowerPoint</Application>
  <PresentationFormat>Произвольный</PresentationFormat>
  <Paragraphs>90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Office Theme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AverchenkoRR</cp:lastModifiedBy>
  <cp:revision>3876</cp:revision>
  <cp:lastPrinted>2022-02-10T07:06:34Z</cp:lastPrinted>
  <dcterms:created xsi:type="dcterms:W3CDTF">2021-02-15T16:51:07Z</dcterms:created>
  <dcterms:modified xsi:type="dcterms:W3CDTF">2022-06-28T15:57:37Z</dcterms:modified>
</cp:coreProperties>
</file>