
<file path=[Content_Types].xml><?xml version="1.0" encoding="utf-8"?>
<Types xmlns="http://schemas.openxmlformats.org/package/2006/content-types"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notesMasterIdLst>
    <p:notesMasterId r:id="rId6"/>
  </p:notesMasterIdLst>
  <p:handoutMasterIdLst>
    <p:handoutMasterId r:id="rId7"/>
  </p:handoutMasterIdLst>
  <p:sldIdLst>
    <p:sldId id="4322" r:id="rId2"/>
    <p:sldId id="4332" r:id="rId3"/>
    <p:sldId id="4324" r:id="rId4"/>
    <p:sldId id="4325" r:id="rId5"/>
  </p:sldIdLst>
  <p:sldSz cx="10799763" cy="611981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Кадры" id="{260CE0CD-246C-6141-9DCB-F18670BF4C56}">
          <p14:sldIdLst>
            <p14:sldId id="4322"/>
            <p14:sldId id="4332"/>
            <p14:sldId id="4324"/>
            <p14:sldId id="432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378"/>
    <a:srgbClr val="28B5FF"/>
    <a:srgbClr val="F6F6FE"/>
    <a:srgbClr val="5050EB"/>
    <a:srgbClr val="F01F23"/>
    <a:srgbClr val="FFA000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5" autoAdjust="0"/>
    <p:restoredTop sz="96889"/>
  </p:normalViewPr>
  <p:slideViewPr>
    <p:cSldViewPr snapToGrid="0" snapToObjects="1">
      <p:cViewPr varScale="1">
        <p:scale>
          <a:sx n="130" d="100"/>
          <a:sy n="130" d="100"/>
        </p:scale>
        <p:origin x="-732" y="-102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81"/>
          <c:w val="1"/>
          <c:h val="0.787190412947608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AE-374D-AA71-2CBB1FC8BC0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#,##0.0_-;\-* #,##0.0_-;_-* "-"??_-;_-@_-</c:formatCode>
                <c:ptCount val="2"/>
                <c:pt idx="0">
                  <c:v>40.800000000000004</c:v>
                </c:pt>
                <c:pt idx="1">
                  <c:v>42.2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3AE-374D-AA71-2CBB1FC8BC0A}"/>
            </c:ext>
          </c:extLst>
        </c:ser>
        <c:dLbls>
          <c:showVal val="1"/>
        </c:dLbls>
        <c:gapWidth val="5"/>
        <c:overlap val="-100"/>
        <c:axId val="138403200"/>
        <c:axId val="138310784"/>
      </c:barChart>
      <c:catAx>
        <c:axId val="13840320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38310784"/>
        <c:crosses val="autoZero"/>
        <c:auto val="1"/>
        <c:lblAlgn val="ctr"/>
        <c:lblOffset val="100"/>
      </c:catAx>
      <c:valAx>
        <c:axId val="13831078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.0_-;\-* #,##0.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3840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3293724939653181"/>
          <c:w val="1"/>
          <c:h val="0.78719041294760861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2021 план</c:v>
                </c:pt>
              </c:strCache>
            </c:strRef>
          </c:tx>
          <c:spPr>
            <a:solidFill>
              <a:srgbClr val="00A378"/>
            </a:solidFill>
            <a:ln>
              <a:noFill/>
            </a:ln>
            <a:effectLst/>
          </c:spPr>
          <c:dPt>
            <c:idx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48-DF4C-8FD2-93518C370C06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0" tIns="0" rIns="0" bIns="0" anchor="ctr" anchorCtr="1"/>
                <a:lstStyle/>
                <a:p>
                  <a:pPr>
                    <a:defRPr sz="1400" b="1" i="0" u="none" strike="noStrike" kern="1200" baseline="0">
                      <a:solidFill>
                        <a:srgbClr val="00A378"/>
                      </a:solidFill>
                      <a:latin typeface="Segoe UI Black" panose="020B0502040204020203" pitchFamily="34" charset="0"/>
                      <a:ea typeface="+mn-ea"/>
                      <a:cs typeface="Segoe UI Black" panose="020B0502040204020203" pitchFamily="34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 Black" panose="020B0502040204020203" pitchFamily="34" charset="0"/>
                    <a:ea typeface="+mn-ea"/>
                    <a:cs typeface="Segoe UI Black" panose="020B0502040204020203" pitchFamily="34" charset="0"/>
                  </a:defRPr>
                </a:pPr>
                <a:endParaRPr lang="ru-RU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до (2020 г.)</c:v>
                </c:pt>
                <c:pt idx="1">
                  <c:v>после (2021 г.)</c:v>
                </c:pt>
              </c:strCache>
            </c:strRef>
          </c:cat>
          <c:val>
            <c:numRef>
              <c:f>Sheet1!$B$2:$B$3</c:f>
              <c:numCache>
                <c:formatCode>_-* #,##0.0_-;\-* #,##0.0_-;_-* "-"??_-;_-@_-</c:formatCode>
                <c:ptCount val="2"/>
                <c:pt idx="0">
                  <c:v>99.47</c:v>
                </c:pt>
                <c:pt idx="1">
                  <c:v>107.85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48-DF4C-8FD2-93518C370C06}"/>
            </c:ext>
          </c:extLst>
        </c:ser>
        <c:dLbls>
          <c:showVal val="1"/>
        </c:dLbls>
        <c:gapWidth val="5"/>
        <c:overlap val="-100"/>
        <c:axId val="138307840"/>
        <c:axId val="138338304"/>
      </c:barChart>
      <c:catAx>
        <c:axId val="1383078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1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38338304"/>
        <c:crosses val="autoZero"/>
        <c:auto val="1"/>
        <c:lblAlgn val="ctr"/>
        <c:lblOffset val="100"/>
      </c:catAx>
      <c:valAx>
        <c:axId val="138338304"/>
        <c:scaling>
          <c:orientation val="minMax"/>
        </c:scaling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_-* #,##0.0_-;\-* #,##0.0_-;_-* &quot;-&quot;??_-;_-@_-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ru-RU"/>
          </a:p>
        </c:txPr>
        <c:crossAx val="138307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Segoe UI" panose="020B0502040204020203" pitchFamily="34" charset="0"/>
          <a:cs typeface="Segoe UI" panose="020B0502040204020203" pitchFamily="34" charset="0"/>
        </a:defRPr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pPr/>
              <a:t>28.06.2022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8" y="0"/>
            <a:ext cx="2949100" cy="498693"/>
          </a:xfrm>
          <a:prstGeom prst="rect">
            <a:avLst/>
          </a:prstGeom>
        </p:spPr>
        <p:txBody>
          <a:bodyPr vert="horz" lIns="91572" tIns="45786" rIns="91572" bIns="45786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pPr/>
              <a:t>28.06.2022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1425"/>
            <a:ext cx="59197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2" tIns="45786" rIns="91572" bIns="45786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3"/>
          </a:xfrm>
          <a:prstGeom prst="rect">
            <a:avLst/>
          </a:prstGeom>
        </p:spPr>
        <p:txBody>
          <a:bodyPr vert="horz" lIns="91572" tIns="45786" rIns="91572" bIns="45786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8" y="9440648"/>
            <a:ext cx="2949100" cy="498692"/>
          </a:xfrm>
          <a:prstGeom prst="rect">
            <a:avLst/>
          </a:prstGeom>
        </p:spPr>
        <p:txBody>
          <a:bodyPr vert="horz" lIns="91572" tIns="45786" rIns="91572" bIns="45786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=""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=""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=""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xmlns="" val="3345830055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2" pos="6577">
          <p15:clr>
            <a:srgbClr val="FBAE40"/>
          </p15:clr>
        </p15:guide>
        <p15:guide id="3" orient="horz" pos="227" userDrawn="1">
          <p15:clr>
            <a:srgbClr val="FBAE40"/>
          </p15:clr>
        </p15:guide>
        <p15:guide id="4" orient="horz" pos="3628" userDrawn="1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 userDrawn="1">
          <p15:clr>
            <a:srgbClr val="FBAE40"/>
          </p15:clr>
        </p15:guide>
        <p15:guide id="27" pos="2358" userDrawn="1">
          <p15:clr>
            <a:srgbClr val="FBAE40"/>
          </p15:clr>
        </p15:guide>
        <p15:guide id="31" pos="4490" userDrawn="1">
          <p15:clr>
            <a:srgbClr val="FBAE40"/>
          </p15:clr>
        </p15:guide>
        <p15:guide id="32" orient="horz" pos="61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0167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1.jpe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6.svg"/><Relationship Id="rId5" Type="http://schemas.openxmlformats.org/officeDocument/2006/relationships/image" Target="../media/image10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78014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dirty="0">
                <a:solidFill>
                  <a:srgbClr val="28B5FF"/>
                </a:solidFill>
              </a:rPr>
              <a:t>Обеспечение медицинским персоналом</a:t>
            </a:r>
            <a:endParaRPr lang="x-none" sz="2400" dirty="0">
              <a:solidFill>
                <a:srgbClr val="28B5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Дмитрий Вячеславович Панычев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880464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Министр здравоохранения Мурманской области</a:t>
            </a:r>
            <a:endParaRPr lang="ru-RU" sz="900" i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66188" y="5148375"/>
            <a:ext cx="251814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Официальный сайт Министерства здравоохранения Мурманской области: </a:t>
            </a:r>
            <a:r>
              <a:rPr lang="en-US" sz="9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https://minzdrav.gov-murman.ru/</a:t>
            </a:r>
            <a:endParaRPr lang="ru-RU" sz="900" dirty="0" smtClean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952A0AAE-562A-174B-8157-A1B22E712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FC9179B-32C0-CE4B-925A-1801D4CB7DDD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Мурманская область</a:t>
            </a:r>
            <a:endParaRPr lang="ru-RU" sz="3500" b="1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4" name="Picture 3" descr="D:\Users\pankratov\Desktop\51_gerb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5384" y="1545958"/>
            <a:ext cx="939945" cy="1137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441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Мурманская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954D73E4-8B4E-E64A-8000-1A9656869B7C}"/>
              </a:ext>
            </a:extLst>
          </p:cNvPr>
          <p:cNvSpPr/>
          <p:nvPr/>
        </p:nvSpPr>
        <p:spPr>
          <a:xfrm>
            <a:off x="935385" y="1380807"/>
            <a:ext cx="267649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675,2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(92,1</a:t>
            </a:r>
            <a:r>
              <a:rPr lang="en-US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70C68926-8CA7-9741-9B89-469EA1095FDC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9A193578-5270-8A41-9FD6-5BE730DB3575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57,7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тыс. чел. </a:t>
            </a:r>
            <a:r>
              <a:rPr lang="en-GB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7,9</a:t>
            </a:r>
            <a:r>
              <a:rPr lang="en-GB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739F3802-B589-4B44-9A67-A68608CC97BD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9B2E807F-A54B-4B40-80A1-41D6489DE186}"/>
              </a:ext>
            </a:extLst>
          </p:cNvPr>
          <p:cNvSpPr/>
          <p:nvPr/>
        </p:nvSpPr>
        <p:spPr>
          <a:xfrm>
            <a:off x="4518455" y="1380807"/>
            <a:ext cx="2061639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123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  <a:endParaRPr lang="ru-RU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31AF714-25CA-A949-81B5-DD7F87ED62F4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B990B899-9F3D-A24B-AF79-7FCC58C7F4D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13</a:t>
            </a:r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32096896-2276-C745-B24B-2DF10F0B5DFF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A663D6A4-BF79-C845-BB61-5610FEC81CED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</a:t>
            </a:r>
            <a:r>
              <a:rPr lang="en-US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en-US" sz="2000" b="1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47165267-E08D-1A46-BF4E-C60B27C0EDE6}"/>
              </a:ext>
            </a:extLst>
          </p:cNvPr>
          <p:cNvSpPr/>
          <p:nvPr/>
        </p:nvSpPr>
        <p:spPr>
          <a:xfrm>
            <a:off x="935386" y="3578553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ФМБА России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="" xmlns:a16="http://schemas.microsoft.com/office/drawing/2014/main" id="{AA5B6FA9-6B55-894A-A245-943237C4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="" xmlns:a16="http://schemas.microsoft.com/office/drawing/2014/main" id="{82F48449-CD5B-9C4B-B8E8-F075D70C9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="" xmlns:a16="http://schemas.microsoft.com/office/drawing/2014/main" id="{124E6AFE-9C3B-7A4B-BEAC-675DD3792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A74E5113-A9FF-E646-9DBA-1D5572988058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="" xmlns:a16="http://schemas.microsoft.com/office/drawing/2014/main" id="{8CB2BA4C-C7DB-3C41-B466-729AA8D4ECC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28B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="" xmlns:a16="http://schemas.microsoft.com/office/drawing/2014/main" id="{0B955C59-5E98-0541-B6A4-B40A50686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28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="" xmlns:a16="http://schemas.microsoft.com/office/drawing/2014/main" id="{40C1F764-CB8B-8040-933B-4957ECDA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="" xmlns:a16="http://schemas.microsoft.com/office/drawing/2014/main" id="{9B307775-CD02-A148-9E21-D2678B25B00A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732 864</a:t>
            </a:r>
            <a:r>
              <a:rPr lang="ru-RU" sz="2000" dirty="0" smtClean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="" xmlns:a16="http://schemas.microsoft.com/office/drawing/2014/main" id="{E7DF036C-21C9-6447-9CAB-E1B0F5D69310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1F373F7D-F0D0-6C48-8563-3404A0989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pic>
        <p:nvPicPr>
          <p:cNvPr id="28" name="Picture 2" descr="D:\Users\pankratov\Desktop\51.pn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989099" y="328923"/>
            <a:ext cx="286837" cy="344204"/>
          </a:xfrm>
          <a:prstGeom prst="rect">
            <a:avLst/>
          </a:prstGeom>
          <a:noFill/>
        </p:spPr>
      </p:pic>
      <p:pic>
        <p:nvPicPr>
          <p:cNvPr id="29" name="Picture 3" descr="D:\Users\pankratov\Desktop\map_m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883922" y="2203547"/>
            <a:ext cx="3288121" cy="32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7914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246906"/>
            <a:ext cx="2676495" cy="492443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Программы поддержки медицинских кадров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Мурманская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pic>
        <p:nvPicPr>
          <p:cNvPr id="10" name="Picture 2" descr="D:\Users\pankratov\Desktop\5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9099" y="320451"/>
            <a:ext cx="286837" cy="344204"/>
          </a:xfrm>
          <a:prstGeom prst="rect">
            <a:avLst/>
          </a:prstGeom>
          <a:noFill/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EF94FEF2-4110-2F4F-9E65-5D1A3CF15EFC}"/>
              </a:ext>
            </a:extLst>
          </p:cNvPr>
          <p:cNvSpPr/>
          <p:nvPr/>
        </p:nvSpPr>
        <p:spPr>
          <a:xfrm>
            <a:off x="351155" y="966971"/>
            <a:ext cx="3840455" cy="1249535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8" tIns="46644" rIns="93288" bIns="46644" anchor="ctr"/>
          <a:lstStyle/>
          <a:p>
            <a:pPr algn="ctr">
              <a:defRPr/>
            </a:pP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Медицинским работникам, прибывшим на работу в Мурманскую область впервые (выехавшим более 5 лет назад и возвратившимся) предоставляется единовременная  компенсационная выплата :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Стрелка вправо 24"/>
          <p:cNvSpPr/>
          <p:nvPr/>
        </p:nvSpPr>
        <p:spPr>
          <a:xfrm rot="5400000">
            <a:off x="1908789" y="2389318"/>
            <a:ext cx="688585" cy="586409"/>
          </a:xfrm>
          <a:prstGeom prst="rightArrow">
            <a:avLst>
              <a:gd name="adj1" fmla="val 45011"/>
              <a:gd name="adj2" fmla="val 5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object 17"/>
          <p:cNvSpPr>
            <a:spLocks noChangeArrowheads="1"/>
          </p:cNvSpPr>
          <p:nvPr/>
        </p:nvSpPr>
        <p:spPr bwMode="auto">
          <a:xfrm>
            <a:off x="351155" y="3130906"/>
            <a:ext cx="3620368" cy="2509030"/>
          </a:xfrm>
          <a:prstGeom prst="roundRect">
            <a:avLst>
              <a:gd name="adj" fmla="val 19861"/>
            </a:avLst>
          </a:prstGeom>
          <a:solidFill>
            <a:srgbClr val="FFFFFF"/>
          </a:solidFill>
          <a:ln w="19050">
            <a:solidFill>
              <a:srgbClr val="F05C27"/>
            </a:solidFill>
            <a:miter lim="800000"/>
            <a:headEnd/>
            <a:tailEnd/>
          </a:ln>
        </p:spPr>
        <p:txBody>
          <a:bodyPr wrap="square" lIns="0" tIns="12697" rIns="0" bIns="0">
            <a:spAutoFit/>
          </a:bodyPr>
          <a:lstStyle/>
          <a:p>
            <a:pPr indent="-265113" algn="just">
              <a:buFontTx/>
              <a:buChar char="-"/>
              <a:defRPr/>
            </a:pPr>
            <a:r>
              <a:rPr lang="ru-RU" sz="1200" b="1" dirty="0" smtClean="0"/>
              <a:t>врачам</a:t>
            </a:r>
            <a:r>
              <a:rPr lang="ru-RU" sz="1200" dirty="0" smtClean="0"/>
              <a:t>, трудоустроившимся в сельском населенном пункте или поселке городского типа, - </a:t>
            </a:r>
            <a:r>
              <a:rPr lang="ru-RU" sz="1200" b="1" dirty="0" smtClean="0"/>
              <a:t>2</a:t>
            </a:r>
            <a:r>
              <a:rPr lang="ru-RU" sz="1200" dirty="0" smtClean="0"/>
              <a:t> </a:t>
            </a:r>
            <a:r>
              <a:rPr lang="ru-RU" sz="1200" b="1" dirty="0" smtClean="0"/>
              <a:t>млн рублей;</a:t>
            </a:r>
          </a:p>
          <a:p>
            <a:pPr indent="-265113" algn="just">
              <a:buFontTx/>
              <a:buChar char="-"/>
              <a:defRPr/>
            </a:pPr>
            <a:r>
              <a:rPr lang="ru-RU" sz="1200" b="1" dirty="0" smtClean="0"/>
              <a:t> врачам</a:t>
            </a:r>
            <a:r>
              <a:rPr lang="ru-RU" sz="1200" dirty="0" smtClean="0"/>
              <a:t>, трудоустроившимся в городах с численностью населения до 50 тысяч человек, - </a:t>
            </a:r>
            <a:r>
              <a:rPr lang="ru-RU" sz="1200" b="1" dirty="0" smtClean="0"/>
              <a:t>1 млн рублей;</a:t>
            </a:r>
          </a:p>
          <a:p>
            <a:pPr indent="-265113" algn="just">
              <a:buFontTx/>
              <a:buChar char="-"/>
              <a:defRPr/>
            </a:pPr>
            <a:r>
              <a:rPr lang="ru-RU" sz="1200" b="1" dirty="0" smtClean="0"/>
              <a:t>фельдшерам</a:t>
            </a:r>
            <a:r>
              <a:rPr lang="ru-RU" sz="1200" dirty="0" smtClean="0"/>
              <a:t>, трудоустроившимся в сельском населенном пункте или поселке городского типа, - </a:t>
            </a:r>
            <a:r>
              <a:rPr lang="ru-RU" sz="1200" b="1" dirty="0" smtClean="0"/>
              <a:t>1 млн рублей;</a:t>
            </a:r>
          </a:p>
          <a:p>
            <a:pPr indent="-265113" algn="just">
              <a:buFontTx/>
              <a:buChar char="-"/>
              <a:defRPr/>
            </a:pPr>
            <a:r>
              <a:rPr lang="ru-RU" sz="1200" b="1" dirty="0" smtClean="0"/>
              <a:t>фельдшерам</a:t>
            </a:r>
            <a:r>
              <a:rPr lang="ru-RU" sz="1200" dirty="0" smtClean="0"/>
              <a:t>, трудоустроившимся в городах с численностью населения до 50 тысяч человек, - </a:t>
            </a:r>
            <a:r>
              <a:rPr lang="ru-RU" sz="1200" b="1" dirty="0" smtClean="0"/>
              <a:t>500 тыс. рублей. </a:t>
            </a:r>
            <a:endParaRPr lang="ru-RU" sz="1200" dirty="0" smtClean="0"/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="" xmlns:a16="http://schemas.microsoft.com/office/drawing/2014/main" id="{EF94FEF2-4110-2F4F-9E65-5D1A3CF15EFC}"/>
              </a:ext>
            </a:extLst>
          </p:cNvPr>
          <p:cNvSpPr/>
          <p:nvPr/>
        </p:nvSpPr>
        <p:spPr>
          <a:xfrm>
            <a:off x="5600700" y="966971"/>
            <a:ext cx="3572561" cy="1154437"/>
          </a:xfrm>
          <a:prstGeom prst="roundRect">
            <a:avLst/>
          </a:prstGeom>
          <a:solidFill>
            <a:srgbClr val="F05C27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88" tIns="46644" rIns="93288" bIns="46644"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При трудоустройстве на квотируемые (дефицитные) рабочие места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bject 17"/>
          <p:cNvSpPr>
            <a:spLocks noChangeArrowheads="1"/>
          </p:cNvSpPr>
          <p:nvPr/>
        </p:nvSpPr>
        <p:spPr bwMode="auto">
          <a:xfrm>
            <a:off x="4191610" y="3026815"/>
            <a:ext cx="6437376" cy="2872826"/>
          </a:xfrm>
          <a:prstGeom prst="roundRect">
            <a:avLst>
              <a:gd name="adj" fmla="val 19861"/>
            </a:avLst>
          </a:prstGeom>
          <a:solidFill>
            <a:srgbClr val="FFFFFF"/>
          </a:solidFill>
          <a:ln w="19050">
            <a:solidFill>
              <a:srgbClr val="F05C27"/>
            </a:solidFill>
            <a:miter lim="800000"/>
            <a:headEnd/>
            <a:tailEnd/>
          </a:ln>
        </p:spPr>
        <p:txBody>
          <a:bodyPr wrap="square" lIns="0" tIns="12697" rIns="0" bIns="0">
            <a:spAutoFit/>
          </a:bodyPr>
          <a:lstStyle/>
          <a:p>
            <a:pPr algn="just"/>
            <a:r>
              <a:rPr lang="ru-RU" sz="1100" dirty="0" smtClean="0"/>
              <a:t>-</a:t>
            </a:r>
            <a:r>
              <a:rPr lang="ru-RU" sz="1100" b="1" dirty="0" smtClean="0"/>
              <a:t> врачам</a:t>
            </a:r>
            <a:r>
              <a:rPr lang="ru-RU" sz="1100" dirty="0" smtClean="0"/>
              <a:t> – единовременная выплата </a:t>
            </a:r>
            <a:r>
              <a:rPr lang="ru-RU" sz="1100" b="1" dirty="0" smtClean="0"/>
              <a:t>1 млн рублей </a:t>
            </a:r>
            <a:r>
              <a:rPr lang="ru-RU" sz="1100" dirty="0" smtClean="0"/>
              <a:t>и ежеквартальная </a:t>
            </a:r>
            <a:r>
              <a:rPr lang="ru-RU" sz="1100" b="1" dirty="0" smtClean="0"/>
              <a:t>15 тыс. рублей </a:t>
            </a:r>
            <a:r>
              <a:rPr lang="ru-RU" sz="1100" dirty="0" smtClean="0"/>
              <a:t>в течение первого года работы;</a:t>
            </a:r>
          </a:p>
          <a:p>
            <a:pPr algn="just"/>
            <a:r>
              <a:rPr lang="ru-RU" sz="1100" dirty="0" smtClean="0"/>
              <a:t>-</a:t>
            </a:r>
            <a:r>
              <a:rPr lang="ru-RU" sz="1100" b="1" dirty="0" smtClean="0"/>
              <a:t> фельдшерам</a:t>
            </a:r>
            <a:r>
              <a:rPr lang="ru-RU" sz="1100" dirty="0" smtClean="0"/>
              <a:t> – единовременная выплата </a:t>
            </a:r>
            <a:r>
              <a:rPr lang="ru-RU" sz="1100" b="1" dirty="0" smtClean="0"/>
              <a:t>500 тысяч рублей </a:t>
            </a:r>
            <a:r>
              <a:rPr lang="ru-RU" sz="1100" dirty="0" smtClean="0"/>
              <a:t>и ежеквартальная </a:t>
            </a:r>
            <a:r>
              <a:rPr lang="ru-RU" sz="1100" b="1" dirty="0" smtClean="0"/>
              <a:t>15 тыс. рублей </a:t>
            </a:r>
            <a:r>
              <a:rPr lang="ru-RU" sz="1100" dirty="0" smtClean="0"/>
              <a:t>в течение первого года работы; </a:t>
            </a:r>
          </a:p>
          <a:p>
            <a:pPr algn="just"/>
            <a:r>
              <a:rPr lang="ru-RU" sz="1100" dirty="0" smtClean="0"/>
              <a:t>- </a:t>
            </a:r>
            <a:r>
              <a:rPr lang="ru-RU" sz="1100" b="1" dirty="0" smtClean="0"/>
              <a:t>молодым специалистам </a:t>
            </a:r>
            <a:r>
              <a:rPr lang="ru-RU" sz="1100" dirty="0" smtClean="0"/>
              <a:t>при устройстве на работу впервые после окончания профессиональной образовательной организации - единовременное пособие </a:t>
            </a:r>
            <a:r>
              <a:rPr lang="ru-RU" sz="1100" b="1" dirty="0" smtClean="0"/>
              <a:t>в размере шести должностных окладов</a:t>
            </a:r>
            <a:r>
              <a:rPr lang="ru-RU" sz="1100" i="1" dirty="0" smtClean="0"/>
              <a:t>;</a:t>
            </a:r>
            <a:r>
              <a:rPr lang="ru-RU" sz="1100" dirty="0" smtClean="0"/>
              <a:t> </a:t>
            </a:r>
          </a:p>
          <a:p>
            <a:pPr algn="just"/>
            <a:r>
              <a:rPr lang="ru-RU" sz="1100" dirty="0" smtClean="0"/>
              <a:t>- </a:t>
            </a:r>
            <a:r>
              <a:rPr lang="ru-RU" sz="1100" b="1" dirty="0" smtClean="0"/>
              <a:t>специалистам, не имеющим медицинского стажа</a:t>
            </a:r>
            <a:r>
              <a:rPr lang="ru-RU" sz="1100" dirty="0" smtClean="0"/>
              <a:t>, дающего право на получение надбавки за продолжительность непрерывной работы, в течение первых трех лет работы после окончания профессиональной образовательной организации - выплата ежемесячной  20% надбавки к должностному окладу</a:t>
            </a:r>
            <a:r>
              <a:rPr lang="ru-RU" sz="1100" i="1" dirty="0" smtClean="0"/>
              <a:t>; </a:t>
            </a:r>
            <a:endParaRPr lang="ru-RU" sz="1100" dirty="0" smtClean="0"/>
          </a:p>
          <a:p>
            <a:pPr algn="just"/>
            <a:r>
              <a:rPr lang="ru-RU" sz="1100" dirty="0" smtClean="0"/>
              <a:t>- </a:t>
            </a:r>
            <a:r>
              <a:rPr lang="ru-RU" sz="1100" b="1" dirty="0" smtClean="0"/>
              <a:t>медицинским работникам в сельской местности </a:t>
            </a:r>
            <a:r>
              <a:rPr lang="ru-RU" sz="1100" dirty="0" smtClean="0"/>
              <a:t>повышение размеров должностных </a:t>
            </a:r>
            <a:r>
              <a:rPr lang="ru-RU" sz="1100" b="1" dirty="0" smtClean="0"/>
              <a:t>окладов на 25%, </a:t>
            </a:r>
            <a:r>
              <a:rPr lang="ru-RU" sz="1100" dirty="0" smtClean="0"/>
              <a:t>ежемесячная жилищно-коммунальная выплата на оплату жилого помещения; </a:t>
            </a:r>
          </a:p>
          <a:p>
            <a:pPr algn="just"/>
            <a:r>
              <a:rPr lang="ru-RU" sz="1100" dirty="0" smtClean="0"/>
              <a:t>- </a:t>
            </a:r>
            <a:r>
              <a:rPr lang="ru-RU" sz="1100" b="1" dirty="0" smtClean="0"/>
              <a:t>медицинским работникам </a:t>
            </a:r>
            <a:r>
              <a:rPr lang="ru-RU" sz="1100" dirty="0" smtClean="0"/>
              <a:t>единовременная социальная выплата на приобретение или строительство жилого помещения отдельным категориям медицинских работников до </a:t>
            </a:r>
            <a:r>
              <a:rPr lang="ru-RU" sz="1100" b="1" dirty="0" smtClean="0"/>
              <a:t>50% первоначального взноса.</a:t>
            </a:r>
            <a:endParaRPr lang="ru-RU" sz="1100" dirty="0"/>
          </a:p>
        </p:txBody>
      </p:sp>
      <p:sp>
        <p:nvSpPr>
          <p:cNvPr id="35" name="Стрелка вправо 34"/>
          <p:cNvSpPr/>
          <p:nvPr/>
        </p:nvSpPr>
        <p:spPr>
          <a:xfrm rot="5400000">
            <a:off x="7057470" y="2267594"/>
            <a:ext cx="688585" cy="586409"/>
          </a:xfrm>
          <a:prstGeom prst="rightArrow">
            <a:avLst>
              <a:gd name="adj1" fmla="val 45011"/>
              <a:gd name="adj2" fmla="val 524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757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 smtClean="0">
                <a:solidFill>
                  <a:srgbClr val="28B5FF"/>
                </a:solidFill>
              </a:rPr>
              <a:t>Изменения (позитивные)</a:t>
            </a:r>
            <a:endParaRPr lang="ru-RU" dirty="0">
              <a:solidFill>
                <a:srgbClr val="28B5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Мурманская 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BE6CF928-336F-E54B-8398-8B3365833170}"/>
              </a:ext>
            </a:extLst>
          </p:cNvPr>
          <p:cNvSpPr>
            <a:spLocks noChangeAspect="1"/>
          </p:cNvSpPr>
          <p:nvPr/>
        </p:nvSpPr>
        <p:spPr>
          <a:xfrm>
            <a:off x="1576405" y="4663441"/>
            <a:ext cx="2813953" cy="1272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обеспеченность врачами, работающими в государственных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медицинских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организациях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Мурманской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области, </a:t>
            </a:r>
            <a:endParaRPr lang="ru-RU" sz="1200" b="1" dirty="0" smtClean="0">
              <a:solidFill>
                <a:srgbClr val="00A37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10 тыс. населения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172DD90-3A17-E94E-BA96-91976D82C6AF}"/>
              </a:ext>
            </a:extLst>
          </p:cNvPr>
          <p:cNvSpPr>
            <a:spLocks noChangeAspect="1"/>
          </p:cNvSpPr>
          <p:nvPr/>
        </p:nvSpPr>
        <p:spPr>
          <a:xfrm>
            <a:off x="6275936" y="4663441"/>
            <a:ext cx="2998112" cy="13301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Увеличилась обеспеченность </a:t>
            </a:r>
            <a:r>
              <a:rPr lang="ru-RU" sz="1200" b="1" dirty="0" smtClean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средним медицинским персоналом, работающим </a:t>
            </a:r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 государственных медицинских организациях Мурманской области, </a:t>
            </a:r>
          </a:p>
          <a:p>
            <a:pPr algn="ctr"/>
            <a:r>
              <a:rPr lang="ru-RU" sz="12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 10 тыс. населения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3D806F46-FD83-7448-A866-4F96B9201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graphicFrame>
        <p:nvGraphicFramePr>
          <p:cNvPr id="15" name="Chart 14">
            <a:extLst>
              <a:ext uri="{FF2B5EF4-FFF2-40B4-BE49-F238E27FC236}">
                <a16:creationId xmlns="" xmlns:a16="http://schemas.microsoft.com/office/drawing/2014/main" id="{CE9FF0F8-555B-6E4D-B486-4303EC00C7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2944104"/>
              </p:ext>
            </p:extLst>
          </p:nvPr>
        </p:nvGraphicFramePr>
        <p:xfrm>
          <a:off x="1162208" y="1031633"/>
          <a:ext cx="3453683" cy="3519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="" xmlns:a16="http://schemas.microsoft.com/office/drawing/2014/main" id="{2A02A2E4-2A6D-D145-8A96-01B3D85564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02966345"/>
              </p:ext>
            </p:extLst>
          </p:nvPr>
        </p:nvGraphicFramePr>
        <p:xfrm>
          <a:off x="5728106" y="971550"/>
          <a:ext cx="3810915" cy="3579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D:\Users\pankratov\Desktop\5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9099" y="320451"/>
            <a:ext cx="286837" cy="3442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160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58597</TotalTime>
  <Words>369</Words>
  <Application>Microsoft Office PowerPoint</Application>
  <PresentationFormat>Произвольный</PresentationFormat>
  <Paragraphs>41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AverchenkoRR</cp:lastModifiedBy>
  <cp:revision>3881</cp:revision>
  <cp:lastPrinted>2022-02-10T07:06:34Z</cp:lastPrinted>
  <dcterms:created xsi:type="dcterms:W3CDTF">2021-02-15T16:51:07Z</dcterms:created>
  <dcterms:modified xsi:type="dcterms:W3CDTF">2022-06-28T15:32:32Z</dcterms:modified>
</cp:coreProperties>
</file>