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4284" r:id="rId2"/>
    <p:sldId id="4294" r:id="rId3"/>
    <p:sldId id="4295" r:id="rId4"/>
    <p:sldId id="4296" r:id="rId5"/>
    <p:sldId id="4298" r:id="rId6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роительство" id="{AD088DE6-C9AD-694B-9541-2DC38B608DFF}">
          <p14:sldIdLst>
            <p14:sldId id="4284"/>
            <p14:sldId id="4294"/>
            <p14:sldId id="4295"/>
            <p14:sldId id="4296"/>
            <p14:sldId id="4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2FF"/>
    <a:srgbClr val="925BFF"/>
    <a:srgbClr val="5050EB"/>
    <a:srgbClr val="00A378"/>
    <a:srgbClr val="F01F23"/>
    <a:srgbClr val="28B5FF"/>
    <a:srgbClr val="FFA000"/>
    <a:srgbClr val="FFDB00"/>
    <a:srgbClr val="D9124A"/>
    <a:srgbClr val="FB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9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768" y="120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08613704"/>
        <c:axId val="208613312"/>
      </c:barChart>
      <c:catAx>
        <c:axId val="20861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08613312"/>
        <c:crosses val="autoZero"/>
        <c:auto val="1"/>
        <c:lblAlgn val="ctr"/>
        <c:lblOffset val="100"/>
        <c:noMultiLvlLbl val="0"/>
      </c:catAx>
      <c:valAx>
        <c:axId val="2086133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08613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C5-624E-821F-9A4449E1E6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Sheet1!$B$2:$B$4</c:f>
              <c:numCache>
                <c:formatCode>_-* #\ ##0_-;\-* #\ ##0_-;_-* "-"??_-;_-@_-</c:formatCode>
                <c:ptCount val="3"/>
                <c:pt idx="0">
                  <c:v>193824</c:v>
                </c:pt>
                <c:pt idx="1">
                  <c:v>251669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C5-624E-821F-9A4449E1E6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08612528"/>
        <c:axId val="208612136"/>
      </c:barChart>
      <c:catAx>
        <c:axId val="20861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08612136"/>
        <c:crosses val="autoZero"/>
        <c:auto val="1"/>
        <c:lblAlgn val="ctr"/>
        <c:lblOffset val="100"/>
        <c:noMultiLvlLbl val="0"/>
      </c:catAx>
      <c:valAx>
        <c:axId val="208612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0861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38-D241-9326-95338C4516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38-D241-9326-95338C4516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08615272"/>
        <c:axId val="208615664"/>
      </c:barChart>
      <c:catAx>
        <c:axId val="20861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08615664"/>
        <c:crosses val="autoZero"/>
        <c:auto val="1"/>
        <c:lblAlgn val="ctr"/>
        <c:lblOffset val="100"/>
        <c:noMultiLvlLbl val="0"/>
      </c:catAx>
      <c:valAx>
        <c:axId val="2086156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0861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11142424"/>
        <c:axId val="211142816"/>
      </c:barChart>
      <c:catAx>
        <c:axId val="21114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11142816"/>
        <c:crosses val="autoZero"/>
        <c:auto val="1"/>
        <c:lblAlgn val="ctr"/>
        <c:lblOffset val="100"/>
        <c:noMultiLvlLbl val="0"/>
      </c:catAx>
      <c:valAx>
        <c:axId val="2111428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1114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14.04.2022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14.04.2022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3" tIns="45781" rIns="91563" bIns="45781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9"/>
            <a:ext cx="5444490" cy="3913613"/>
          </a:xfrm>
          <a:prstGeom prst="rect">
            <a:avLst/>
          </a:prstGeom>
        </p:spPr>
        <p:txBody>
          <a:bodyPr vert="horz" lIns="91563" tIns="45781" rIns="91563" bIns="4578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5050EB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5050EB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NULL"/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6" y="170974"/>
            <a:ext cx="4891674" cy="1107996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5050EB"/>
                </a:solidFill>
              </a:rPr>
              <a:t>Строительство (реконструкция) объектов</a:t>
            </a:r>
            <a:endParaRPr lang="x-none" sz="2400" dirty="0">
              <a:solidFill>
                <a:srgbClr val="5050EB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9C48931-05A2-7A4C-9D9A-4BDA173E3ABD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E183B0B-F868-7A4E-851A-1B6A2F8BB691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7832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13.04.2022</a:t>
            </a:r>
            <a:endParaRPr lang="ru-RU" sz="1400" b="1" dirty="0">
              <a:solidFill>
                <a:srgbClr val="7832FF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" y="1528415"/>
            <a:ext cx="1080000" cy="131760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9312B8F0-09EF-4B43-8B63-EA885E7E0DFC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Красноярский край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85F8B233-5C63-4D45-BB19-A9191B1C1E90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Родиков Михаил Владимирович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7E7088FC-AC99-8C40-A548-8CD534F08297}"/>
              </a:ext>
            </a:extLst>
          </p:cNvPr>
          <p:cNvSpPr/>
          <p:nvPr/>
        </p:nvSpPr>
        <p:spPr>
          <a:xfrm>
            <a:off x="2866188" y="4476015"/>
            <a:ext cx="251814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заместитель министра 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инистерство здравоохранения Красноярского края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xmlns="" id="{C05F4B06-9EFC-5844-8F46-B706EE2FDEC8}"/>
              </a:ext>
            </a:extLst>
          </p:cNvPr>
          <p:cNvSpPr/>
          <p:nvPr/>
        </p:nvSpPr>
        <p:spPr>
          <a:xfrm>
            <a:off x="2866188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kraszdrav.ru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Характеристика региона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Красноярский край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13.04.2022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="" xmlns:a16="http://schemas.microsoft.com/office/drawing/2014/main" id="{160151E7-19E1-CF4C-9D2B-742D70452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="" xmlns:a16="http://schemas.microsoft.com/office/drawing/2014/main" id="{ABAC1E70-0664-A94B-A735-509A24779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9DE38306-53D7-3A4E-BC84-9581C7B53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E26E728-998E-7342-A135-438A95BC4880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3" name="Cross 2">
              <a:extLst>
                <a:ext uri="{FF2B5EF4-FFF2-40B4-BE49-F238E27FC236}">
                  <a16:creationId xmlns="" xmlns:a16="http://schemas.microsoft.com/office/drawing/2014/main" id="{74B48274-68C6-1748-8C5B-AC4813DA23B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505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01C2ADA-C0FF-6C43-A106-3247AA2D4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505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C5CA617-4986-D74F-9A56-03795D3C19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2C82BDF-FA89-7545-97D9-B730A39316C7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2 846 565 чел.</a:t>
            </a:r>
          </a:p>
        </p:txBody>
      </p:sp>
      <p:sp>
        <p:nvSpPr>
          <p:cNvPr id="38" name="Rectangle 26">
            <a:extLst>
              <a:ext uri="{FF2B5EF4-FFF2-40B4-BE49-F238E27FC236}">
                <a16:creationId xmlns="" xmlns:a16="http://schemas.microsoft.com/office/drawing/2014/main" id="{C318E263-D735-7040-860A-5C9CBB92EA61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10" y="266028"/>
            <a:ext cx="360000" cy="4392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19" y="2096377"/>
            <a:ext cx="1820225" cy="3240000"/>
          </a:xfrm>
          <a:prstGeom prst="rect">
            <a:avLst/>
          </a:prstGeom>
        </p:spPr>
      </p:pic>
      <p:sp>
        <p:nvSpPr>
          <p:cNvPr id="58" name="Rectangle 29">
            <a:extLst>
              <a:ext uri="{FF2B5EF4-FFF2-40B4-BE49-F238E27FC236}">
                <a16:creationId xmlns="" xmlns:a16="http://schemas.microsoft.com/office/drawing/2014/main" id="{BF92EC80-6D45-9B4A-8E1C-33BEC10691DE}"/>
              </a:ext>
            </a:extLst>
          </p:cNvPr>
          <p:cNvSpPr/>
          <p:nvPr/>
        </p:nvSpPr>
        <p:spPr>
          <a:xfrm>
            <a:off x="935384" y="1380807"/>
            <a:ext cx="29836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2217</a:t>
            </a:r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,5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(77,9 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59" name="Rectangle 30">
            <a:extLst>
              <a:ext uri="{FF2B5EF4-FFF2-40B4-BE49-F238E27FC236}">
                <a16:creationId xmlns="" xmlns:a16="http://schemas.microsoft.com/office/drawing/2014/main" id="{88E0B75E-4C2B-974A-BF4C-DD97764E527B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60" name="Rectangle 31">
            <a:extLst>
              <a:ext uri="{FF2B5EF4-FFF2-40B4-BE49-F238E27FC236}">
                <a16:creationId xmlns="" xmlns:a16="http://schemas.microsoft.com/office/drawing/2014/main" id="{ADBC87A3-3B45-A347-ACE7-E641570E0AAB}"/>
              </a:ext>
            </a:extLst>
          </p:cNvPr>
          <p:cNvSpPr/>
          <p:nvPr/>
        </p:nvSpPr>
        <p:spPr>
          <a:xfrm>
            <a:off x="935384" y="2151570"/>
            <a:ext cx="278121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629,1</a:t>
            </a:r>
            <a:r>
              <a:rPr lang="en-US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22,1 </a:t>
            </a:r>
            <a:r>
              <a:rPr lang="en-GB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1" name="Rectangle 34">
            <a:extLst>
              <a:ext uri="{FF2B5EF4-FFF2-40B4-BE49-F238E27FC236}">
                <a16:creationId xmlns="" xmlns:a16="http://schemas.microsoft.com/office/drawing/2014/main" id="{312A9EC1-6A00-C042-A6A3-CDFD9370C69B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62" name="Rectangle 39">
            <a:extLst>
              <a:ext uri="{FF2B5EF4-FFF2-40B4-BE49-F238E27FC236}">
                <a16:creationId xmlns="" xmlns:a16="http://schemas.microsoft.com/office/drawing/2014/main" id="{E04AC030-0ECB-E04E-9BB7-9DB701218C82}"/>
              </a:ext>
            </a:extLst>
          </p:cNvPr>
          <p:cNvSpPr/>
          <p:nvPr/>
        </p:nvSpPr>
        <p:spPr>
          <a:xfrm>
            <a:off x="4509761" y="1380807"/>
            <a:ext cx="222287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1632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63" name="Rectangle 41">
            <a:extLst>
              <a:ext uri="{FF2B5EF4-FFF2-40B4-BE49-F238E27FC236}">
                <a16:creationId xmlns="" xmlns:a16="http://schemas.microsoft.com/office/drawing/2014/main" id="{6E0059CB-9136-3040-A5FD-B77D662F4E86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64" name="Rectangle 43">
            <a:extLst>
              <a:ext uri="{FF2B5EF4-FFF2-40B4-BE49-F238E27FC236}">
                <a16:creationId xmlns="" xmlns:a16="http://schemas.microsoft.com/office/drawing/2014/main" id="{F11D82F8-5F50-C545-971F-F365F30545B1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88</a:t>
            </a:r>
            <a:b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44">
            <a:extLst>
              <a:ext uri="{FF2B5EF4-FFF2-40B4-BE49-F238E27FC236}">
                <a16:creationId xmlns="" xmlns:a16="http://schemas.microsoft.com/office/drawing/2014/main" id="{4488CD53-47CF-F145-B022-9DFB91AF1859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66" name="Rectangle 45">
            <a:extLst>
              <a:ext uri="{FF2B5EF4-FFF2-40B4-BE49-F238E27FC236}">
                <a16:creationId xmlns="" xmlns:a16="http://schemas.microsoft.com/office/drawing/2014/main" id="{5EE21F41-BDA6-7B4D-8A8A-D650D1E52046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</a:p>
        </p:txBody>
      </p:sp>
      <p:sp>
        <p:nvSpPr>
          <p:cNvPr id="67" name="Rectangle 46">
            <a:extLst>
              <a:ext uri="{FF2B5EF4-FFF2-40B4-BE49-F238E27FC236}">
                <a16:creationId xmlns="" xmlns:a16="http://schemas.microsoft.com/office/drawing/2014/main" id="{C7B6BB7F-0E89-D543-BA07-E9ADD8F939AA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0917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Описание объекта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3E46B40-211C-6B46-9FE5-C8B2EEFBB411}"/>
              </a:ext>
            </a:extLst>
          </p:cNvPr>
          <p:cNvCxnSpPr>
            <a:cxnSpLocks/>
          </p:cNvCxnSpPr>
          <p:nvPr/>
        </p:nvCxnSpPr>
        <p:spPr>
          <a:xfrm>
            <a:off x="935038" y="4932363"/>
            <a:ext cx="8605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3C78AC-AFB3-554F-852E-F22AEB934CBA}"/>
              </a:ext>
            </a:extLst>
          </p:cNvPr>
          <p:cNvSpPr/>
          <p:nvPr/>
        </p:nvSpPr>
        <p:spPr>
          <a:xfrm>
            <a:off x="935385" y="5134243"/>
            <a:ext cx="395466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16 717,0 тыс. рублей, из них строительно-монтажные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работы (тыс. руб.)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15 778,3 тыс. рублей 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(посещений в смену)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480 посещений в смену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</a:t>
            </a: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372,8 кв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927A7B5-450B-D347-AD4F-362E65D84A8F}"/>
              </a:ext>
            </a:extLst>
          </p:cNvPr>
          <p:cNvSpPr/>
          <p:nvPr/>
        </p:nvSpPr>
        <p:spPr>
          <a:xfrm>
            <a:off x="4979964" y="5134243"/>
            <a:ext cx="487170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кв. метра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42,3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Реконструкция здания детской поликлиники № 4 КГБУЗ КМДКБ № 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обслуживаемого населения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21 181 чел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32">
            <a:extLst>
              <a:ext uri="{FF2B5EF4-FFF2-40B4-BE49-F238E27FC236}">
                <a16:creationId xmlns=""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13.04.2022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Красноярский край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10" y="266028"/>
            <a:ext cx="360000" cy="439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1" y="1032562"/>
            <a:ext cx="4943731" cy="3707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032562"/>
            <a:ext cx="4943731" cy="37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Изменения (внешний вид)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E8DB3F-0B1F-C742-A6EE-55BEDF3EE207}"/>
              </a:ext>
            </a:extLst>
          </p:cNvPr>
          <p:cNvSpPr/>
          <p:nvPr/>
        </p:nvSpPr>
        <p:spPr>
          <a:xfrm>
            <a:off x="93538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9AA375-5002-D94A-A183-21F0A094669D}"/>
              </a:ext>
            </a:extLst>
          </p:cNvPr>
          <p:cNvSpPr/>
          <p:nvPr/>
        </p:nvSpPr>
        <p:spPr>
          <a:xfrm>
            <a:off x="540067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  <a:endParaRPr lang="ru-RU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32">
            <a:extLst>
              <a:ext uri="{FF2B5EF4-FFF2-40B4-BE49-F238E27FC236}">
                <a16:creationId xmlns=""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13.04.2022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Красноярский край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10" y="266028"/>
            <a:ext cx="360000" cy="439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6274"/>
          <a:stretch/>
        </p:blipFill>
        <p:spPr>
          <a:xfrm>
            <a:off x="889674" y="1279327"/>
            <a:ext cx="3491495" cy="4332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20" y="1279327"/>
            <a:ext cx="5776541" cy="43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5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Изменения (позитивные)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036988E-B874-4A4B-85F7-F3E1AA9C3D0B}"/>
              </a:ext>
            </a:extLst>
          </p:cNvPr>
          <p:cNvSpPr>
            <a:spLocks noChangeAspect="1"/>
          </p:cNvSpPr>
          <p:nvPr/>
        </p:nvSpPr>
        <p:spPr>
          <a:xfrm>
            <a:off x="483883" y="5287127"/>
            <a:ext cx="664399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354344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1467465" y="4554463"/>
            <a:ext cx="2853812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врачебных посещений</a:t>
            </a:r>
            <a:r>
              <a:rPr lang="en-US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посещений)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6019137" y="4554463"/>
            <a:ext cx="310896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посещений на 1 жителя </a:t>
            </a:r>
          </a:p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(число посещений)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7941221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C5E6CDAF-3D4C-084D-BDA9-5D9BB42409E2}"/>
              </a:ext>
            </a:extLst>
          </p:cNvPr>
          <p:cNvGraphicFramePr/>
          <p:nvPr>
            <p:extLst/>
          </p:nvPr>
        </p:nvGraphicFramePr>
        <p:xfrm>
          <a:off x="364208" y="971550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54075FA9-66F3-584D-8A18-DD674CAA5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795849"/>
              </p:ext>
            </p:extLst>
          </p:nvPr>
        </p:nvGraphicFramePr>
        <p:xfrm>
          <a:off x="1165123" y="971550"/>
          <a:ext cx="4027079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02A72B84-3795-BA44-85B1-F45D821AA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325511"/>
              </p:ext>
            </p:extLst>
          </p:nvPr>
        </p:nvGraphicFramePr>
        <p:xfrm>
          <a:off x="5876013" y="971550"/>
          <a:ext cx="3621948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8B36F7A3-90E5-E34C-96C1-6A7DE1DDB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442731"/>
              </p:ext>
            </p:extLst>
          </p:nvPr>
        </p:nvGraphicFramePr>
        <p:xfrm>
          <a:off x="9128097" y="971550"/>
          <a:ext cx="943920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ectangle 32">
            <a:extLst>
              <a:ext uri="{FF2B5EF4-FFF2-40B4-BE49-F238E27FC236}">
                <a16:creationId xmlns:a16="http://schemas.microsoft.com/office/drawing/2014/main" xmlns="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 smtClean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13.04.2022</a:t>
            </a:r>
            <a:endParaRPr lang="ru-RU" sz="11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расноярский край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10" y="266028"/>
            <a:ext cx="360000" cy="4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58550</TotalTime>
  <Words>195</Words>
  <Application>Microsoft Office PowerPoint</Application>
  <PresentationFormat>Произвольный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Масленников Данила Михайлович</cp:lastModifiedBy>
  <cp:revision>3888</cp:revision>
  <cp:lastPrinted>2022-04-14T09:16:20Z</cp:lastPrinted>
  <dcterms:created xsi:type="dcterms:W3CDTF">2021-02-15T16:51:07Z</dcterms:created>
  <dcterms:modified xsi:type="dcterms:W3CDTF">2022-04-14T09:32:55Z</dcterms:modified>
</cp:coreProperties>
</file>