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11"/>
  </p:notesMasterIdLst>
  <p:handoutMasterIdLst>
    <p:handoutMasterId r:id="rId12"/>
  </p:handoutMasterIdLst>
  <p:sldIdLst>
    <p:sldId id="4284" r:id="rId2"/>
    <p:sldId id="4294" r:id="rId3"/>
    <p:sldId id="4295" r:id="rId4"/>
    <p:sldId id="4296" r:id="rId5"/>
    <p:sldId id="4302" r:id="rId6"/>
    <p:sldId id="4303" r:id="rId7"/>
    <p:sldId id="4304" r:id="rId8"/>
    <p:sldId id="4305" r:id="rId9"/>
    <p:sldId id="4297" r:id="rId10"/>
  </p:sldIdLst>
  <p:sldSz cx="10799763" cy="6119813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Строительство" id="{AD088DE6-C9AD-694B-9541-2DC38B608DFF}">
          <p14:sldIdLst>
            <p14:sldId id="4284"/>
            <p14:sldId id="4294"/>
            <p14:sldId id="4295"/>
            <p14:sldId id="4296"/>
            <p14:sldId id="4302"/>
            <p14:sldId id="4303"/>
            <p14:sldId id="4304"/>
            <p14:sldId id="4305"/>
            <p14:sldId id="429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107" userDrawn="1">
          <p15:clr>
            <a:srgbClr val="A4A3A4"/>
          </p15:clr>
        </p15:guide>
        <p15:guide id="3" pos="589" userDrawn="1">
          <p15:clr>
            <a:srgbClr val="A4A3A4"/>
          </p15:clr>
        </p15:guide>
        <p15:guide id="4" pos="6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050EB"/>
    <a:srgbClr val="7832FF"/>
    <a:srgbClr val="925BFF"/>
    <a:srgbClr val="00A378"/>
    <a:srgbClr val="F01F23"/>
    <a:srgbClr val="28B5FF"/>
    <a:srgbClr val="FFA000"/>
    <a:srgbClr val="FFDB00"/>
    <a:srgbClr val="D9124A"/>
    <a:srgbClr val="FBE7E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9259" autoAdjust="0"/>
    <p:restoredTop sz="96889"/>
  </p:normalViewPr>
  <p:slideViewPr>
    <p:cSldViewPr snapToGrid="0" snapToObjects="1">
      <p:cViewPr varScale="1">
        <p:scale>
          <a:sx n="85" d="100"/>
          <a:sy n="85" d="100"/>
        </p:scale>
        <p:origin x="-906" y="-84"/>
      </p:cViewPr>
      <p:guideLst>
        <p:guide orient="horz" pos="3107"/>
        <p:guide pos="589"/>
        <p:guide pos="63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4024" y="17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0.13293724939653204"/>
          <c:w val="1"/>
          <c:h val="0.78719041294760861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dPt>
            <c:idx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BC-1B40-AB57-F0C980606239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0" tIns="0" rIns="0" bIns="0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Segoe UI Black" panose="020B0502040204020203" pitchFamily="34" charset="0"/>
                        <a:ea typeface="+mn-ea"/>
                        <a:cs typeface="Segoe UI Black" panose="020B0502040204020203" pitchFamily="34" charset="0"/>
                      </a:defRPr>
                    </a:pPr>
                    <a:r>
                      <a:rPr lang="en-US" sz="1600" baseline="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0,251 </a:t>
                    </a:r>
                    <a:endParaRPr lang="en-US" sz="1600" dirty="0"/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dLblPos val="outEnd"/>
              <c:showVal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0" tIns="0" rIns="0" bIns="0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rgbClr val="00A378"/>
                        </a:solidFill>
                        <a:latin typeface="Segoe UI Black" panose="020B0502040204020203" pitchFamily="34" charset="0"/>
                        <a:ea typeface="+mn-ea"/>
                        <a:cs typeface="Segoe UI Black" panose="020B0502040204020203" pitchFamily="34" charset="0"/>
                      </a:defRPr>
                    </a:pPr>
                    <a:r>
                      <a:rPr lang="en-US" sz="1600" baseline="0" dirty="0" smtClean="0">
                        <a:solidFill>
                          <a:srgbClr val="00A378"/>
                        </a:solidFill>
                      </a:rPr>
                      <a:t>0,268</a:t>
                    </a:r>
                    <a:endParaRPr lang="en-US" sz="1600" dirty="0">
                      <a:solidFill>
                        <a:srgbClr val="00A378"/>
                      </a:solidFill>
                    </a:endParaRPr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dLblPos val="outEnd"/>
              <c:showVal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numFmt formatCode="#,##0.0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до (2020 г.)</c:v>
                </c:pt>
                <c:pt idx="1">
                  <c:v>после (2021 г.)</c:v>
                </c:pt>
              </c:strCache>
            </c:strRef>
          </c:cat>
          <c:val>
            <c:numRef>
              <c:f>Sheet1!$B$2:$B$3</c:f>
              <c:numCache>
                <c:formatCode>#,##0.000_ ;\-#,##0.000\ </c:formatCode>
                <c:ptCount val="2"/>
                <c:pt idx="0">
                  <c:v>0.27800000000000002</c:v>
                </c:pt>
                <c:pt idx="1">
                  <c:v>0.31100000000000039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6BC-1B40-AB57-F0C980606239}"/>
            </c:ext>
          </c:extLst>
        </c:ser>
        <c:dLbls>
          <c:showVal val="1"/>
        </c:dLbls>
        <c:gapWidth val="5"/>
        <c:overlap val="-100"/>
        <c:axId val="156063232"/>
        <c:axId val="156064768"/>
      </c:barChart>
      <c:catAx>
        <c:axId val="1560632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56064768"/>
        <c:crosses val="autoZero"/>
        <c:auto val="1"/>
        <c:lblAlgn val="ctr"/>
        <c:lblOffset val="100"/>
      </c:catAx>
      <c:valAx>
        <c:axId val="156064768"/>
        <c:scaling>
          <c:orientation val="minMax"/>
          <c:max val="0.35000000000000031"/>
          <c:min val="0.2"/>
        </c:scaling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.000" sourceLinked="0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56063232"/>
        <c:crosses val="autoZero"/>
        <c:crossBetween val="between"/>
        <c:majorUnit val="5.0000000000000031E-2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20385166983508118"/>
          <c:y val="0.10302477697425765"/>
          <c:w val="1"/>
          <c:h val="0.78719041294760861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dPt>
            <c:idx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22-774C-AB4B-DBEC1851BAB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00A378"/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до (2020 г.)</c:v>
                </c:pt>
                <c:pt idx="1">
                  <c:v>после (2021 г.)</c:v>
                </c:pt>
              </c:strCache>
            </c:strRef>
          </c:cat>
          <c:val>
            <c:numRef>
              <c:f>Sheet1!$B$2:$B$3</c:f>
              <c:numCache>
                <c:formatCode>_-* #,##0_-;\-* #,##0_-;_-* "-"??_-;_-@_-</c:formatCode>
                <c:ptCount val="2"/>
                <c:pt idx="0">
                  <c:v>100</c:v>
                </c:pt>
                <c:pt idx="1">
                  <c:v>108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D22-774C-AB4B-DBEC1851BABD}"/>
            </c:ext>
          </c:extLst>
        </c:ser>
        <c:dLbls>
          <c:showVal val="1"/>
        </c:dLbls>
        <c:gapWidth val="5"/>
        <c:overlap val="-100"/>
        <c:axId val="151575936"/>
        <c:axId val="151577728"/>
      </c:barChart>
      <c:catAx>
        <c:axId val="1515759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51577728"/>
        <c:crosses val="autoZero"/>
        <c:auto val="1"/>
        <c:lblAlgn val="ctr"/>
        <c:lblOffset val="100"/>
      </c:catAx>
      <c:valAx>
        <c:axId val="151577728"/>
        <c:scaling>
          <c:orientation val="minMax"/>
        </c:scaling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_-* #,##0_-;\-* #,##0_-;_-* &quot;-&quot;??_-;_-@_-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51575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AD363A4-C7FE-DF44-BBF2-835981540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E085E96-9E71-A047-AB4C-D85CEC2C90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8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r">
              <a:defRPr sz="1200"/>
            </a:lvl1pPr>
          </a:lstStyle>
          <a:p>
            <a:fld id="{062D86AB-65C7-0842-9FA4-BEBE5B5AA783}" type="datetimeFigureOut">
              <a:rPr lang="x-none" smtClean="0"/>
              <a:pPr/>
              <a:t>12.04.2022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ECE41F-309C-DC40-94A5-4056CE7BE9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1F749E-C920-B940-8903-5428C02C7E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8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r">
              <a:defRPr sz="1200"/>
            </a:lvl1pPr>
          </a:lstStyle>
          <a:p>
            <a:fld id="{435C2F72-760C-CF46-9AD7-E5F8EDB3EAF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1802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8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r">
              <a:defRPr sz="1200"/>
            </a:lvl1pPr>
          </a:lstStyle>
          <a:p>
            <a:fld id="{A46075E2-32C3-F84E-AE7A-A809224514B5}" type="datetimeFigureOut">
              <a:rPr lang="x-none" smtClean="0"/>
              <a:pPr/>
              <a:t>12.04.2022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41425"/>
            <a:ext cx="59197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2" tIns="45786" rIns="91572" bIns="45786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8"/>
            <a:ext cx="5444490" cy="3913613"/>
          </a:xfrm>
          <a:prstGeom prst="rect">
            <a:avLst/>
          </a:prstGeom>
        </p:spPr>
        <p:txBody>
          <a:bodyPr vert="horz" lIns="91572" tIns="45786" rIns="91572" bIns="45786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8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r">
              <a:defRPr sz="1200"/>
            </a:lvl1pPr>
          </a:lstStyle>
          <a:p>
            <a:fld id="{54A703DF-5A9E-B348-8B81-741A3901AC3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9468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1">
    <p:bg>
      <p:bgPr>
        <a:solidFill>
          <a:srgbClr val="5050EB">
            <a:alpha val="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1">
            <a:extLst>
              <a:ext uri="{FF2B5EF4-FFF2-40B4-BE49-F238E27FC236}">
                <a16:creationId xmlns:a16="http://schemas.microsoft.com/office/drawing/2014/main" xmlns="" id="{D3B15260-215D-8A47-A2D0-3529A9C90E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385" y="370017"/>
            <a:ext cx="678596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indent="0" algn="l">
              <a:lnSpc>
                <a:spcPct val="100000"/>
              </a:lnSpc>
              <a:spcBef>
                <a:spcPts val="0"/>
              </a:spcBef>
              <a:buNone/>
              <a:defRPr lang="x-non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defTabSz="457200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Текст заголовка</a:t>
            </a:r>
            <a:endParaRPr lang="x-none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AA04E0B-004A-6D43-978B-4FCAABE687DC}"/>
              </a:ext>
            </a:extLst>
          </p:cNvPr>
          <p:cNvSpPr txBox="1"/>
          <p:nvPr userDrawn="1"/>
        </p:nvSpPr>
        <p:spPr>
          <a:xfrm>
            <a:off x="10080401" y="386147"/>
            <a:ext cx="360040" cy="262248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lstStyle/>
          <a:p>
            <a:pPr algn="r"/>
            <a:fld id="{02BD35D1-6B8F-1043-A6F6-16E5A3E4767A}" type="slidenum">
              <a:rPr lang="x-none" sz="1600" b="1" i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pPr algn="r"/>
              <a:t>‹#›</a:t>
            </a:fld>
            <a:endParaRPr lang="x-none" sz="1600" b="1" i="0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042925B-5DCD-364B-A813-8F260F43543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80401" y="0"/>
            <a:ext cx="0" cy="6116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16">
            <a:extLst>
              <a:ext uri="{FF2B5EF4-FFF2-40B4-BE49-F238E27FC236}">
                <a16:creationId xmlns:a16="http://schemas.microsoft.com/office/drawing/2014/main" xmlns="" id="{3044DEE0-F0F5-7844-BFDA-C42393B94E8A}"/>
              </a:ext>
            </a:extLst>
          </p:cNvPr>
          <p:cNvSpPr>
            <a:spLocks noChangeAspect="1"/>
          </p:cNvSpPr>
          <p:nvPr userDrawn="1"/>
        </p:nvSpPr>
        <p:spPr>
          <a:xfrm>
            <a:off x="287313" y="240510"/>
            <a:ext cx="504602" cy="504602"/>
          </a:xfrm>
          <a:prstGeom prst="ellipse">
            <a:avLst/>
          </a:prstGeom>
          <a:solidFill>
            <a:srgbClr val="5050EB"/>
          </a:solidFill>
          <a:ln w="12700">
            <a:noFill/>
          </a:ln>
          <a:effectLst>
            <a:innerShdw blurRad="88900" dist="12700" dir="81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2FB28C-2680-AF47-BC13-3E0407DD2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70" b="5937"/>
          <a:stretch/>
        </p:blipFill>
        <p:spPr>
          <a:xfrm>
            <a:off x="7842038" y="360363"/>
            <a:ext cx="1008112" cy="277903"/>
          </a:xfrm>
          <a:prstGeom prst="rect">
            <a:avLst/>
          </a:prstGeom>
        </p:spPr>
      </p:pic>
      <p:pic>
        <p:nvPicPr>
          <p:cNvPr id="13" name="Рисунок 6">
            <a:extLst>
              <a:ext uri="{FF2B5EF4-FFF2-40B4-BE49-F238E27FC236}">
                <a16:creationId xmlns:a16="http://schemas.microsoft.com/office/drawing/2014/main" xmlns="" id="{2EF0676A-1162-1847-9159-FD0B3B2A3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6809" t="23809" r="6472" b="27380"/>
          <a:stretch/>
        </p:blipFill>
        <p:spPr>
          <a:xfrm>
            <a:off x="9354206" y="408595"/>
            <a:ext cx="591375" cy="17998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C1C47288-B11E-6647-90EA-EC83257AC3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70835" y="370016"/>
            <a:ext cx="315961" cy="2416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998977E-0D83-E844-80A3-25FD6A835DD8}"/>
              </a:ext>
            </a:extLst>
          </p:cNvPr>
          <p:cNvSpPr/>
          <p:nvPr userDrawn="1"/>
        </p:nvSpPr>
        <p:spPr>
          <a:xfrm>
            <a:off x="9248899" y="673127"/>
            <a:ext cx="1082245" cy="12311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ru-RU" sz="8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2021-2025</a:t>
            </a:r>
          </a:p>
        </p:txBody>
      </p:sp>
    </p:spTree>
    <p:extLst>
      <p:ext uri="{BB962C8B-B14F-4D97-AF65-F5344CB8AC3E}">
        <p14:creationId xmlns:p14="http://schemas.microsoft.com/office/powerpoint/2010/main" xmlns="" val="33458300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pos="6577">
          <p15:clr>
            <a:srgbClr val="FBAE40"/>
          </p15:clr>
        </p15:guide>
        <p15:guide id="3" orient="horz" pos="227" userDrawn="1">
          <p15:clr>
            <a:srgbClr val="FBAE40"/>
          </p15:clr>
        </p15:guide>
        <p15:guide id="4" orient="horz" pos="3628" userDrawn="1">
          <p15:clr>
            <a:srgbClr val="FBAE40"/>
          </p15:clr>
        </p15:guide>
        <p15:guide id="7" pos="226">
          <p15:clr>
            <a:srgbClr val="FBAE40"/>
          </p15:clr>
        </p15:guide>
        <p15:guide id="23" pos="1814">
          <p15:clr>
            <a:srgbClr val="FBAE40"/>
          </p15:clr>
        </p15:guide>
        <p15:guide id="25" pos="4989">
          <p15:clr>
            <a:srgbClr val="FBAE40"/>
          </p15:clr>
        </p15:guide>
        <p15:guide id="26" pos="3402" userDrawn="1">
          <p15:clr>
            <a:srgbClr val="FBAE40"/>
          </p15:clr>
        </p15:guide>
        <p15:guide id="27" pos="2358" userDrawn="1">
          <p15:clr>
            <a:srgbClr val="FBAE40"/>
          </p15:clr>
        </p15:guide>
        <p15:guide id="31" pos="4490" userDrawn="1">
          <p15:clr>
            <a:srgbClr val="FBAE40"/>
          </p15:clr>
        </p15:guide>
        <p15:guide id="32" orient="horz" pos="6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0167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://www.med.ulgov.ru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6" y="170974"/>
            <a:ext cx="4891674" cy="1107996"/>
          </a:xfrm>
        </p:spPr>
        <p:txBody>
          <a:bodyPr/>
          <a:lstStyle/>
          <a:p>
            <a:pPr marL="0"/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Лучшая практика</a:t>
            </a:r>
          </a:p>
          <a:p>
            <a:pPr marL="0"/>
            <a:r>
              <a:rPr lang="ru-RU" sz="2400" dirty="0">
                <a:solidFill>
                  <a:srgbClr val="5050EB"/>
                </a:solidFill>
              </a:rPr>
              <a:t>Строительство (реконструкция) объектов</a:t>
            </a:r>
            <a:endParaRPr lang="x-none" sz="2400" dirty="0">
              <a:solidFill>
                <a:srgbClr val="5050EB"/>
              </a:solidFill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89C48931-05A2-7A4C-9D9A-4BDA173E3ABD}"/>
              </a:ext>
            </a:extLst>
          </p:cNvPr>
          <p:cNvCxnSpPr>
            <a:cxnSpLocks/>
          </p:cNvCxnSpPr>
          <p:nvPr/>
        </p:nvCxnSpPr>
        <p:spPr>
          <a:xfrm>
            <a:off x="2432732" y="4220447"/>
            <a:ext cx="0" cy="1104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4">
            <a:extLst>
              <a:ext uri="{FF2B5EF4-FFF2-40B4-BE49-F238E27FC236}"/>
            </a:extLst>
          </p:cNvPr>
          <p:cNvSpPr/>
          <p:nvPr/>
        </p:nvSpPr>
        <p:spPr>
          <a:xfrm>
            <a:off x="2865438" y="4221163"/>
            <a:ext cx="4335462" cy="2143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Гашков Александр Васильевич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8">
            <a:extLst>
              <a:ext uri="{FF2B5EF4-FFF2-40B4-BE49-F238E27FC236}"/>
            </a:extLst>
          </p:cNvPr>
          <p:cNvSpPr/>
          <p:nvPr/>
        </p:nvSpPr>
        <p:spPr>
          <a:xfrm>
            <a:off x="2865438" y="4476750"/>
            <a:ext cx="2519362" cy="692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Министр </a:t>
            </a:r>
            <a:r>
              <a:rPr lang="ru-RU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здравоохранения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Ульяновской области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2865438" y="5148263"/>
            <a:ext cx="2519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28B5FF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http://www.med.ulgov.ru/</a:t>
            </a:r>
            <a:endParaRPr lang="ru-RU" sz="900">
              <a:solidFill>
                <a:srgbClr val="28B5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ru-RU" sz="900">
              <a:solidFill>
                <a:srgbClr val="28B5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2354263" y="1838325"/>
            <a:ext cx="6919912" cy="5381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</a:t>
            </a:r>
          </a:p>
        </p:txBody>
      </p:sp>
      <p:pic>
        <p:nvPicPr>
          <p:cNvPr id="17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124" y="1473200"/>
            <a:ext cx="1080000" cy="102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638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5050EB"/>
                </a:solidFill>
              </a:rPr>
              <a:t>Характеристика региона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D50AD1B-BDB0-C246-8C3A-7499C964EB28}"/>
              </a:ext>
            </a:extLst>
          </p:cNvPr>
          <p:cNvSpPr/>
          <p:nvPr/>
        </p:nvSpPr>
        <p:spPr>
          <a:xfrm>
            <a:off x="935385" y="1380807"/>
            <a:ext cx="286614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927,1 тыс. чел. (76,1%)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FE11351-B79D-D145-9FC4-9CA070AF12D6}"/>
              </a:ext>
            </a:extLst>
          </p:cNvPr>
          <p:cNvSpPr/>
          <p:nvPr/>
        </p:nvSpPr>
        <p:spPr>
          <a:xfrm>
            <a:off x="935386" y="1704109"/>
            <a:ext cx="186583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городское население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23BB266-CA03-A245-96D0-8B0AD60B0C26}"/>
              </a:ext>
            </a:extLst>
          </p:cNvPr>
          <p:cNvSpPr/>
          <p:nvPr/>
        </p:nvSpPr>
        <p:spPr>
          <a:xfrm>
            <a:off x="935385" y="2151570"/>
            <a:ext cx="286614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291,2 тыс. чел. (23,9%)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EAA105D-18D0-9E42-9299-B6DFAF3D0878}"/>
              </a:ext>
            </a:extLst>
          </p:cNvPr>
          <p:cNvSpPr/>
          <p:nvPr/>
        </p:nvSpPr>
        <p:spPr>
          <a:xfrm>
            <a:off x="935385" y="2464084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сельское население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805537D-351D-1944-ACC3-9701A3F635A5}"/>
              </a:ext>
            </a:extLst>
          </p:cNvPr>
          <p:cNvSpPr/>
          <p:nvPr/>
        </p:nvSpPr>
        <p:spPr>
          <a:xfrm>
            <a:off x="4509761" y="1380807"/>
            <a:ext cx="207033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929 нас. пунктов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4642EA3-E612-1D40-B1C8-F110F31E8579}"/>
              </a:ext>
            </a:extLst>
          </p:cNvPr>
          <p:cNvSpPr/>
          <p:nvPr/>
        </p:nvSpPr>
        <p:spPr>
          <a:xfrm>
            <a:off x="4516795" y="1688584"/>
            <a:ext cx="17591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проживающим населением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DA7F8BA-3217-2F48-A5F9-2262A2F20C5B}"/>
              </a:ext>
            </a:extLst>
          </p:cNvPr>
          <p:cNvSpPr/>
          <p:nvPr/>
        </p:nvSpPr>
        <p:spPr>
          <a:xfrm>
            <a:off x="4488659" y="2151570"/>
            <a:ext cx="209143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38</a:t>
            </a:r>
            <a:r>
              <a:rPr lang="ru-RU" sz="20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b="1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мед.</a:t>
            </a:r>
            <a:r>
              <a:rPr lang="en-US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  <a:endParaRPr lang="en-US" sz="2000" dirty="0">
              <a:solidFill>
                <a:srgbClr val="5050E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318E263-D735-7040-860A-5C9CBB92EA61}"/>
              </a:ext>
            </a:extLst>
          </p:cNvPr>
          <p:cNvSpPr/>
          <p:nvPr/>
        </p:nvSpPr>
        <p:spPr>
          <a:xfrm>
            <a:off x="4509762" y="2798436"/>
            <a:ext cx="186583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участники региональной программы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A8C8998-D27E-0B45-AD69-61D54D388224}"/>
              </a:ext>
            </a:extLst>
          </p:cNvPr>
          <p:cNvSpPr/>
          <p:nvPr/>
        </p:nvSpPr>
        <p:spPr>
          <a:xfrm>
            <a:off x="935385" y="2911242"/>
            <a:ext cx="267649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2000" b="1" dirty="0">
              <a:solidFill>
                <a:srgbClr val="5050E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160151E7-19E1-CF4C-9D2B-742D70452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0749" y="1420347"/>
            <a:ext cx="396000" cy="396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xmlns="" id="{ABAC1E70-0664-A94B-A735-509A24779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33076" y="1378651"/>
            <a:ext cx="396000" cy="396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9DE38306-53D7-3A4E-BC84-9581C7B53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33076" y="2194087"/>
            <a:ext cx="396000" cy="396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CC5CA617-4986-D74F-9A56-03795D3C19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47182" y="2203547"/>
            <a:ext cx="396000" cy="396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2C82BDF-FA89-7545-97D9-B730A39316C7}"/>
              </a:ext>
            </a:extLst>
          </p:cNvPr>
          <p:cNvSpPr/>
          <p:nvPr/>
        </p:nvSpPr>
        <p:spPr>
          <a:xfrm>
            <a:off x="6866687" y="1377932"/>
            <a:ext cx="34271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5050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1 218 319 чел.</a:t>
            </a:r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xmlns="" id="{C318E263-D735-7040-860A-5C9CBB92EA61}"/>
              </a:ext>
            </a:extLst>
          </p:cNvPr>
          <p:cNvSpPr/>
          <p:nvPr/>
        </p:nvSpPr>
        <p:spPr>
          <a:xfrm>
            <a:off x="6866686" y="1704108"/>
            <a:ext cx="219663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всего проживающего населения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6" r="34872"/>
          <a:stretch/>
        </p:blipFill>
        <p:spPr>
          <a:xfrm>
            <a:off x="6502366" y="2151570"/>
            <a:ext cx="4141639" cy="3996146"/>
          </a:xfrm>
          <a:prstGeom prst="rect">
            <a:avLst/>
          </a:prstGeom>
        </p:spPr>
      </p:pic>
      <p:sp>
        <p:nvSpPr>
          <p:cNvPr id="31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6403975" y="341613"/>
            <a:ext cx="13176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2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8319"/>
            <a:ext cx="360000" cy="34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175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5050EB"/>
                </a:solidFill>
              </a:rPr>
              <a:t>Описание объекта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  <p:sp>
        <p:nvSpPr>
          <p:cNvPr id="15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6403975" y="341613"/>
            <a:ext cx="13176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8319"/>
            <a:ext cx="360000" cy="34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3">
            <a:extLst>
              <a:ext uri="{FF2B5EF4-FFF2-40B4-BE49-F238E27FC236}">
                <a16:creationId xmlns="" xmlns:a16="http://schemas.microsoft.com/office/drawing/2014/main" id="{933C78AC-AFB3-554F-852E-F22AEB934CBA}"/>
              </a:ext>
            </a:extLst>
          </p:cNvPr>
          <p:cNvSpPr/>
          <p:nvPr/>
        </p:nvSpPr>
        <p:spPr>
          <a:xfrm>
            <a:off x="935385" y="5134243"/>
            <a:ext cx="368233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–7150,715</a:t>
            </a:r>
            <a:endParaRPr lang="ru-RU" sz="10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Мощность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(посещений в смену)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43</a:t>
            </a:r>
            <a:r>
              <a:rPr lang="ru-RU" sz="10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Площадь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(м</a:t>
            </a:r>
            <a:r>
              <a:rPr lang="ru-RU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– 75,3</a:t>
            </a:r>
            <a:r>
              <a:rPr lang="ru-RU" sz="10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39">
            <a:extLst>
              <a:ext uri="{FF2B5EF4-FFF2-40B4-BE49-F238E27FC236}">
                <a16:creationId xmlns=""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5059577" y="5134243"/>
            <a:ext cx="4480663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кв. метра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94,963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Характеристика объекта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ФАП,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отдельно стоящее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здание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Количество обслуживаемого населения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360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935038" y="576182"/>
            <a:ext cx="3931920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область, Ульяновский район, с. </a:t>
            </a:r>
            <a:r>
              <a:rPr lang="ru-RU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Загудаевка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Picture 3" descr="D:\0406_fap23.jpg"/>
          <p:cNvPicPr>
            <a:picLocks noChangeAspect="1" noChangeArrowheads="1"/>
          </p:cNvPicPr>
          <p:nvPr/>
        </p:nvPicPr>
        <p:blipFill>
          <a:blip r:embed="rId5"/>
          <a:srcRect l="21109" t="8968" r="12979" b="12979"/>
          <a:stretch>
            <a:fillRect/>
          </a:stretch>
        </p:blipFill>
        <p:spPr bwMode="auto">
          <a:xfrm>
            <a:off x="4824623" y="971550"/>
            <a:ext cx="4673282" cy="3689455"/>
          </a:xfrm>
          <a:prstGeom prst="rect">
            <a:avLst/>
          </a:prstGeom>
          <a:noFill/>
        </p:spPr>
      </p:pic>
      <p:cxnSp>
        <p:nvCxnSpPr>
          <p:cNvPr id="22" name="Straight Connector 3">
            <a:extLst>
              <a:ext uri="{FF2B5EF4-FFF2-40B4-BE49-F238E27FC236}">
                <a16:creationId xmlns="" xmlns:a16="http://schemas.microsoft.com/office/drawing/2014/main" id="{73E46B40-211C-6B46-9FE5-C8B2EEFBB411}"/>
              </a:ext>
            </a:extLst>
          </p:cNvPr>
          <p:cNvCxnSpPr>
            <a:cxnSpLocks/>
          </p:cNvCxnSpPr>
          <p:nvPr/>
        </p:nvCxnSpPr>
        <p:spPr>
          <a:xfrm>
            <a:off x="935038" y="4932363"/>
            <a:ext cx="86052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https://static1-repo.aif.ru/1/79/2002085/c/1fdbb8fa427e91d906cb74ae8ae57160.jpg"/>
          <p:cNvPicPr>
            <a:picLocks noChangeAspect="1" noChangeArrowheads="1"/>
          </p:cNvPicPr>
          <p:nvPr/>
        </p:nvPicPr>
        <p:blipFill>
          <a:blip r:embed="rId6"/>
          <a:srcRect r="38943"/>
          <a:stretch>
            <a:fillRect/>
          </a:stretch>
        </p:blipFill>
        <p:spPr bwMode="auto">
          <a:xfrm>
            <a:off x="1075409" y="991841"/>
            <a:ext cx="3378059" cy="3686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36409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5050EB"/>
                </a:solidFill>
              </a:rPr>
              <a:t>Изменения (внешний вид)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C4E8DB3F-0B1F-C742-A6EE-55BEDF3EE207}"/>
              </a:ext>
            </a:extLst>
          </p:cNvPr>
          <p:cNvSpPr/>
          <p:nvPr/>
        </p:nvSpPr>
        <p:spPr>
          <a:xfrm>
            <a:off x="935385" y="971550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01F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БЫЛО</a:t>
            </a:r>
            <a:endParaRPr lang="ru-RU" sz="2000" dirty="0">
              <a:solidFill>
                <a:srgbClr val="F01F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="" xmlns:a16="http://schemas.microsoft.com/office/drawing/2014/main" id="{5A9AA375-5002-D94A-A183-21F0A094669D}"/>
              </a:ext>
            </a:extLst>
          </p:cNvPr>
          <p:cNvSpPr/>
          <p:nvPr/>
        </p:nvSpPr>
        <p:spPr>
          <a:xfrm>
            <a:off x="5400675" y="971550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СТАЛО</a:t>
            </a:r>
            <a:endParaRPr lang="ru-RU" sz="2000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6403975" y="341613"/>
            <a:ext cx="13176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8319"/>
            <a:ext cx="360000" cy="34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935038" y="576182"/>
            <a:ext cx="3931920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область, Ульяновский район, с. </a:t>
            </a:r>
            <a:r>
              <a:rPr lang="ru-RU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Загудаевка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4" descr=" "/>
          <p:cNvPicPr>
            <a:picLocks noChangeAspect="1" noChangeArrowheads="1"/>
          </p:cNvPicPr>
          <p:nvPr/>
        </p:nvPicPr>
        <p:blipFill>
          <a:blip r:embed="rId5"/>
          <a:srcRect t="14242"/>
          <a:stretch>
            <a:fillRect/>
          </a:stretch>
        </p:blipFill>
        <p:spPr bwMode="auto">
          <a:xfrm>
            <a:off x="5553081" y="1524394"/>
            <a:ext cx="3703805" cy="423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" descr="D:\ФОТО ФАП\Ульян. с. Загудаевка до\DSC00609.JPG"/>
          <p:cNvPicPr>
            <a:picLocks noChangeAspect="1" noChangeArrowheads="1"/>
          </p:cNvPicPr>
          <p:nvPr/>
        </p:nvPicPr>
        <p:blipFill>
          <a:blip r:embed="rId6"/>
          <a:srcRect r="15548"/>
          <a:stretch>
            <a:fillRect/>
          </a:stretch>
        </p:blipFill>
        <p:spPr bwMode="auto">
          <a:xfrm>
            <a:off x="511181" y="1511450"/>
            <a:ext cx="4833225" cy="4292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5235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3E46B40-211C-6B46-9FE5-C8B2EEFBB411}"/>
              </a:ext>
            </a:extLst>
          </p:cNvPr>
          <p:cNvCxnSpPr>
            <a:cxnSpLocks/>
          </p:cNvCxnSpPr>
          <p:nvPr/>
        </p:nvCxnSpPr>
        <p:spPr>
          <a:xfrm>
            <a:off x="935038" y="4932363"/>
            <a:ext cx="86052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B714E688-A42C-6141-9F57-D0F5E4564987}"/>
              </a:ext>
            </a:extLst>
          </p:cNvPr>
          <p:cNvSpPr>
            <a:spLocks noChangeAspect="1"/>
          </p:cNvSpPr>
          <p:nvPr/>
        </p:nvSpPr>
        <p:spPr>
          <a:xfrm>
            <a:off x="935385" y="971550"/>
            <a:ext cx="3697922" cy="3697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ctr"/>
          <a:lstStyle/>
          <a:p>
            <a:pPr algn="ctr"/>
            <a:r>
              <a:rPr lang="ru-RU" sz="105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Разместить показательные фото объекта с использованием единого стиля объектов МПЗЗ </a:t>
            </a:r>
            <a:r>
              <a:rPr lang="ru-RU" sz="105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(фасад, входная группа)</a:t>
            </a:r>
            <a:endParaRPr lang="ru-RU" sz="1050" b="1" i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4CD570CD-4815-6A49-B7EB-C58A2EA82C28}"/>
              </a:ext>
            </a:extLst>
          </p:cNvPr>
          <p:cNvSpPr>
            <a:spLocks noChangeAspect="1"/>
          </p:cNvSpPr>
          <p:nvPr/>
        </p:nvSpPr>
        <p:spPr>
          <a:xfrm>
            <a:off x="4866958" y="971550"/>
            <a:ext cx="4673282" cy="3697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ctr"/>
          <a:lstStyle/>
          <a:p>
            <a:pPr algn="ctr"/>
            <a:r>
              <a:rPr lang="ru-RU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Разместить показательные фото объекта с использованием единого стиля объектов МПЗЗ </a:t>
            </a:r>
            <a:br>
              <a:rPr lang="ru-RU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(внутренние помещения)</a:t>
            </a:r>
          </a:p>
        </p:txBody>
      </p:sp>
      <p:sp>
        <p:nvSpPr>
          <p:cNvPr id="11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6403975" y="341613"/>
            <a:ext cx="13176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8319"/>
            <a:ext cx="360000" cy="34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4" r="18502"/>
          <a:stretch/>
        </p:blipFill>
        <p:spPr>
          <a:xfrm>
            <a:off x="4876139" y="971550"/>
            <a:ext cx="4803007" cy="3697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4" r="19074"/>
          <a:stretch/>
        </p:blipFill>
        <p:spPr>
          <a:xfrm>
            <a:off x="935037" y="971550"/>
            <a:ext cx="3767579" cy="36979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935038" y="626984"/>
            <a:ext cx="3931920" cy="180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область, Николаевский район, село </a:t>
            </a:r>
            <a:r>
              <a:rPr lang="ru-RU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Ахметлей</a:t>
            </a:r>
            <a:endPara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="" xmlns:a16="http://schemas.microsoft.com/office/drawing/2014/main" id="{933C78AC-AFB3-554F-852E-F22AEB934CBA}"/>
              </a:ext>
            </a:extLst>
          </p:cNvPr>
          <p:cNvSpPr/>
          <p:nvPr/>
        </p:nvSpPr>
        <p:spPr>
          <a:xfrm>
            <a:off x="935385" y="5134243"/>
            <a:ext cx="3682335" cy="469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7524,607 </a:t>
            </a:r>
            <a:r>
              <a:rPr lang="ru-RU" sz="105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0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Мощность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(посещений в смену)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39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Площадь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(м</a:t>
            </a:r>
            <a:r>
              <a:rPr lang="ru-RU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74,8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39">
            <a:extLst>
              <a:ext uri="{FF2B5EF4-FFF2-40B4-BE49-F238E27FC236}">
                <a16:creationId xmlns=""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5059577" y="5134243"/>
            <a:ext cx="4480663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кв. метра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100,596</a:t>
            </a: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Характеристика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объекта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–ФАП,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отдельно стоящее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здание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Количество обслуживаемого населения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439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5050EB"/>
                </a:solidFill>
              </a:rPr>
              <a:t>Описание объекта</a:t>
            </a:r>
          </a:p>
        </p:txBody>
      </p:sp>
      <p:pic>
        <p:nvPicPr>
          <p:cNvPr id="19" name="Graphic 38">
            <a:extLst>
              <a:ext uri="{FF2B5EF4-FFF2-40B4-BE49-F238E27FC236}">
                <a16:creationId xmlns:a16="http://schemas.microsoft.com/office/drawing/2014/main" xmlns="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685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4E8DB3F-0B1F-C742-A6EE-55BEDF3EE207}"/>
              </a:ext>
            </a:extLst>
          </p:cNvPr>
          <p:cNvSpPr/>
          <p:nvPr/>
        </p:nvSpPr>
        <p:spPr>
          <a:xfrm>
            <a:off x="935385" y="971550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01F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БЫЛО</a:t>
            </a:r>
            <a:endParaRPr lang="ru-RU" sz="2000" dirty="0">
              <a:solidFill>
                <a:srgbClr val="F01F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A9AA375-5002-D94A-A183-21F0A094669D}"/>
              </a:ext>
            </a:extLst>
          </p:cNvPr>
          <p:cNvSpPr/>
          <p:nvPr/>
        </p:nvSpPr>
        <p:spPr>
          <a:xfrm>
            <a:off x="5400675" y="971550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СТАЛО</a:t>
            </a:r>
            <a:endParaRPr lang="ru-RU" sz="2000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6403975" y="341613"/>
            <a:ext cx="13176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8319"/>
            <a:ext cx="360000" cy="34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48" t="-62" r="159" b="12364"/>
          <a:stretch/>
        </p:blipFill>
        <p:spPr>
          <a:xfrm>
            <a:off x="909984" y="1511450"/>
            <a:ext cx="4248000" cy="37717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935038" y="626984"/>
            <a:ext cx="3931920" cy="180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область, Николаевский район, село </a:t>
            </a:r>
            <a:r>
              <a:rPr lang="ru-RU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Ахметлей</a:t>
            </a:r>
            <a:endParaRPr lang="ru-RU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D:\ахметлей фап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942" y="1511451"/>
            <a:ext cx="5040429" cy="3771749"/>
          </a:xfrm>
          <a:prstGeom prst="rect">
            <a:avLst/>
          </a:prstGeom>
          <a:noFill/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 txBox="1">
            <a:spLocks/>
          </p:cNvSpPr>
          <p:nvPr/>
        </p:nvSpPr>
        <p:spPr>
          <a:xfrm>
            <a:off x="935385" y="370017"/>
            <a:ext cx="267649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80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5050E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Изменения (внешний вид)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5050E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8" name="Graphic 38">
            <a:extLst>
              <a:ext uri="{FF2B5EF4-FFF2-40B4-BE49-F238E27FC236}">
                <a16:creationId xmlns:a16="http://schemas.microsoft.com/office/drawing/2014/main" xmlns="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451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3E46B40-211C-6B46-9FE5-C8B2EEFBB411}"/>
              </a:ext>
            </a:extLst>
          </p:cNvPr>
          <p:cNvCxnSpPr>
            <a:cxnSpLocks/>
          </p:cNvCxnSpPr>
          <p:nvPr/>
        </p:nvCxnSpPr>
        <p:spPr>
          <a:xfrm>
            <a:off x="935038" y="4932363"/>
            <a:ext cx="86052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6403975" y="341613"/>
            <a:ext cx="13176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8319"/>
            <a:ext cx="360000" cy="34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935038" y="610050"/>
            <a:ext cx="3931920" cy="180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область, Кузоватовский район, село Кивать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385" y="988885"/>
            <a:ext cx="3838937" cy="383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3">
            <a:extLst>
              <a:ext uri="{FF2B5EF4-FFF2-40B4-BE49-F238E27FC236}">
                <a16:creationId xmlns="" xmlns:a16="http://schemas.microsoft.com/office/drawing/2014/main" id="{933C78AC-AFB3-554F-852E-F22AEB934CBA}"/>
              </a:ext>
            </a:extLst>
          </p:cNvPr>
          <p:cNvSpPr/>
          <p:nvPr/>
        </p:nvSpPr>
        <p:spPr>
          <a:xfrm>
            <a:off x="935385" y="5134243"/>
            <a:ext cx="368233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–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8581,0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Мощность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(посещений в смену) –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42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Площадь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(м</a:t>
            </a:r>
            <a:r>
              <a:rPr lang="ru-RU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–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74,7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39">
            <a:extLst>
              <a:ext uri="{FF2B5EF4-FFF2-40B4-BE49-F238E27FC236}">
                <a16:creationId xmlns=""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5059577" y="5134243"/>
            <a:ext cx="4480663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кв. метра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–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114,4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Характеристика объекта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–ФАП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;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отдельно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стоящее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здание;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Количество обслуживаемого населения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869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3233" y="971550"/>
            <a:ext cx="3989167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5050EB"/>
                </a:solidFill>
              </a:rPr>
              <a:t>Описание объекта</a:t>
            </a:r>
          </a:p>
        </p:txBody>
      </p:sp>
      <p:pic>
        <p:nvPicPr>
          <p:cNvPr id="21" name="Graphic 38">
            <a:extLst>
              <a:ext uri="{FF2B5EF4-FFF2-40B4-BE49-F238E27FC236}">
                <a16:creationId xmlns:a16="http://schemas.microsoft.com/office/drawing/2014/main" xmlns="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6858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B714E688-A42C-6141-9F57-D0F5E4564987}"/>
              </a:ext>
            </a:extLst>
          </p:cNvPr>
          <p:cNvSpPr>
            <a:spLocks noChangeAspect="1"/>
          </p:cNvSpPr>
          <p:nvPr/>
        </p:nvSpPr>
        <p:spPr>
          <a:xfrm>
            <a:off x="935385" y="1511450"/>
            <a:ext cx="4248000" cy="424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ctr"/>
          <a:lstStyle/>
          <a:p>
            <a:pPr algn="ctr"/>
            <a:r>
              <a:rPr lang="ru-RU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Фото ДО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4E8DB3F-0B1F-C742-A6EE-55BEDF3EE207}"/>
              </a:ext>
            </a:extLst>
          </p:cNvPr>
          <p:cNvSpPr/>
          <p:nvPr/>
        </p:nvSpPr>
        <p:spPr>
          <a:xfrm>
            <a:off x="935385" y="971550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01F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БЫЛО</a:t>
            </a:r>
            <a:endParaRPr lang="ru-RU" sz="2000" dirty="0">
              <a:solidFill>
                <a:srgbClr val="F01F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A9AA375-5002-D94A-A183-21F0A094669D}"/>
              </a:ext>
            </a:extLst>
          </p:cNvPr>
          <p:cNvSpPr/>
          <p:nvPr/>
        </p:nvSpPr>
        <p:spPr>
          <a:xfrm>
            <a:off x="5400675" y="971550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СТАЛО</a:t>
            </a:r>
            <a:endParaRPr lang="ru-RU" sz="2000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6403975" y="341613"/>
            <a:ext cx="13176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8319"/>
            <a:ext cx="360000" cy="34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0675" y="1482053"/>
            <a:ext cx="4254668" cy="433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385" y="1511451"/>
            <a:ext cx="4248000" cy="42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935038" y="626984"/>
            <a:ext cx="3931920" cy="180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область, Кузоватовский район, село Кивать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5050EB"/>
                </a:solidFill>
              </a:rPr>
              <a:t>Изменения (внешний вид)</a:t>
            </a:r>
          </a:p>
        </p:txBody>
      </p:sp>
      <p:pic>
        <p:nvPicPr>
          <p:cNvPr id="19" name="Graphic 38">
            <a:extLst>
              <a:ext uri="{FF2B5EF4-FFF2-40B4-BE49-F238E27FC236}">
                <a16:creationId xmlns:a16="http://schemas.microsoft.com/office/drawing/2014/main" xmlns="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451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5050EB"/>
                </a:solidFill>
              </a:rPr>
              <a:t>Изменения (позитивные)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B1548B89-D1C7-5C4A-93ED-8E0C8E47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4208" y="355640"/>
            <a:ext cx="396000" cy="396000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="" xmlns:a16="http://schemas.microsoft.com/office/drawing/2014/main" id="{5C39438D-8E99-7C42-958F-B75BFAF7EFFB}"/>
              </a:ext>
            </a:extLst>
          </p:cNvPr>
          <p:cNvSpPr>
            <a:spLocks noChangeAspect="1"/>
          </p:cNvSpPr>
          <p:nvPr/>
        </p:nvSpPr>
        <p:spPr>
          <a:xfrm>
            <a:off x="354344" y="5280163"/>
            <a:ext cx="3789392" cy="460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1200" b="1" dirty="0" smtClean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Число граждан, прошедших профилактические осмотры, млн. чел.</a:t>
            </a:r>
            <a:endParaRPr lang="ru-RU" sz="1200" b="1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22">
            <a:extLst>
              <a:ext uri="{FF2B5EF4-FFF2-40B4-BE49-F238E27FC236}">
                <a16:creationId xmlns="" xmlns:a16="http://schemas.microsoft.com/office/drawing/2014/main" id="{D172DD90-3A17-E94E-BA96-91976D82C6AF}"/>
              </a:ext>
            </a:extLst>
          </p:cNvPr>
          <p:cNvSpPr>
            <a:spLocks noChangeAspect="1"/>
          </p:cNvSpPr>
          <p:nvPr/>
        </p:nvSpPr>
        <p:spPr>
          <a:xfrm>
            <a:off x="4995333" y="5308606"/>
            <a:ext cx="4986867" cy="650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1200" b="1" dirty="0" smtClean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Доля населенных пунктов с числом жителей до 2000 человек, населению которых доступна первичная медико-санитарная помощь по месту их проживания, %</a:t>
            </a:r>
            <a:endParaRPr lang="ru-RU" sz="1200" b="1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Chart 19">
            <a:extLst>
              <a:ext uri="{FF2B5EF4-FFF2-40B4-BE49-F238E27FC236}">
                <a16:creationId xmlns="" xmlns:a16="http://schemas.microsoft.com/office/drawing/2014/main" id="{21697D31-D91C-4649-A4F8-EC80A17D6A8D}"/>
              </a:ext>
            </a:extLst>
          </p:cNvPr>
          <p:cNvGraphicFramePr/>
          <p:nvPr>
            <p:extLst/>
          </p:nvPr>
        </p:nvGraphicFramePr>
        <p:xfrm>
          <a:off x="354343" y="1148617"/>
          <a:ext cx="3789393" cy="3990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23">
            <a:extLst>
              <a:ext uri="{FF2B5EF4-FFF2-40B4-BE49-F238E27FC236}">
                <a16:creationId xmlns="" xmlns:a16="http://schemas.microsoft.com/office/drawing/2014/main" id="{79FFCD54-2DB9-434C-B11D-8C15A25EB09C}"/>
              </a:ext>
            </a:extLst>
          </p:cNvPr>
          <p:cNvGraphicFramePr/>
          <p:nvPr>
            <p:extLst/>
          </p:nvPr>
        </p:nvGraphicFramePr>
        <p:xfrm>
          <a:off x="5283200" y="1359562"/>
          <a:ext cx="4569224" cy="3872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1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6403975" y="341613"/>
            <a:ext cx="13176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Ульяновская область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8319"/>
            <a:ext cx="360000" cy="34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2063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58496</TotalTime>
  <Words>366</Words>
  <Application>Microsoft Office PowerPoint</Application>
  <PresentationFormat>Произвольный</PresentationFormat>
  <Paragraphs>74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3871</cp:revision>
  <cp:lastPrinted>2022-02-10T07:06:34Z</cp:lastPrinted>
  <dcterms:created xsi:type="dcterms:W3CDTF">2021-02-15T16:51:07Z</dcterms:created>
  <dcterms:modified xsi:type="dcterms:W3CDTF">2022-04-12T16:12:53Z</dcterms:modified>
</cp:coreProperties>
</file>