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5"/>
  </p:notesMasterIdLst>
  <p:sldIdLst>
    <p:sldId id="489" r:id="rId2"/>
    <p:sldId id="505" r:id="rId3"/>
    <p:sldId id="419" r:id="rId4"/>
    <p:sldId id="412" r:id="rId5"/>
    <p:sldId id="469" r:id="rId6"/>
    <p:sldId id="494" r:id="rId7"/>
    <p:sldId id="495" r:id="rId8"/>
    <p:sldId id="496" r:id="rId9"/>
    <p:sldId id="497" r:id="rId10"/>
    <p:sldId id="518" r:id="rId11"/>
    <p:sldId id="504" r:id="rId12"/>
    <p:sldId id="515" r:id="rId13"/>
    <p:sldId id="501" r:id="rId14"/>
  </p:sldIdLst>
  <p:sldSz cx="9144000" cy="5143500" type="screen16x9"/>
  <p:notesSz cx="6797675" cy="9926638"/>
  <p:defaultTextStyle>
    <a:defPPr>
      <a:defRPr lang="ru-RU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880">
          <p15:clr>
            <a:srgbClr val="A4A3A4"/>
          </p15:clr>
        </p15:guide>
        <p15:guide id="4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5321"/>
    <a:srgbClr val="FF3300"/>
    <a:srgbClr val="4258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1233" autoAdjust="0"/>
    <p:restoredTop sz="99196" autoAdjust="0"/>
  </p:normalViewPr>
  <p:slideViewPr>
    <p:cSldViewPr snapToGrid="0">
      <p:cViewPr varScale="1">
        <p:scale>
          <a:sx n="150" d="100"/>
          <a:sy n="150" d="100"/>
        </p:scale>
        <p:origin x="-420" y="-90"/>
      </p:cViewPr>
      <p:guideLst>
        <p:guide orient="horz" pos="2160"/>
        <p:guide orient="horz" pos="1620"/>
        <p:guide pos="384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643D9EFA-EDF4-4021-9FB0-76DEC7F39129}" type="datetimeFigureOut">
              <a:rPr lang="ru-RU" smtClean="0"/>
              <a:pPr/>
              <a:t>13.04.2022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DEAC1452-BD9C-48F6-A5A0-EC99E6BA1B4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2015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 userDrawn="1"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37" y="12562"/>
            <a:ext cx="551731" cy="513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F:\КОЛЛЕГИЯ_ЗАСТАВКА\RT_MZ_RT.png"/>
          <p:cNvPicPr>
            <a:picLocks noChangeAspect="1" noChangeArrowheads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4865" y="76727"/>
            <a:ext cx="1240124" cy="427517"/>
          </a:xfrm>
          <a:prstGeom prst="rect">
            <a:avLst/>
          </a:prstGeom>
          <a:noFill/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76491" y="76727"/>
            <a:ext cx="363255" cy="46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264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F:\КОЛЛЕГИЯ_ЗАСТАВКА\RT_MZ_RT.png"/>
          <p:cNvPicPr>
            <a:picLocks noChangeAspect="1" noChangeArrowheads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70774" y="31351"/>
            <a:ext cx="2552579" cy="879969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237" y="12562"/>
            <a:ext cx="551731" cy="5130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7451" y="66771"/>
            <a:ext cx="460565" cy="515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5206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20068" y="-32383"/>
            <a:ext cx="8103869" cy="307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5637" y="785955"/>
            <a:ext cx="7652731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4783456"/>
            <a:ext cx="292608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6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4/13/2022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6"/>
            <a:ext cx="2103120" cy="2154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3400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703" r:id="rId2"/>
  </p:sldLayoutIdLst>
  <p:timing>
    <p:tnLst>
      <p:par>
        <p:cTn id="1" dur="indefinite" restart="never" nodeType="tmRoot"/>
      </p:par>
    </p:tnLst>
  </p:timing>
  <p:txStyles>
    <p:titleStyle>
      <a:lvl1pPr>
        <a:defRPr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>
        <a:defRPr>
          <a:latin typeface="Arial" panose="020B0604020202020204" pitchFamily="34" charset="0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342900">
        <a:defRPr>
          <a:latin typeface="+mn-lt"/>
          <a:ea typeface="+mn-ea"/>
          <a:cs typeface="+mn-cs"/>
        </a:defRPr>
      </a:lvl2pPr>
      <a:lvl3pPr marL="685800">
        <a:defRPr>
          <a:latin typeface="+mn-lt"/>
          <a:ea typeface="+mn-ea"/>
          <a:cs typeface="+mn-cs"/>
        </a:defRPr>
      </a:lvl3pPr>
      <a:lvl4pPr marL="1028700">
        <a:defRPr>
          <a:latin typeface="+mn-lt"/>
          <a:ea typeface="+mn-ea"/>
          <a:cs typeface="+mn-cs"/>
        </a:defRPr>
      </a:lvl4pPr>
      <a:lvl5pPr marL="1371600">
        <a:defRPr>
          <a:latin typeface="+mn-lt"/>
          <a:ea typeface="+mn-ea"/>
          <a:cs typeface="+mn-cs"/>
        </a:defRPr>
      </a:lvl5pPr>
      <a:lvl6pPr marL="1714500">
        <a:defRPr>
          <a:latin typeface="+mn-lt"/>
          <a:ea typeface="+mn-ea"/>
          <a:cs typeface="+mn-cs"/>
        </a:defRPr>
      </a:lvl6pPr>
      <a:lvl7pPr marL="2057400">
        <a:defRPr>
          <a:latin typeface="+mn-lt"/>
          <a:ea typeface="+mn-ea"/>
          <a:cs typeface="+mn-cs"/>
        </a:defRPr>
      </a:lvl7pPr>
      <a:lvl8pPr marL="2400300">
        <a:defRPr>
          <a:latin typeface="+mn-lt"/>
          <a:ea typeface="+mn-ea"/>
          <a:cs typeface="+mn-cs"/>
        </a:defRPr>
      </a:lvl8pPr>
      <a:lvl9pPr marL="27432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microsoft.com/office/2007/relationships/hdphoto" Target="../media/hdphoto1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emf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Relationship Id="rId9" Type="http://schemas.microsoft.com/office/2007/relationships/hdphoto" Target="../media/hdphoto1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23.jpe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microsoft.com/office/2007/relationships/hdphoto" Target="../media/hdphoto5.wdp"/><Relationship Id="rId7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microsoft.com/office/2007/relationships/hdphoto" Target="../media/hdphoto8.wdp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microsoft.com/office/2007/relationships/hdphoto" Target="../media/hdphoto7.wdp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://mirpps.ru/fon-dlja-prezentacii/59.jpg"/>
          <p:cNvSpPr>
            <a:spLocks noChangeAspect="1" noChangeArrowheads="1"/>
          </p:cNvSpPr>
          <p:nvPr/>
        </p:nvSpPr>
        <p:spPr bwMode="auto">
          <a:xfrm>
            <a:off x="155575" y="-2234804"/>
            <a:ext cx="8296275" cy="4664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97106" y="1870079"/>
            <a:ext cx="786505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Реализация региональной программы модернизации первичного звена здравоохранения Республики </a:t>
            </a:r>
            <a:r>
              <a:rPr lang="ru-RU" sz="28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Татарстан</a:t>
            </a:r>
            <a:endParaRPr lang="ru-RU" sz="28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algn="r"/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46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 txBox="1">
            <a:spLocks/>
          </p:cNvSpPr>
          <p:nvPr/>
        </p:nvSpPr>
        <p:spPr>
          <a:xfrm>
            <a:off x="7005384" y="4804579"/>
            <a:ext cx="2103120" cy="2154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algn="r"/>
              <a:t>10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44260" y="2364988"/>
            <a:ext cx="3299740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Результаты: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Взрослые –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695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посещений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Дети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–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5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14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посещений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Флюорография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–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723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РКТ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–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4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8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исследований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Лабораторные </a:t>
            </a:r>
            <a:b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</a:b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исследования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–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2 115</a:t>
            </a:r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23252" y="40327"/>
            <a:ext cx="502381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МОДЕРНИЗАЦИЯ АМБУЛАТОРНОЙ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ПРОТИВОТУБЕРКУЛЕЗНОЙ СЛУЖБЫ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08654" y="4056519"/>
            <a:ext cx="31998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Средства регионального </a:t>
            </a:r>
          </a:p>
          <a:p>
            <a:pPr algn="ctr"/>
            <a:r>
              <a:rPr lang="ru-RU" sz="1800" dirty="0" smtClean="0">
                <a:solidFill>
                  <a:srgbClr val="C00000"/>
                </a:solidFill>
                <a:latin typeface="Arial" panose="020B0604020202020204" pitchFamily="34" charset="0"/>
              </a:rPr>
              <a:t>бюджета 565,61 </a:t>
            </a:r>
            <a:r>
              <a:rPr lang="ru-RU" sz="1800" dirty="0" err="1">
                <a:solidFill>
                  <a:srgbClr val="C00000"/>
                </a:solidFill>
                <a:latin typeface="Arial" panose="020B0604020202020204" pitchFamily="34" charset="0"/>
              </a:rPr>
              <a:t>млн.рублей</a:t>
            </a:r>
            <a:endParaRPr lang="ru-RU" sz="18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0434" y="3544081"/>
            <a:ext cx="2297979" cy="15479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50436" y="884633"/>
            <a:ext cx="2297977" cy="293282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909"/>
          <a:stretch/>
        </p:blipFill>
        <p:spPr>
          <a:xfrm>
            <a:off x="398379" y="3057486"/>
            <a:ext cx="3052055" cy="203451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5748413" y="782466"/>
            <a:ext cx="3389101" cy="13106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ts val="1900"/>
              </a:lnSpc>
            </a:pP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Открытие нового корпуса </a:t>
            </a:r>
            <a:b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Республиканского противотуберкулезного диспансера в </a:t>
            </a:r>
            <a:r>
              <a:rPr lang="ru-RU" sz="16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г.Казани</a:t>
            </a:r>
            <a:endParaRPr lang="ru-RU" sz="16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defTabSz="914400">
              <a:lnSpc>
                <a:spcPts val="1900"/>
              </a:lnSpc>
            </a:pP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апреля 2022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379" y="884632"/>
            <a:ext cx="3038793" cy="219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346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A88786C-B9EA-42EF-BEE7-17479E14CE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7449" y="2949059"/>
            <a:ext cx="1804449" cy="19719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11C7165-98CB-4678-A1AD-7BF4154EED3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8551" y="3524947"/>
            <a:ext cx="1881597" cy="136165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D631D541-420E-4C73-9F8B-BB1F83297B5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4381" y="1092698"/>
            <a:ext cx="2317819" cy="274578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3545C4A1-38B3-4339-87CE-8E7200D465B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2750" y="2731224"/>
            <a:ext cx="1715056" cy="2296269"/>
          </a:xfrm>
          <a:prstGeom prst="rect">
            <a:avLst/>
          </a:prstGeom>
        </p:spPr>
      </p:pic>
      <p:sp>
        <p:nvSpPr>
          <p:cNvPr id="9" name="Номер слайда 2"/>
          <p:cNvSpPr txBox="1">
            <a:spLocks/>
          </p:cNvSpPr>
          <p:nvPr/>
        </p:nvSpPr>
        <p:spPr>
          <a:xfrm>
            <a:off x="7005384" y="4804579"/>
            <a:ext cx="2103120" cy="2154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algn="r"/>
              <a:t>11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4DBA3A2-F6BD-4186-89C3-D768FB20539C}"/>
              </a:ext>
            </a:extLst>
          </p:cNvPr>
          <p:cNvSpPr txBox="1"/>
          <p:nvPr/>
        </p:nvSpPr>
        <p:spPr>
          <a:xfrm>
            <a:off x="603250" y="109664"/>
            <a:ext cx="5695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УДОВЛЕТВОРЕННОСТЬ НАСЕЛЕНИЯ КАЧЕСТВОМ ПРЕДОСТАВЛЯЕМЫХ УСЛУГ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  <a:endParaRPr lang="ru-RU" sz="2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3426" y="901847"/>
            <a:ext cx="3831574" cy="1929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0808426B-E81F-44BC-A447-8E5B3B8AEE6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850" y="1092698"/>
            <a:ext cx="1746743" cy="1734763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515" y="2930741"/>
            <a:ext cx="3155950" cy="2165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13426" y="2942650"/>
            <a:ext cx="22341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501 автомобиль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 rot="825531">
            <a:off x="4587325" y="3092380"/>
            <a:ext cx="4171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МОНИТОРИНГ СОЦСЕТЕЙ</a:t>
            </a:r>
            <a:endParaRPr lang="ru-RU" sz="2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426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zalyalova\Desktop\соц.семья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9334" y="2858777"/>
            <a:ext cx="3605325" cy="2133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zalyalova\Desktop\гранты.jpe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158" y="836995"/>
            <a:ext cx="3641547" cy="1928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7022" y="3960446"/>
            <a:ext cx="4572000" cy="982211"/>
          </a:xfrm>
          <a:prstGeom prst="rect">
            <a:avLst/>
          </a:prstGeom>
        </p:spPr>
        <p:txBody>
          <a:bodyPr lIns="58310" tIns="29156" rIns="58310" bIns="29156">
            <a:spAutoFit/>
          </a:bodyPr>
          <a:lstStyle/>
          <a:p>
            <a:pPr marL="52478" defTabSz="685783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Программа предоставления жилья </a:t>
            </a:r>
          </a:p>
          <a:p>
            <a:pPr marL="52478" defTabSz="685783"/>
            <a:r>
              <a:rPr lang="ru-RU" b="1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«Социальная ипотека» по целевой квоте 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Минздрава РТ</a:t>
            </a:r>
          </a:p>
          <a:p>
            <a:pPr marL="52478" defTabSz="685783"/>
            <a:r>
              <a:rPr lang="ru-RU" b="1" i="1" u="sng" dirty="0">
                <a:solidFill>
                  <a:srgbClr val="4472C4">
                    <a:lumMod val="50000"/>
                  </a:srgb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 2021 г. предоставлено </a:t>
            </a:r>
            <a:r>
              <a:rPr lang="ru-RU" sz="1800" b="1" i="1" u="sng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235 </a:t>
            </a:r>
            <a:r>
              <a:rPr lang="ru-RU" sz="1800" b="1" i="1" u="sng" dirty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квартир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388460" y="768114"/>
            <a:ext cx="4667792" cy="2013263"/>
          </a:xfrm>
          <a:prstGeom prst="rect">
            <a:avLst/>
          </a:prstGeom>
        </p:spPr>
        <p:txBody>
          <a:bodyPr wrap="square" lIns="58310" tIns="29156" rIns="58310" bIns="29156">
            <a:spAutoFit/>
          </a:bodyPr>
          <a:lstStyle/>
          <a:p>
            <a:pPr marL="52478" algn="ctr" defTabSz="685783"/>
            <a:r>
              <a:rPr lang="ru-RU" sz="16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беспеченность врачами – </a:t>
            </a:r>
          </a:p>
          <a:p>
            <a:pPr marL="52478" algn="ctr" defTabSz="685783"/>
            <a:r>
              <a:rPr lang="ru-RU" sz="2000" dirty="0" smtClean="0">
                <a:solidFill>
                  <a:srgbClr val="C0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35,8</a:t>
            </a:r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на 10 тыс. нас. в 2021 г. </a:t>
            </a:r>
          </a:p>
          <a:p>
            <a:pPr marL="52478" algn="ctr" defTabSz="685783"/>
            <a:r>
              <a:rPr lang="ru-RU" sz="16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(2020 г. – 35,0)</a:t>
            </a:r>
          </a:p>
          <a:p>
            <a:pPr marL="52478" defTabSz="685783"/>
            <a:endParaRPr lang="ru-RU" sz="1500" dirty="0" smtClean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52478" defTabSz="685783"/>
            <a:r>
              <a:rPr lang="ru-RU" sz="1500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Программа </a:t>
            </a:r>
            <a:r>
              <a:rPr lang="ru-RU" sz="15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предоставления </a:t>
            </a:r>
            <a:r>
              <a:rPr lang="ru-RU" sz="15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грантов Правительства </a:t>
            </a:r>
            <a:r>
              <a:rPr lang="ru-RU" sz="1500" b="1" dirty="0" smtClean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РТ (800 тыс. рублей)</a:t>
            </a:r>
            <a:endParaRPr lang="ru-RU" sz="15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52478" defTabSz="685783"/>
            <a:r>
              <a:rPr lang="ru-RU" sz="15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с 2014 по 2021 г. предоставлено </a:t>
            </a:r>
            <a:r>
              <a:rPr lang="ru-RU" sz="1500" b="1" i="1" dirty="0">
                <a:solidFill>
                  <a:srgbClr val="C0000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1 198 </a:t>
            </a:r>
            <a:r>
              <a:rPr lang="ru-RU" sz="1500" i="1" dirty="0">
                <a:solidFill>
                  <a:prstClr val="black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грантов (в 2021 г. предоставлено 125 грантов)</a:t>
            </a:r>
          </a:p>
        </p:txBody>
      </p:sp>
      <p:sp>
        <p:nvSpPr>
          <p:cNvPr id="6" name="object 18"/>
          <p:cNvSpPr txBox="1">
            <a:spLocks/>
          </p:cNvSpPr>
          <p:nvPr/>
        </p:nvSpPr>
        <p:spPr>
          <a:xfrm>
            <a:off x="837755" y="355132"/>
            <a:ext cx="4609129" cy="313493"/>
          </a:xfrm>
          <a:prstGeom prst="rect">
            <a:avLst/>
          </a:prstGeom>
        </p:spPr>
        <p:txBody>
          <a:bodyPr vert="horz" wrap="square" lIns="0" tIns="5661" rIns="0" bIns="0" rtlCol="0" anchor="ctr">
            <a:spAutoFit/>
          </a:bodyPr>
          <a:lstStyle>
            <a:lvl1pPr>
              <a:defRPr sz="2000" b="0" i="0">
                <a:solidFill>
                  <a:schemeClr val="tx1"/>
                </a:solidFill>
                <a:latin typeface="Times New Roman"/>
                <a:ea typeface="+mj-ea"/>
                <a:cs typeface="Times New Roman"/>
              </a:defRPr>
            </a:lvl1pPr>
          </a:lstStyle>
          <a:p>
            <a:pPr marL="4718" algn="ctr" defTabSz="685783">
              <a:spcBef>
                <a:spcPts val="45"/>
              </a:spcBef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СОЦИАЛЬНЫЕ ПРОГРАММЫ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0158" y="2923267"/>
            <a:ext cx="3625546" cy="97718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algn="just" defTabSz="685783"/>
            <a:r>
              <a:rPr lang="ru-RU" sz="17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«Земский доктор» </a:t>
            </a:r>
          </a:p>
          <a:p>
            <a:pPr defTabSz="685783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2012 г.  привлечено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868</a:t>
            </a: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врачей</a:t>
            </a:r>
            <a:b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средних медицинских работников </a:t>
            </a:r>
          </a:p>
          <a:p>
            <a:pPr algn="just" defTabSz="685783"/>
            <a:r>
              <a:rPr lang="ru-RU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(в 2021 г. привлечено 104 специалиста)</a:t>
            </a:r>
          </a:p>
        </p:txBody>
      </p:sp>
      <p:sp>
        <p:nvSpPr>
          <p:cNvPr id="9" name="Номер слайда 2"/>
          <p:cNvSpPr txBox="1">
            <a:spLocks/>
          </p:cNvSpPr>
          <p:nvPr/>
        </p:nvSpPr>
        <p:spPr>
          <a:xfrm>
            <a:off x="7005384" y="4804579"/>
            <a:ext cx="2103120" cy="2154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algn="r"/>
              <a:t>12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756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968" y="2514263"/>
            <a:ext cx="76787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БЛАГОДАРЮ  ЗА  </a:t>
            </a:r>
            <a:r>
              <a:rPr lang="ru-RU" sz="4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4156396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08001" y="194347"/>
            <a:ext cx="4228424" cy="433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ru-RU" sz="2800" dirty="0">
                <a:solidFill>
                  <a:srgbClr val="C00000"/>
                </a:solidFill>
                <a:cs typeface="Arial" pitchFamily="34" charset="0"/>
              </a:rPr>
              <a:t>39 </a:t>
            </a:r>
            <a:endParaRPr lang="ru-RU" sz="2800" dirty="0" smtClean="0">
              <a:solidFill>
                <a:srgbClr val="C00000"/>
              </a:solidFill>
              <a:cs typeface="Arial" pitchFamily="34" charset="0"/>
            </a:endParaRPr>
          </a:p>
          <a:p>
            <a:pPr algn="ctr" eaLnBrk="1" hangingPunct="1"/>
            <a:r>
              <a:rPr lang="ru-RU" sz="1600" dirty="0">
                <a:cs typeface="Arial" pitchFamily="34" charset="0"/>
              </a:rPr>
              <a:t>о</a:t>
            </a:r>
            <a:r>
              <a:rPr lang="ru-RU" sz="1600" dirty="0" smtClean="0">
                <a:cs typeface="Arial" pitchFamily="34" charset="0"/>
              </a:rPr>
              <a:t>бъектов строительства/капремонта</a:t>
            </a:r>
          </a:p>
          <a:p>
            <a:pPr algn="ctr" eaLnBrk="1" hangingPunct="1"/>
            <a:endParaRPr lang="ru-RU" sz="1800" dirty="0" smtClean="0">
              <a:solidFill>
                <a:srgbClr val="C00000"/>
              </a:solidFill>
              <a:cs typeface="Arial" pitchFamily="34" charset="0"/>
            </a:endParaRPr>
          </a:p>
          <a:p>
            <a:pPr algn="ctr" eaLnBrk="1" hangingPunct="1"/>
            <a:r>
              <a:rPr lang="ru-RU" sz="1800" dirty="0" smtClean="0">
                <a:solidFill>
                  <a:srgbClr val="C00000"/>
                </a:solidFill>
                <a:cs typeface="Arial" pitchFamily="34" charset="0"/>
              </a:rPr>
              <a:t>Для</a:t>
            </a:r>
            <a:r>
              <a:rPr lang="ru-RU" sz="2800" dirty="0" smtClean="0">
                <a:solidFill>
                  <a:srgbClr val="C00000"/>
                </a:solidFill>
                <a:cs typeface="Arial" pitchFamily="34" charset="0"/>
              </a:rPr>
              <a:t> 608 </a:t>
            </a:r>
            <a:r>
              <a:rPr lang="ru-RU" sz="1800" dirty="0">
                <a:solidFill>
                  <a:srgbClr val="C00000"/>
                </a:solidFill>
                <a:cs typeface="Arial" pitchFamily="34" charset="0"/>
              </a:rPr>
              <a:t>тысяч </a:t>
            </a:r>
            <a:r>
              <a:rPr lang="ru-RU" sz="1800" dirty="0" smtClean="0">
                <a:solidFill>
                  <a:srgbClr val="C00000"/>
                </a:solidFill>
                <a:cs typeface="Arial" pitchFamily="34" charset="0"/>
              </a:rPr>
              <a:t>сельских жителей</a:t>
            </a:r>
            <a:endParaRPr lang="ru-RU" sz="2800" dirty="0">
              <a:solidFill>
                <a:srgbClr val="C00000"/>
              </a:solidFill>
              <a:cs typeface="Arial" pitchFamily="34" charset="0"/>
            </a:endParaRPr>
          </a:p>
          <a:p>
            <a:pPr algn="ctr" eaLnBrk="1" hangingPunct="1"/>
            <a:r>
              <a:rPr lang="ru-RU" sz="1600" dirty="0" smtClean="0">
                <a:cs typeface="Arial" pitchFamily="34" charset="0"/>
              </a:rPr>
              <a:t>повышение доступности медицинской помощи </a:t>
            </a:r>
          </a:p>
          <a:p>
            <a:pPr algn="ctr" eaLnBrk="1" hangingPunct="1"/>
            <a:endParaRPr lang="ru-RU" sz="1800" dirty="0" smtClean="0">
              <a:solidFill>
                <a:srgbClr val="C00000"/>
              </a:solidFill>
              <a:cs typeface="Arial" pitchFamily="34" charset="0"/>
            </a:endParaRPr>
          </a:p>
          <a:p>
            <a:pPr algn="ctr" eaLnBrk="1" hangingPunct="1"/>
            <a:r>
              <a:rPr lang="ru-RU" sz="2800" dirty="0">
                <a:solidFill>
                  <a:srgbClr val="C00000"/>
                </a:solidFill>
                <a:cs typeface="Arial" pitchFamily="34" charset="0"/>
              </a:rPr>
              <a:t>4,5%</a:t>
            </a:r>
          </a:p>
          <a:p>
            <a:pPr algn="ctr" eaLnBrk="1" hangingPunct="1"/>
            <a:r>
              <a:rPr lang="ru-RU" sz="1600" dirty="0" smtClean="0">
                <a:cs typeface="Arial" pitchFamily="34" charset="0"/>
              </a:rPr>
              <a:t>рост количества </a:t>
            </a:r>
            <a:r>
              <a:rPr lang="ru-RU" sz="1600" dirty="0">
                <a:cs typeface="Arial" pitchFamily="34" charset="0"/>
              </a:rPr>
              <a:t>посещений </a:t>
            </a:r>
            <a:endParaRPr lang="ru-RU" sz="1600" dirty="0" smtClean="0">
              <a:cs typeface="Arial" pitchFamily="34" charset="0"/>
            </a:endParaRPr>
          </a:p>
          <a:p>
            <a:pPr algn="ctr" eaLnBrk="1" hangingPunct="1"/>
            <a:r>
              <a:rPr lang="ru-RU" sz="1600" dirty="0" smtClean="0">
                <a:cs typeface="Arial" pitchFamily="34" charset="0"/>
              </a:rPr>
              <a:t>на </a:t>
            </a:r>
            <a:r>
              <a:rPr lang="ru-RU" sz="1600" dirty="0">
                <a:cs typeface="Arial" pitchFamily="34" charset="0"/>
              </a:rPr>
              <a:t>1 сельского </a:t>
            </a:r>
            <a:r>
              <a:rPr lang="ru-RU" sz="1600" dirty="0" smtClean="0">
                <a:cs typeface="Arial" pitchFamily="34" charset="0"/>
              </a:rPr>
              <a:t>жителя</a:t>
            </a:r>
          </a:p>
          <a:p>
            <a:pPr algn="ctr" eaLnBrk="1" hangingPunct="1"/>
            <a:endParaRPr lang="ru-RU" sz="1600" dirty="0">
              <a:cs typeface="Arial" pitchFamily="34" charset="0"/>
            </a:endParaRPr>
          </a:p>
          <a:p>
            <a:pPr algn="ctr" eaLnBrk="1" hangingPunct="1"/>
            <a:r>
              <a:rPr lang="ru-RU" sz="2800" dirty="0" smtClean="0">
                <a:solidFill>
                  <a:srgbClr val="C00000"/>
                </a:solidFill>
                <a:cs typeface="Arial" pitchFamily="34" charset="0"/>
              </a:rPr>
              <a:t>76,4% </a:t>
            </a:r>
            <a:r>
              <a:rPr lang="ru-RU" sz="1600" dirty="0" smtClean="0">
                <a:solidFill>
                  <a:srgbClr val="C00000"/>
                </a:solidFill>
                <a:cs typeface="Arial" pitchFamily="34" charset="0"/>
              </a:rPr>
              <a:t>(74,3% в 2020)</a:t>
            </a:r>
            <a:endParaRPr lang="ru-RU" sz="1600" dirty="0">
              <a:solidFill>
                <a:srgbClr val="C00000"/>
              </a:solidFill>
              <a:cs typeface="Arial" pitchFamily="34" charset="0"/>
            </a:endParaRPr>
          </a:p>
          <a:p>
            <a:pPr algn="ctr" eaLnBrk="1" hangingPunct="1"/>
            <a:r>
              <a:rPr lang="ru-RU" sz="1600" dirty="0" smtClean="0">
                <a:cs typeface="Arial" pitchFamily="34" charset="0"/>
              </a:rPr>
              <a:t>удовлетворенность населения качеством оказания медицинской помощи</a:t>
            </a:r>
            <a:endParaRPr lang="ru-RU" sz="1600" dirty="0">
              <a:cs typeface="Arial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851400" y="398384"/>
            <a:ext cx="365125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муниципальных районов</a:t>
            </a:r>
          </a:p>
        </p:txBody>
      </p:sp>
      <p:pic>
        <p:nvPicPr>
          <p:cNvPr id="8" name="Picture 3" descr="tat"/>
          <p:cNvPicPr>
            <a:picLocks noChangeAspect="1" noChangeArrowheads="1"/>
          </p:cNvPicPr>
          <p:nvPr/>
        </p:nvPicPr>
        <p:blipFill>
          <a:blip r:embed="rId2" cstate="email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2868" y="1336215"/>
            <a:ext cx="4440886" cy="2841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5-конечная звезда 16"/>
          <p:cNvSpPr/>
          <p:nvPr/>
        </p:nvSpPr>
        <p:spPr>
          <a:xfrm>
            <a:off x="5531608" y="2053176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5918289" y="2053176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5-конечная звезда 21"/>
          <p:cNvSpPr/>
          <p:nvPr/>
        </p:nvSpPr>
        <p:spPr>
          <a:xfrm>
            <a:off x="7592239" y="2053176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5-конечная звезда 22"/>
          <p:cNvSpPr/>
          <p:nvPr/>
        </p:nvSpPr>
        <p:spPr>
          <a:xfrm>
            <a:off x="8227185" y="2137696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5-конечная звезда 23"/>
          <p:cNvSpPr/>
          <p:nvPr/>
        </p:nvSpPr>
        <p:spPr>
          <a:xfrm>
            <a:off x="5124605" y="3178164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5-конечная звезда 25"/>
          <p:cNvSpPr/>
          <p:nvPr/>
        </p:nvSpPr>
        <p:spPr>
          <a:xfrm>
            <a:off x="8059790" y="2633463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5-конечная звезда 26"/>
          <p:cNvSpPr/>
          <p:nvPr/>
        </p:nvSpPr>
        <p:spPr>
          <a:xfrm>
            <a:off x="7043876" y="2365975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5-конечная звезда 27"/>
          <p:cNvSpPr/>
          <p:nvPr/>
        </p:nvSpPr>
        <p:spPr>
          <a:xfrm>
            <a:off x="8841928" y="2196935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5-конечная звезда 28"/>
          <p:cNvSpPr/>
          <p:nvPr/>
        </p:nvSpPr>
        <p:spPr>
          <a:xfrm>
            <a:off x="5496975" y="2284370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5-конечная звезда 29"/>
          <p:cNvSpPr/>
          <p:nvPr/>
        </p:nvSpPr>
        <p:spPr>
          <a:xfrm>
            <a:off x="7667278" y="2633463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5-конечная звезда 30"/>
          <p:cNvSpPr/>
          <p:nvPr/>
        </p:nvSpPr>
        <p:spPr>
          <a:xfrm>
            <a:off x="8218527" y="3067413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5-конечная звезда 31"/>
          <p:cNvSpPr/>
          <p:nvPr/>
        </p:nvSpPr>
        <p:spPr>
          <a:xfrm>
            <a:off x="8134830" y="3472399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5-конечная звезда 32"/>
          <p:cNvSpPr/>
          <p:nvPr/>
        </p:nvSpPr>
        <p:spPr>
          <a:xfrm>
            <a:off x="7750975" y="3178164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5-конечная звезда 33"/>
          <p:cNvSpPr/>
          <p:nvPr/>
        </p:nvSpPr>
        <p:spPr>
          <a:xfrm>
            <a:off x="6348321" y="1624748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5-конечная звезда 34"/>
          <p:cNvSpPr/>
          <p:nvPr/>
        </p:nvSpPr>
        <p:spPr>
          <a:xfrm>
            <a:off x="6719613" y="1820018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5-конечная звезда 35"/>
          <p:cNvSpPr/>
          <p:nvPr/>
        </p:nvSpPr>
        <p:spPr>
          <a:xfrm>
            <a:off x="6140520" y="2284370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5-конечная звезда 36"/>
          <p:cNvSpPr/>
          <p:nvPr/>
        </p:nvSpPr>
        <p:spPr>
          <a:xfrm>
            <a:off x="6498399" y="2514613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5-конечная звезда 37"/>
          <p:cNvSpPr/>
          <p:nvPr/>
        </p:nvSpPr>
        <p:spPr>
          <a:xfrm>
            <a:off x="6001986" y="2633463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5-конечная звезда 38"/>
          <p:cNvSpPr/>
          <p:nvPr/>
        </p:nvSpPr>
        <p:spPr>
          <a:xfrm>
            <a:off x="6814855" y="2703411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5-конечная звезда 39"/>
          <p:cNvSpPr/>
          <p:nvPr/>
        </p:nvSpPr>
        <p:spPr>
          <a:xfrm>
            <a:off x="7127573" y="2962492"/>
            <a:ext cx="167395" cy="169040"/>
          </a:xfrm>
          <a:prstGeom prst="star5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041186" y="4257518"/>
            <a:ext cx="36512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Обеспечена транспортная доступность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12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7035" y="163122"/>
            <a:ext cx="5339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ПОЛИКЛИНИКИ </a:t>
            </a: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ГАУЗ «ВЫСОКОГОРСКАЯ ЦРБ»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26047" y="3424639"/>
            <a:ext cx="4372238" cy="1310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жителей – </a:t>
            </a:r>
            <a:r>
              <a:rPr lang="ru-RU" b="1" i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52 683 </a:t>
            </a:r>
            <a:r>
              <a:rPr lang="ru-RU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–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250 пос. в смену</a:t>
            </a:r>
          </a:p>
          <a:p>
            <a:pPr marL="285750" indent="-285750" defTabSz="9144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Снижена очередность на диагностические исследования </a:t>
            </a: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3-х дней</a:t>
            </a:r>
          </a:p>
          <a:p>
            <a:pPr marL="285750" indent="-285750" defTabSz="9144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Обеспечена доступность для инвалидов</a:t>
            </a:r>
            <a:endParaRPr lang="ru-RU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54C6BB9-62A1-4FCC-91DB-BE054B3591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97" y="1225496"/>
            <a:ext cx="3583226" cy="213651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20ABA4A-CE94-44C0-88F4-C5B0D5BB17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6213" y="1225497"/>
            <a:ext cx="1627605" cy="185313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4E337E5B-5BE7-4914-907A-2245A4493D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9008" y="1222260"/>
            <a:ext cx="1476190" cy="186438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61F375E-ABDE-4942-8A44-16235E13261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3035" y="3177699"/>
            <a:ext cx="2086694" cy="15636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D302165F-33DE-400C-8AC8-4414E1962C0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91593" y="3177699"/>
            <a:ext cx="2086826" cy="156685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A08C933-9256-4354-9EDB-7C7F081D4B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3580" y="1222260"/>
            <a:ext cx="1500162" cy="1880554"/>
          </a:xfrm>
          <a:prstGeom prst="rect">
            <a:avLst/>
          </a:prstGeom>
        </p:spPr>
      </p:pic>
      <p:sp>
        <p:nvSpPr>
          <p:cNvPr id="12" name="Номер слайда 2"/>
          <p:cNvSpPr txBox="1">
            <a:spLocks/>
          </p:cNvSpPr>
          <p:nvPr/>
        </p:nvSpPr>
        <p:spPr>
          <a:xfrm>
            <a:off x="7005384" y="4804579"/>
            <a:ext cx="2103120" cy="2154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algn="r"/>
              <a:t>3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297186" y="2927020"/>
            <a:ext cx="4756751" cy="33598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>
              <a:lnSpc>
                <a:spcPts val="1900"/>
              </a:lnSpc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КОМФОРТНОСТЬ- НАВИГАЦИЯ- МАРШРУТИЗАЦИЯ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299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10316" y="78438"/>
            <a:ext cx="47087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 </a:t>
            </a:r>
            <a:endParaRPr lang="ru-RU" sz="2000" b="1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ДЕТСКОЙ ПОЛИКЛИНИКИ </a:t>
            </a: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ГАУЗ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«ЗЕЛЕНОДОЛЬСКАЯ ЦРБ»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8EFA84C-CA32-42CC-B42A-67F27BFBDFC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357" y="1363243"/>
            <a:ext cx="2267120" cy="172267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4DEE931-68AF-40C0-B431-7299F6B59E8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357" y="3193778"/>
            <a:ext cx="2267120" cy="174429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F318C5-217D-4709-B4D3-161330CAAE9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371" y="1362174"/>
            <a:ext cx="2155372" cy="17029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05B972A-BCE8-49C1-8CBC-F74F42D5B19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1372" y="3193778"/>
            <a:ext cx="2155372" cy="1774139"/>
          </a:xfrm>
          <a:prstGeom prst="rect">
            <a:avLst/>
          </a:prstGeom>
        </p:spPr>
      </p:pic>
      <p:sp>
        <p:nvSpPr>
          <p:cNvPr id="10" name="Номер слайда 2"/>
          <p:cNvSpPr txBox="1">
            <a:spLocks/>
          </p:cNvSpPr>
          <p:nvPr/>
        </p:nvSpPr>
        <p:spPr>
          <a:xfrm>
            <a:off x="7005384" y="4804579"/>
            <a:ext cx="2103120" cy="2154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algn="r"/>
              <a:t>4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099" y="1363243"/>
            <a:ext cx="3636963" cy="2109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64147" y="3524533"/>
            <a:ext cx="3784003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33 289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чел.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–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пос. в смену</a:t>
            </a:r>
          </a:p>
          <a:p>
            <a:pPr marL="285750" indent="-285750" defTabSz="9144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 срок ожидания к узким специалистам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5 дней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297186" y="2927020"/>
            <a:ext cx="4775987" cy="315920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defTabSz="914400">
              <a:lnSpc>
                <a:spcPts val="1900"/>
              </a:lnSpc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КОМФОРТНОСТЬ-НАВИГАЦИЯ-МАРШРУТИЗАЦИЯ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59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 txBox="1">
            <a:spLocks/>
          </p:cNvSpPr>
          <p:nvPr/>
        </p:nvSpPr>
        <p:spPr>
          <a:xfrm>
            <a:off x="7016549" y="4820194"/>
            <a:ext cx="2119022" cy="193297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algn="r"/>
              <a:t>5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03920" y="174462"/>
            <a:ext cx="81067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r>
              <a:rPr lang="en-US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РЕКОНСТРУКЦИЯ </a:t>
            </a: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ДЕТСКОЙ ПОЛИКЛИНИКИ </a:t>
            </a: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ГАУЗ «МЕНЗЕЛИНСКАЯ ЦРБ» 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91F2162-1260-4C4B-9CF3-0834564F09F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113" y="1321994"/>
            <a:ext cx="4705339" cy="234195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7E2D911F-B15A-4109-A4FA-BCA5F482A47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807" y="3044296"/>
            <a:ext cx="3264410" cy="18794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6719975-68BB-42AC-8950-DA0B0F39C0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63807" y="1321994"/>
            <a:ext cx="3264410" cy="16182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3298" y="3837183"/>
            <a:ext cx="3533602" cy="106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5 688 </a:t>
            </a: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defTabSz="9144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Мощность –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пос. в смену</a:t>
            </a:r>
          </a:p>
          <a:p>
            <a:pPr marL="285750" indent="-285750" defTabSz="914400">
              <a:lnSpc>
                <a:spcPts val="1900"/>
              </a:lnSpc>
              <a:buFont typeface="Arial" panose="020B0604020202020204" pitchFamily="34" charset="0"/>
              <a:buChar char="•"/>
            </a:pP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 срок ожидания к узким специалистам </a:t>
            </a: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 4 дней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598936" y="2780622"/>
            <a:ext cx="3354564" cy="57964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defTabSz="914400">
              <a:lnSpc>
                <a:spcPts val="1900"/>
              </a:lnSpc>
            </a:pP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КОМФОРТНОСТЬ- НАВИГАЦИЯ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МАРШРУТИЗАЦИЯ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49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981845" y="282585"/>
            <a:ext cx="331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72599" y="3729028"/>
            <a:ext cx="5265299" cy="307777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Численность 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населения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–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8 698 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чел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., в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т.ч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.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981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детей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7090" y="782350"/>
            <a:ext cx="47574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Нижне-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Вязовская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врачебная амбулатория</a:t>
            </a:r>
          </a:p>
          <a:p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ГАУЗ «</a:t>
            </a:r>
            <a:r>
              <a:rPr lang="ru-RU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Зеленодольская</a:t>
            </a:r>
            <a:r>
              <a:rPr lang="ru-RU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ЦРБ»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23491" y="4244963"/>
            <a:ext cx="5064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МОДЕЛЬ = КОМФОРТ и КАЧЕСТВО</a:t>
            </a:r>
            <a:endParaRPr lang="ru-RU" sz="1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80333" y="1491977"/>
            <a:ext cx="2567887" cy="1384995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Начало работы – 30.03.2022</a:t>
            </a:r>
            <a:endParaRPr lang="en-US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285750" marR="0" lvl="0" indent="-285750" fontAlgn="ba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Всего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посещений – 431</a:t>
            </a:r>
          </a:p>
          <a:p>
            <a:pPr marL="285750" marR="0" lvl="0" indent="-285750" fontAlgn="ba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Лабораторных исследований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– 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327</a:t>
            </a:r>
            <a:endParaRPr lang="ru-RU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ru-RU" dirty="0" smtClean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R="0" lvl="0" fontAlgn="ba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Отсутствие очередности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48221" y="603249"/>
            <a:ext cx="3089032" cy="2033327"/>
          </a:xfrm>
          <a:prstGeom prst="rect">
            <a:avLst/>
          </a:prstGeom>
        </p:spPr>
      </p:pic>
      <p:pic>
        <p:nvPicPr>
          <p:cNvPr id="1026" name="Picture 2" descr="https://tatarstan.ru/file/news/30_n2072798_big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696" y="1364977"/>
            <a:ext cx="3066708" cy="209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4571" y="2660712"/>
            <a:ext cx="3089032" cy="2246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Номер слайда 2"/>
          <p:cNvSpPr txBox="1">
            <a:spLocks/>
          </p:cNvSpPr>
          <p:nvPr/>
        </p:nvSpPr>
        <p:spPr>
          <a:xfrm>
            <a:off x="7005384" y="4804579"/>
            <a:ext cx="2103120" cy="2154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algn="r"/>
              <a:t>6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711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 txBox="1">
            <a:spLocks/>
          </p:cNvSpPr>
          <p:nvPr/>
        </p:nvSpPr>
        <p:spPr>
          <a:xfrm>
            <a:off x="7005384" y="4804579"/>
            <a:ext cx="2103120" cy="2154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algn="r"/>
              <a:t>7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9012" y="3922732"/>
            <a:ext cx="3930787" cy="338554"/>
          </a:xfrm>
          <a:prstGeom prst="rect">
            <a:avLst/>
          </a:prstGeom>
          <a:noFill/>
          <a:ln w="9525" cap="flat" cmpd="sng" algn="ctr">
            <a:noFill/>
            <a:prstDash val="solid"/>
          </a:ln>
          <a:effectLst/>
        </p:spPr>
        <p:txBody>
          <a:bodyPr wrap="square" rtlCol="0">
            <a:spAutoFit/>
          </a:bodyPr>
          <a:lstStyle/>
          <a:p>
            <a:pPr marR="0" lvl="0" indent="0" fontAlgn="base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612 чел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FB83764-8DE4-4CC2-8D7B-C16883BDA878}"/>
              </a:ext>
            </a:extLst>
          </p:cNvPr>
          <p:cNvSpPr txBox="1"/>
          <p:nvPr/>
        </p:nvSpPr>
        <p:spPr>
          <a:xfrm>
            <a:off x="5016500" y="3935594"/>
            <a:ext cx="396403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defRPr/>
            </a:pPr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</a:t>
            </a:r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 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1 312 чел</a:t>
            </a:r>
            <a:r>
              <a:rPr lang="ru-RU" sz="16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Times New Roman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0148186-1313-4EEA-8BAD-5768EE1864E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9861" y="1842397"/>
            <a:ext cx="2474321" cy="20118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E68CF96-29AE-4827-ACD0-0173383B655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537" y="2189650"/>
            <a:ext cx="1663324" cy="1484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466836AE-A09D-435B-9C92-DF76E8D6042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962" y="2189650"/>
            <a:ext cx="1579901" cy="1484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/>
          <p:cNvSpPr txBox="1"/>
          <p:nvPr/>
        </p:nvSpPr>
        <p:spPr>
          <a:xfrm>
            <a:off x="626262" y="1055246"/>
            <a:ext cx="351595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Красноярский ФАП </a:t>
            </a:r>
          </a:p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ГАУЗ «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Зеленодольская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ЦРБ»</a:t>
            </a:r>
          </a:p>
          <a:p>
            <a:pPr algn="ctr"/>
            <a:endParaRPr lang="ru-RU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36538" y="1084509"/>
            <a:ext cx="3719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Чернышевский ФАП </a:t>
            </a:r>
          </a:p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ГАУЗ «Высокогорская ЦРБ»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81845" y="282585"/>
            <a:ext cx="3314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СТРОИТЕЛЬСТВО</a:t>
            </a:r>
            <a:r>
              <a:rPr lang="ru-RU" sz="24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07979EBA-3501-4140-BE91-5F949865268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863" y="1842397"/>
            <a:ext cx="2493673" cy="20118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8208492-F459-474F-8441-76B9742A33B4}"/>
              </a:ext>
            </a:extLst>
          </p:cNvPr>
          <p:cNvSpPr txBox="1"/>
          <p:nvPr/>
        </p:nvSpPr>
        <p:spPr>
          <a:xfrm>
            <a:off x="640324" y="1783865"/>
            <a:ext cx="8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</a:rPr>
              <a:t>БЫЛО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DB726898-8DCB-48DA-BEAB-F478EA782AA6}"/>
              </a:ext>
            </a:extLst>
          </p:cNvPr>
          <p:cNvSpPr txBox="1"/>
          <p:nvPr/>
        </p:nvSpPr>
        <p:spPr>
          <a:xfrm>
            <a:off x="2778396" y="1753087"/>
            <a:ext cx="1360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</a:rPr>
              <a:t>СТАЛО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8208492-F459-474F-8441-76B9742A33B4}"/>
              </a:ext>
            </a:extLst>
          </p:cNvPr>
          <p:cNvSpPr txBox="1"/>
          <p:nvPr/>
        </p:nvSpPr>
        <p:spPr>
          <a:xfrm>
            <a:off x="5272069" y="1814643"/>
            <a:ext cx="88653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  <a:latin typeface="Arial" panose="020B0604020202020204" pitchFamily="34" charset="0"/>
              </a:rPr>
              <a:t>БЫЛО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B726898-8DCB-48DA-BEAB-F478EA782AA6}"/>
              </a:ext>
            </a:extLst>
          </p:cNvPr>
          <p:cNvSpPr txBox="1"/>
          <p:nvPr/>
        </p:nvSpPr>
        <p:spPr>
          <a:xfrm>
            <a:off x="7056984" y="1733391"/>
            <a:ext cx="136007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B050"/>
                </a:solidFill>
                <a:latin typeface="Arial" panose="020B0604020202020204" pitchFamily="34" charset="0"/>
              </a:rPr>
              <a:t>СТАЛО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16863" y="4371825"/>
            <a:ext cx="52821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числа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посещений на 1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жителя на </a:t>
            </a:r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8%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E0DBABE8-2C88-41B7-8C6A-1E1DE9F0AF7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000" b="92000" l="0" r="100000">
                        <a14:foregroundMark x1="26932" y1="62333" x2="21311" y2="73000"/>
                        <a14:foregroundMark x1="42389" y1="55333" x2="58080" y2="61333"/>
                        <a14:foregroundMark x1="88290" y1="32333" x2="30913" y2="32667"/>
                        <a14:foregroundMark x1="26230" y1="29333" x2="13583" y2="33333"/>
                        <a14:foregroundMark x1="17096" y1="62667" x2="18501" y2="76000"/>
                        <a14:foregroundMark x1="25995" y1="71000" x2="24122" y2="74333"/>
                        <a14:foregroundMark x1="27400" y1="75667" x2="23888" y2="76333"/>
                        <a14:foregroundMark x1="17330" y1="77333" x2="23653" y2="79000"/>
                        <a14:foregroundMark x1="69789" y1="66667" x2="68618" y2="71000"/>
                        <a14:foregroundMark x1="79391" y1="71000" x2="72834" y2="78000"/>
                        <a14:foregroundMark x1="78689" y1="63333" x2="73302" y2="71000"/>
                        <a14:foregroundMark x1="67916" y1="72667" x2="70492" y2="77667"/>
                        <a14:foregroundMark x1="81265" y1="74667" x2="77049" y2="78667"/>
                        <a14:foregroundMark x1="66979" y1="74333" x2="69087" y2="79667"/>
                        <a14:foregroundMark x1="4918" y1="59333" x2="937" y2="61667"/>
                        <a14:foregroundMark x1="9602" y1="37667" x2="6792" y2="40667"/>
                        <a14:backgroundMark x1="7963" y1="75000" x2="0" y2="68333"/>
                        <a14:backgroundMark x1="97892" y1="22333" x2="99532" y2="30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24" y="3222709"/>
            <a:ext cx="1122194" cy="7889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085F50B-2E26-41F0-86A6-C55F302A03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4333" b="96000" l="2764" r="97487">
                        <a14:foregroundMark x1="26884" y1="78333" x2="16332" y2="86667"/>
                        <a14:foregroundMark x1="17085" y1="67000" x2="13317" y2="80333"/>
                        <a14:foregroundMark x1="77136" y1="72667" x2="79648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64400" y="2598771"/>
            <a:ext cx="1879600" cy="141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97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8CABE996-F5AF-4A83-A8DA-CF69BD99C3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14" y="1543985"/>
            <a:ext cx="5446630" cy="3260594"/>
          </a:xfrm>
          <a:prstGeom prst="rect">
            <a:avLst/>
          </a:prstGeom>
        </p:spPr>
      </p:pic>
      <p:sp>
        <p:nvSpPr>
          <p:cNvPr id="4" name="Номер слайда 2"/>
          <p:cNvSpPr txBox="1">
            <a:spLocks/>
          </p:cNvSpPr>
          <p:nvPr/>
        </p:nvSpPr>
        <p:spPr>
          <a:xfrm>
            <a:off x="7005384" y="4804579"/>
            <a:ext cx="2103120" cy="2154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algn="r"/>
              <a:t>8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703837" y="-219206"/>
            <a:ext cx="83085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>
              <a:latin typeface="Arial" panose="020B0604020202020204" pitchFamily="34" charset="0"/>
            </a:endParaRPr>
          </a:p>
          <a:p>
            <a:endParaRPr lang="ru-RU" sz="2400" b="1" dirty="0"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96863" y="1595523"/>
            <a:ext cx="298908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Строительство</a:t>
            </a:r>
            <a:r>
              <a:rPr lang="en-US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42 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ФАПа</a:t>
            </a:r>
            <a:endParaRPr lang="ru-RU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4 врачебные амбулатории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1 центр ВОП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</a:endParaRPr>
          </a:p>
          <a:p>
            <a:r>
              <a:rPr lang="ru-RU" sz="16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Капитальный ремонт: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3 объекта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30292" y="256460"/>
            <a:ext cx="627915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РЕСПУБЛИКАНСКАЯ ПРОГРАММА</a:t>
            </a: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СОВЕРШЕНСТВОВАНИЯ</a:t>
            </a:r>
          </a:p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ПЕРВИЧНОЙ МЕДИКО-САНИТАРНОЙ ПОМОЩИ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12330" y="3544081"/>
            <a:ext cx="1563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800" b="1" dirty="0">
                <a:solidFill>
                  <a:srgbClr val="C00000"/>
                </a:solidFill>
                <a:latin typeface="Arial" panose="020B0604020202020204" pitchFamily="34" charset="0"/>
              </a:rPr>
              <a:t>330 млн </a:t>
            </a:r>
            <a:r>
              <a:rPr lang="ru-RU" sz="1800" b="1" dirty="0" err="1">
                <a:solidFill>
                  <a:srgbClr val="C00000"/>
                </a:solidFill>
                <a:latin typeface="Arial" panose="020B0604020202020204" pitchFamily="34" charset="0"/>
              </a:rPr>
              <a:t>руб</a:t>
            </a:r>
            <a:endParaRPr lang="ru-RU" sz="1800" b="1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157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2"/>
          <p:cNvSpPr txBox="1">
            <a:spLocks/>
          </p:cNvSpPr>
          <p:nvPr/>
        </p:nvSpPr>
        <p:spPr>
          <a:xfrm>
            <a:off x="7005384" y="4804579"/>
            <a:ext cx="2103120" cy="215444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B6F15528-21DE-4FAA-801E-634DDDAF4B2B}" type="slidenum">
              <a:rPr lang="ru-RU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 algn="r"/>
              <a:t>9</a:t>
            </a:fld>
            <a:endParaRPr lang="ru-RU" dirty="0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83601" y="165054"/>
            <a:ext cx="4586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ОСНАЩЕНИЕ ОБОРУДОВАНИЕМ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71DEB64-A480-4E46-B32A-E98E7802D6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27" y="1270116"/>
            <a:ext cx="2405908" cy="16887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DE2A706-4679-4CF0-81B9-B0E9D9EA6C77}"/>
              </a:ext>
            </a:extLst>
          </p:cNvPr>
          <p:cNvSpPr txBox="1"/>
          <p:nvPr/>
        </p:nvSpPr>
        <p:spPr>
          <a:xfrm>
            <a:off x="345622" y="752935"/>
            <a:ext cx="26980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ГАУЗ «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Актанышская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ЦРБ»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</a:rPr>
              <a:t>КТ </a:t>
            </a:r>
            <a:r>
              <a:rPr lang="ru-RU" sz="1200" dirty="0" smtClean="0">
                <a:latin typeface="Arial" panose="020B0604020202020204" pitchFamily="34" charset="0"/>
              </a:rPr>
              <a:t>(</a:t>
            </a:r>
            <a:r>
              <a:rPr lang="ru-RU" sz="1200" dirty="0" smtClean="0">
                <a:latin typeface="Arial" panose="020B0604020202020204" pitchFamily="34" charset="0"/>
              </a:rPr>
              <a:t>2 769 </a:t>
            </a:r>
            <a:r>
              <a:rPr lang="ru-RU" sz="1200" dirty="0">
                <a:latin typeface="Arial" panose="020B0604020202020204" pitchFamily="34" charset="0"/>
              </a:rPr>
              <a:t>исследований)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59BA8D-4D13-45B0-A41F-D48D9E21617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991" y="3579842"/>
            <a:ext cx="2734089" cy="153258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BD0C3395-4BFE-4327-B65C-6C38C15D24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0848" y="1270116"/>
            <a:ext cx="2398251" cy="168878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C51F99F2-5720-4B6A-87B9-4FE4FBA770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1938" y="2451171"/>
            <a:ext cx="1770451" cy="144621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08C12411-7082-4A41-8375-D39CB9EC20D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9970" y="2451173"/>
            <a:ext cx="1793659" cy="25557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DE2A706-4679-4CF0-81B9-B0E9D9EA6C77}"/>
              </a:ext>
            </a:extLst>
          </p:cNvPr>
          <p:cNvSpPr txBox="1"/>
          <p:nvPr/>
        </p:nvSpPr>
        <p:spPr>
          <a:xfrm>
            <a:off x="2980848" y="757662"/>
            <a:ext cx="27994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ГАУЗ «Алексеевская ЦРБ»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</a:rPr>
              <a:t>КТ </a:t>
            </a:r>
            <a:r>
              <a:rPr lang="ru-RU" sz="1200" dirty="0" smtClean="0">
                <a:latin typeface="Arial" panose="020B0604020202020204" pitchFamily="34" charset="0"/>
              </a:rPr>
              <a:t>(984 </a:t>
            </a:r>
            <a:r>
              <a:rPr lang="ru-RU" sz="1200" dirty="0">
                <a:latin typeface="Arial" panose="020B0604020202020204" pitchFamily="34" charset="0"/>
              </a:rPr>
              <a:t>исследований)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DE2A706-4679-4CF0-81B9-B0E9D9EA6C77}"/>
              </a:ext>
            </a:extLst>
          </p:cNvPr>
          <p:cNvSpPr txBox="1"/>
          <p:nvPr/>
        </p:nvSpPr>
        <p:spPr>
          <a:xfrm>
            <a:off x="5634143" y="1352154"/>
            <a:ext cx="3239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9144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ГАУЗ «Нижнекамская НЦРМБ»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346654" y="1840242"/>
            <a:ext cx="1720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err="1">
                <a:latin typeface="Arial" panose="020B0604020202020204" pitchFamily="34" charset="0"/>
              </a:rPr>
              <a:t>Флюорограф</a:t>
            </a:r>
            <a:r>
              <a:rPr lang="ru-RU" sz="1200" dirty="0">
                <a:latin typeface="Arial" panose="020B0604020202020204" pitchFamily="34" charset="0"/>
              </a:rPr>
              <a:t> 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</a:rPr>
              <a:t>(</a:t>
            </a:r>
            <a:r>
              <a:rPr lang="ru-RU" sz="1200" dirty="0" smtClean="0">
                <a:latin typeface="Arial" panose="020B0604020202020204" pitchFamily="34" charset="0"/>
              </a:rPr>
              <a:t>6 773 </a:t>
            </a:r>
            <a:r>
              <a:rPr lang="ru-RU" sz="1200" dirty="0" smtClean="0">
                <a:latin typeface="Arial" panose="020B0604020202020204" pitchFamily="34" charset="0"/>
              </a:rPr>
              <a:t>исследования)</a:t>
            </a:r>
            <a:endParaRPr lang="ru-RU" sz="1200" dirty="0"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54456" y="3051895"/>
            <a:ext cx="3071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ГАУЗ «</a:t>
            </a:r>
            <a:r>
              <a:rPr lang="ru-RU" sz="1600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Буинская</a:t>
            </a:r>
            <a:r>
              <a:rPr lang="ru-RU" sz="1600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</a:rPr>
              <a:t> ЦРБ»</a:t>
            </a:r>
          </a:p>
          <a:p>
            <a:pPr algn="ctr"/>
            <a:r>
              <a:rPr lang="ru-RU" sz="1200" dirty="0">
                <a:latin typeface="Arial" panose="020B0604020202020204" pitchFamily="34" charset="0"/>
              </a:rPr>
              <a:t>МРТ </a:t>
            </a:r>
            <a:r>
              <a:rPr lang="ru-RU" sz="1200" dirty="0" smtClean="0">
                <a:latin typeface="Arial" panose="020B0604020202020204" pitchFamily="34" charset="0"/>
              </a:rPr>
              <a:t>(307 </a:t>
            </a:r>
            <a:r>
              <a:rPr lang="ru-RU" sz="1200" dirty="0">
                <a:latin typeface="Arial" panose="020B0604020202020204" pitchFamily="34" charset="0"/>
              </a:rPr>
              <a:t>исследований)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494496E1-F0E9-4DE5-97F7-2DF3E2422022}"/>
              </a:ext>
            </a:extLst>
          </p:cNvPr>
          <p:cNvSpPr txBox="1"/>
          <p:nvPr/>
        </p:nvSpPr>
        <p:spPr>
          <a:xfrm>
            <a:off x="5379098" y="1776328"/>
            <a:ext cx="18748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Arial" panose="020B0604020202020204" pitchFamily="34" charset="0"/>
              </a:rPr>
              <a:t>Маммограф</a:t>
            </a:r>
          </a:p>
          <a:p>
            <a:pPr algn="ctr"/>
            <a:r>
              <a:rPr lang="ru-RU" sz="1200" dirty="0" smtClean="0">
                <a:latin typeface="Arial" panose="020B0604020202020204" pitchFamily="34" charset="0"/>
              </a:rPr>
              <a:t>(</a:t>
            </a:r>
            <a:r>
              <a:rPr lang="ru-RU" sz="1200" dirty="0" smtClean="0">
                <a:latin typeface="Arial" panose="020B0604020202020204" pitchFamily="34" charset="0"/>
              </a:rPr>
              <a:t>4 892 </a:t>
            </a:r>
            <a:r>
              <a:rPr lang="ru-RU" sz="1200" dirty="0" smtClean="0">
                <a:latin typeface="Arial" panose="020B0604020202020204" pitchFamily="34" charset="0"/>
              </a:rPr>
              <a:t>исследования)</a:t>
            </a:r>
            <a:endParaRPr lang="ru-RU" sz="1200" dirty="0">
              <a:latin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827000" y="852900"/>
            <a:ext cx="3107450" cy="335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lnSpc>
                <a:spcPts val="1900"/>
              </a:lnSpc>
            </a:pP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Очередность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меньше </a:t>
            </a:r>
            <a:r>
              <a:rPr lang="ru-RU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3-х дней</a:t>
            </a:r>
            <a:endParaRPr lang="ru-RU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117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18844</TotalTime>
  <Words>430</Words>
  <Application>Microsoft Office PowerPoint</Application>
  <PresentationFormat>Экран (16:9)</PresentationFormat>
  <Paragraphs>122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1_Office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Кучекаева Д.С.</dc:creator>
  <cp:lastModifiedBy>Ильдар Р. Фатихов</cp:lastModifiedBy>
  <cp:revision>717</cp:revision>
  <cp:lastPrinted>2019-07-11T08:56:10Z</cp:lastPrinted>
  <dcterms:created xsi:type="dcterms:W3CDTF">2018-11-22T04:48:24Z</dcterms:created>
  <dcterms:modified xsi:type="dcterms:W3CDTF">2022-04-13T13:45:51Z</dcterms:modified>
</cp:coreProperties>
</file>