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7"/>
  </p:notesMasterIdLst>
  <p:handoutMasterIdLst>
    <p:handoutMasterId r:id="rId8"/>
  </p:handoutMasterIdLst>
  <p:sldIdLst>
    <p:sldId id="4303" r:id="rId2"/>
    <p:sldId id="4328" r:id="rId3"/>
    <p:sldId id="4305" r:id="rId4"/>
    <p:sldId id="4306" r:id="rId5"/>
    <p:sldId id="4307" r:id="rId6"/>
  </p:sldIdLst>
  <p:sldSz cx="10799763" cy="611981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Недвижимость" id="{4B3CFC08-57E8-DB43-925B-AB98AFAF0078}">
          <p14:sldIdLst>
            <p14:sldId id="4303"/>
            <p14:sldId id="4328"/>
            <p14:sldId id="4305"/>
            <p14:sldId id="4306"/>
            <p14:sldId id="4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 userDrawn="1">
          <p15:clr>
            <a:srgbClr val="A4A3A4"/>
          </p15:clr>
        </p15:guide>
        <p15:guide id="3" pos="589" userDrawn="1">
          <p15:clr>
            <a:srgbClr val="A4A3A4"/>
          </p15:clr>
        </p15:guide>
        <p15:guide id="4" pos="6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E7C"/>
    <a:srgbClr val="5050EB"/>
    <a:srgbClr val="00A378"/>
    <a:srgbClr val="F01F23"/>
    <a:srgbClr val="28B5FF"/>
    <a:srgbClr val="FFA000"/>
    <a:srgbClr val="FFDB00"/>
    <a:srgbClr val="D9124A"/>
    <a:srgbClr val="FBE7ED"/>
    <a:srgbClr val="AD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33" autoAdjust="0"/>
    <p:restoredTop sz="96889"/>
  </p:normalViewPr>
  <p:slideViewPr>
    <p:cSldViewPr snapToGrid="0" snapToObjects="1">
      <p:cViewPr varScale="1">
        <p:scale>
          <a:sx n="130" d="100"/>
          <a:sy n="130" d="100"/>
        </p:scale>
        <p:origin x="768" y="120"/>
      </p:cViewPr>
      <p:guideLst>
        <p:guide orient="horz" pos="3107"/>
        <p:guide pos="589"/>
        <p:guide pos="63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40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9E-E944-B604-C9A4E34D742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85.1</c:v>
                </c:pt>
                <c:pt idx="1">
                  <c:v>87.4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D9E-E944-B604-C9A4E34D74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164135448"/>
        <c:axId val="164135840"/>
      </c:barChart>
      <c:catAx>
        <c:axId val="16413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64135840"/>
        <c:crosses val="autoZero"/>
        <c:auto val="1"/>
        <c:lblAlgn val="ctr"/>
        <c:lblOffset val="100"/>
        <c:noMultiLvlLbl val="0"/>
      </c:catAx>
      <c:valAx>
        <c:axId val="16413584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64135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FF-FE43-AC63-8F5C8DE7AEF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4.28</c:v>
                </c:pt>
                <c:pt idx="1">
                  <c:v>7.73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FF-FE43-AC63-8F5C8DE7AE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164136624"/>
        <c:axId val="164137016"/>
      </c:barChart>
      <c:catAx>
        <c:axId val="16413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64137016"/>
        <c:crosses val="autoZero"/>
        <c:auto val="1"/>
        <c:lblAlgn val="ctr"/>
        <c:lblOffset val="100"/>
        <c:noMultiLvlLbl val="0"/>
      </c:catAx>
      <c:valAx>
        <c:axId val="16413701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6413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A2-6D40-9A22-C1049ED30D1C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defRPr>
                    </a:pPr>
                    <a:r>
                      <a:rPr lang="ru-RU" sz="1400" dirty="0" smtClean="0"/>
                      <a:t>13 250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13250</c:v>
                </c:pt>
                <c:pt idx="1">
                  <c:v>15792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9A2-6D40-9A22-C1049ED30D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164137800"/>
        <c:axId val="164138192"/>
      </c:barChart>
      <c:catAx>
        <c:axId val="164137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64138192"/>
        <c:crosses val="autoZero"/>
        <c:auto val="1"/>
        <c:lblAlgn val="ctr"/>
        <c:lblOffset val="100"/>
        <c:noMultiLvlLbl val="0"/>
      </c:catAx>
      <c:valAx>
        <c:axId val="16413819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64137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AD363A4-C7FE-DF44-BBF2-835981540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E085E96-9E71-A047-AB4C-D85CEC2C90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8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r">
              <a:defRPr sz="1200"/>
            </a:lvl1pPr>
          </a:lstStyle>
          <a:p>
            <a:fld id="{062D86AB-65C7-0842-9FA4-BEBE5B5AA783}" type="datetimeFigureOut">
              <a:rPr lang="x-none" smtClean="0"/>
              <a:t>12.04.2022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ECE41F-309C-DC40-94A5-4056CE7BE9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1F749E-C920-B940-8903-5428C02C7E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8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r">
              <a:defRPr sz="1200"/>
            </a:lvl1pPr>
          </a:lstStyle>
          <a:p>
            <a:fld id="{435C2F72-760C-CF46-9AD7-E5F8EDB3EAF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802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8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r">
              <a:defRPr sz="1200"/>
            </a:lvl1pPr>
          </a:lstStyle>
          <a:p>
            <a:fld id="{A46075E2-32C3-F84E-AE7A-A809224514B5}" type="datetimeFigureOut">
              <a:rPr lang="x-none" smtClean="0"/>
              <a:t>12.04.2022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1425"/>
            <a:ext cx="59197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2" tIns="45786" rIns="91572" bIns="45786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3"/>
          </a:xfrm>
          <a:prstGeom prst="rect">
            <a:avLst/>
          </a:prstGeom>
        </p:spPr>
        <p:txBody>
          <a:bodyPr vert="horz" lIns="91572" tIns="45786" rIns="91572" bIns="4578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8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r">
              <a:defRPr sz="1200"/>
            </a:lvl1pPr>
          </a:lstStyle>
          <a:p>
            <a:fld id="{54A703DF-5A9E-B348-8B81-741A3901A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468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1">
    <p:bg>
      <p:bgPr>
        <a:solidFill>
          <a:srgbClr val="FF1E7C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1">
            <a:extLst>
              <a:ext uri="{FF2B5EF4-FFF2-40B4-BE49-F238E27FC236}">
                <a16:creationId xmlns:a16="http://schemas.microsoft.com/office/drawing/2014/main" xmlns="" id="{D3B15260-215D-8A47-A2D0-3529A9C90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385" y="370017"/>
            <a:ext cx="678596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indent="0" algn="l">
              <a:lnSpc>
                <a:spcPct val="100000"/>
              </a:lnSpc>
              <a:spcBef>
                <a:spcPts val="0"/>
              </a:spcBef>
              <a:buNone/>
              <a:defRPr lang="x-non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Текст заголовка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AA04E0B-004A-6D43-978B-4FCAABE687DC}"/>
              </a:ext>
            </a:extLst>
          </p:cNvPr>
          <p:cNvSpPr txBox="1"/>
          <p:nvPr userDrawn="1"/>
        </p:nvSpPr>
        <p:spPr>
          <a:xfrm>
            <a:off x="10080401" y="386147"/>
            <a:ext cx="360040" cy="262248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lstStyle/>
          <a:p>
            <a:pPr algn="r"/>
            <a:fld id="{02BD35D1-6B8F-1043-A6F6-16E5A3E4767A}" type="slidenum">
              <a:rPr lang="x-none" sz="1600" b="1" i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pPr algn="r"/>
              <a:t>‹#›</a:t>
            </a:fld>
            <a:endParaRPr lang="x-none" sz="1600" b="1" i="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042925B-5DCD-364B-A813-8F260F4354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80401" y="0"/>
            <a:ext cx="0" cy="6116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16">
            <a:extLst>
              <a:ext uri="{FF2B5EF4-FFF2-40B4-BE49-F238E27FC236}">
                <a16:creationId xmlns:a16="http://schemas.microsoft.com/office/drawing/2014/main" xmlns="" id="{3044DEE0-F0F5-7844-BFDA-C42393B94E8A}"/>
              </a:ext>
            </a:extLst>
          </p:cNvPr>
          <p:cNvSpPr>
            <a:spLocks noChangeAspect="1"/>
          </p:cNvSpPr>
          <p:nvPr userDrawn="1"/>
        </p:nvSpPr>
        <p:spPr>
          <a:xfrm>
            <a:off x="287313" y="240510"/>
            <a:ext cx="504602" cy="504602"/>
          </a:xfrm>
          <a:prstGeom prst="ellipse">
            <a:avLst/>
          </a:prstGeom>
          <a:solidFill>
            <a:srgbClr val="FF1E7C"/>
          </a:solidFill>
          <a:ln w="12700">
            <a:noFill/>
          </a:ln>
          <a:effectLst>
            <a:innerShdw blurRad="88900" dist="12700" dir="81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02FB28C-2680-AF47-BC13-3E0407DD2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" b="5937"/>
          <a:stretch/>
        </p:blipFill>
        <p:spPr>
          <a:xfrm>
            <a:off x="7842038" y="360363"/>
            <a:ext cx="1008112" cy="277903"/>
          </a:xfrm>
          <a:prstGeom prst="rect">
            <a:avLst/>
          </a:prstGeom>
        </p:spPr>
      </p:pic>
      <p:pic>
        <p:nvPicPr>
          <p:cNvPr id="13" name="Рисунок 6">
            <a:extLst>
              <a:ext uri="{FF2B5EF4-FFF2-40B4-BE49-F238E27FC236}">
                <a16:creationId xmlns:a16="http://schemas.microsoft.com/office/drawing/2014/main" xmlns="" id="{2EF0676A-1162-1847-9159-FD0B3B2A3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6809" t="23809" r="6472" b="27380"/>
          <a:stretch/>
        </p:blipFill>
        <p:spPr>
          <a:xfrm>
            <a:off x="9354206" y="408595"/>
            <a:ext cx="591375" cy="17998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C1C47288-B11E-6647-90EA-EC83257AC3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70835" y="370016"/>
            <a:ext cx="315961" cy="2416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998977E-0D83-E844-80A3-25FD6A835DD8}"/>
              </a:ext>
            </a:extLst>
          </p:cNvPr>
          <p:cNvSpPr/>
          <p:nvPr userDrawn="1"/>
        </p:nvSpPr>
        <p:spPr>
          <a:xfrm>
            <a:off x="9248899" y="673127"/>
            <a:ext cx="1082245" cy="12311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2021-2025</a:t>
            </a:r>
          </a:p>
        </p:txBody>
      </p:sp>
    </p:spTree>
    <p:extLst>
      <p:ext uri="{BB962C8B-B14F-4D97-AF65-F5344CB8AC3E}">
        <p14:creationId xmlns:p14="http://schemas.microsoft.com/office/powerpoint/2010/main" val="334583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577">
          <p15:clr>
            <a:srgbClr val="FBAE40"/>
          </p15:clr>
        </p15:guide>
        <p15:guide id="3" orient="horz" pos="227" userDrawn="1">
          <p15:clr>
            <a:srgbClr val="FBAE40"/>
          </p15:clr>
        </p15:guide>
        <p15:guide id="4" orient="horz" pos="3628" userDrawn="1">
          <p15:clr>
            <a:srgbClr val="FBAE40"/>
          </p15:clr>
        </p15:guide>
        <p15:guide id="7" pos="226">
          <p15:clr>
            <a:srgbClr val="FBAE40"/>
          </p15:clr>
        </p15:guide>
        <p15:guide id="23" pos="1814">
          <p15:clr>
            <a:srgbClr val="FBAE40"/>
          </p15:clr>
        </p15:guide>
        <p15:guide id="25" pos="4989">
          <p15:clr>
            <a:srgbClr val="FBAE40"/>
          </p15:clr>
        </p15:guide>
        <p15:guide id="26" pos="3402" userDrawn="1">
          <p15:clr>
            <a:srgbClr val="FBAE40"/>
          </p15:clr>
        </p15:guide>
        <p15:guide id="27" pos="2358" userDrawn="1">
          <p15:clr>
            <a:srgbClr val="FBAE40"/>
          </p15:clr>
        </p15:guide>
        <p15:guide id="31" pos="4490" userDrawn="1">
          <p15:clr>
            <a:srgbClr val="FBAE40"/>
          </p15:clr>
        </p15:guide>
        <p15:guide id="32" orient="horz" pos="6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7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.svg"/><Relationship Id="rId5" Type="http://schemas.openxmlformats.org/officeDocument/2006/relationships/image" Target="../media/image10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6.svg"/><Relationship Id="rId7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5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240468"/>
            <a:ext cx="6785968" cy="1107996"/>
          </a:xfrm>
        </p:spPr>
        <p:txBody>
          <a:bodyPr/>
          <a:lstStyle/>
          <a:p>
            <a:pPr marL="0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Лучшая практика</a:t>
            </a:r>
          </a:p>
          <a:p>
            <a:pPr marL="0"/>
            <a:r>
              <a:rPr lang="ru-RU" sz="2400" dirty="0">
                <a:solidFill>
                  <a:srgbClr val="FF1E7C"/>
                </a:solidFill>
              </a:rPr>
              <a:t>Приобретение объектов недвижимого имущества</a:t>
            </a:r>
            <a:endParaRPr lang="x-none" sz="2400" dirty="0">
              <a:solidFill>
                <a:srgbClr val="FF1E7C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AFCF5109-74BE-2D40-90C8-EF97DC773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8775" y="360363"/>
            <a:ext cx="396000" cy="396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4B8802A-FE04-EC46-9A34-952CC9400266}"/>
              </a:ext>
            </a:extLst>
          </p:cNvPr>
          <p:cNvSpPr/>
          <p:nvPr/>
        </p:nvSpPr>
        <p:spPr>
          <a:xfrm>
            <a:off x="2239342" y="1746586"/>
            <a:ext cx="6919891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Карелия</a:t>
            </a:r>
            <a:endParaRPr lang="ru-RU" sz="35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BEA7A36-B355-4042-8BAF-5D90EFD8E1BD}"/>
              </a:ext>
            </a:extLst>
          </p:cNvPr>
          <p:cNvSpPr/>
          <p:nvPr/>
        </p:nvSpPr>
        <p:spPr>
          <a:xfrm>
            <a:off x="2866187" y="4220447"/>
            <a:ext cx="43347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Михаил Егорович Охлопков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C686EC0-3D98-DD45-9FEA-142F864BB777}"/>
              </a:ext>
            </a:extLst>
          </p:cNvPr>
          <p:cNvCxnSpPr>
            <a:cxnSpLocks/>
          </p:cNvCxnSpPr>
          <p:nvPr/>
        </p:nvCxnSpPr>
        <p:spPr>
          <a:xfrm>
            <a:off x="2432732" y="4220447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1A44EC8-047F-CE4E-A996-FA4498D8FB61}"/>
              </a:ext>
            </a:extLst>
          </p:cNvPr>
          <p:cNvSpPr/>
          <p:nvPr/>
        </p:nvSpPr>
        <p:spPr>
          <a:xfrm>
            <a:off x="2866188" y="4476015"/>
            <a:ext cx="251814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Министр здравоохранения Республики Карелия</a:t>
            </a:r>
            <a:endParaRPr lang="ru-RU" sz="900" i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0FA1AFE-F4C4-3745-B257-53A70F138C11}"/>
              </a:ext>
            </a:extLst>
          </p:cNvPr>
          <p:cNvSpPr/>
          <p:nvPr/>
        </p:nvSpPr>
        <p:spPr>
          <a:xfrm>
            <a:off x="2866188" y="5148375"/>
            <a:ext cx="25181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Официальный </a:t>
            </a:r>
            <a:r>
              <a:rPr lang="ru-RU" sz="9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сайт </a:t>
            </a:r>
            <a:r>
              <a:rPr lang="ru-RU" sz="9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Минздрава Карелии </a:t>
            </a:r>
            <a:r>
              <a:rPr lang="en-US" sz="9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https://zdrav.gov.karelia.ru</a:t>
            </a:r>
            <a:r>
              <a:rPr lang="en-US" sz="9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endParaRPr lang="ru-RU" sz="9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7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7975" y="1566682"/>
            <a:ext cx="683304" cy="8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25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FF1E7C"/>
                </a:solidFill>
              </a:rPr>
              <a:t>Характеристика региона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Карелия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0F3DFD2-574B-0A47-BBE7-15D36596E4E1}"/>
              </a:ext>
            </a:extLst>
          </p:cNvPr>
          <p:cNvSpPr/>
          <p:nvPr/>
        </p:nvSpPr>
        <p:spPr>
          <a:xfrm>
            <a:off x="845874" y="1420347"/>
            <a:ext cx="298362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490 937</a:t>
            </a:r>
            <a:r>
              <a:rPr lang="en-US" sz="2000" b="1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</a:t>
            </a:r>
            <a:r>
              <a:rPr lang="ru-RU" sz="2000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(81,5</a:t>
            </a:r>
            <a:r>
              <a:rPr lang="en-US" sz="2000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endParaRPr lang="en-US" sz="2000" dirty="0">
              <a:solidFill>
                <a:srgbClr val="FF1E7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0638137-D4EE-1541-91A7-48BEB839F9AD}"/>
              </a:ext>
            </a:extLst>
          </p:cNvPr>
          <p:cNvSpPr/>
          <p:nvPr/>
        </p:nvSpPr>
        <p:spPr>
          <a:xfrm>
            <a:off x="935386" y="1704109"/>
            <a:ext cx="1865832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городское население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A882956-81F4-8748-B2BE-6B934ADE0A21}"/>
              </a:ext>
            </a:extLst>
          </p:cNvPr>
          <p:cNvSpPr/>
          <p:nvPr/>
        </p:nvSpPr>
        <p:spPr>
          <a:xfrm>
            <a:off x="789869" y="2156307"/>
            <a:ext cx="298362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111 521</a:t>
            </a:r>
            <a:r>
              <a:rPr lang="en-US" sz="2000" b="1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</a:t>
            </a:r>
            <a:r>
              <a:rPr lang="en-GB" sz="2000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000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18,5</a:t>
            </a:r>
            <a:r>
              <a:rPr lang="en-GB" sz="2000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r>
              <a:rPr lang="ru-RU" sz="2000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000" dirty="0">
              <a:solidFill>
                <a:srgbClr val="FF1E7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22E11A6-FE14-AB45-87F9-0D8AB36C05BC}"/>
              </a:ext>
            </a:extLst>
          </p:cNvPr>
          <p:cNvSpPr/>
          <p:nvPr/>
        </p:nvSpPr>
        <p:spPr>
          <a:xfrm>
            <a:off x="935385" y="2464084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сельское население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52142A60-8086-034C-958C-2CE9BA5B688D}"/>
              </a:ext>
            </a:extLst>
          </p:cNvPr>
          <p:cNvSpPr/>
          <p:nvPr/>
        </p:nvSpPr>
        <p:spPr>
          <a:xfrm>
            <a:off x="4509761" y="1380807"/>
            <a:ext cx="207033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837</a:t>
            </a:r>
            <a:r>
              <a:rPr lang="en-US" sz="2000" b="1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нас.</a:t>
            </a:r>
            <a:r>
              <a:rPr lang="en-US" sz="2000" dirty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пунктов</a:t>
            </a:r>
            <a:endParaRPr lang="ru-RU" sz="2000" dirty="0">
              <a:solidFill>
                <a:srgbClr val="FF1E7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BF41D1B-66E7-684D-844B-5C6BC5DBAFE3}"/>
              </a:ext>
            </a:extLst>
          </p:cNvPr>
          <p:cNvSpPr/>
          <p:nvPr/>
        </p:nvSpPr>
        <p:spPr>
          <a:xfrm>
            <a:off x="4516795" y="1688584"/>
            <a:ext cx="17591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проживающим населением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1B5E8E06-78E7-2141-A0E4-2731EF3D5B94}"/>
              </a:ext>
            </a:extLst>
          </p:cNvPr>
          <p:cNvSpPr/>
          <p:nvPr/>
        </p:nvSpPr>
        <p:spPr>
          <a:xfrm>
            <a:off x="4488659" y="2151570"/>
            <a:ext cx="20914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r>
              <a:rPr lang="ru-RU" sz="2000" b="1" dirty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b="1" dirty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  <a:endParaRPr lang="en-US" sz="2000" dirty="0">
              <a:solidFill>
                <a:srgbClr val="FF1E7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70880A1D-9191-5040-82D1-4A76EEFDDBD0}"/>
              </a:ext>
            </a:extLst>
          </p:cNvPr>
          <p:cNvSpPr/>
          <p:nvPr/>
        </p:nvSpPr>
        <p:spPr>
          <a:xfrm>
            <a:off x="4509762" y="2798436"/>
            <a:ext cx="186583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участники региональной программы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6A9F73B9-4E34-5F48-B1E9-F761FFAE2FDF}"/>
              </a:ext>
            </a:extLst>
          </p:cNvPr>
          <p:cNvSpPr/>
          <p:nvPr/>
        </p:nvSpPr>
        <p:spPr>
          <a:xfrm>
            <a:off x="935385" y="2911242"/>
            <a:ext cx="2676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2000" b="1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000" b="1" dirty="0">
              <a:solidFill>
                <a:srgbClr val="FF1E7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dirty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C00F37A2-4658-434B-8153-78E4C8D59C4F}"/>
              </a:ext>
            </a:extLst>
          </p:cNvPr>
          <p:cNvSpPr/>
          <p:nvPr/>
        </p:nvSpPr>
        <p:spPr>
          <a:xfrm>
            <a:off x="935386" y="3578553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ФМБА России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xmlns="" id="{3523FA4C-8A4C-D64A-A646-4B5F17CAD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0749" y="1420347"/>
            <a:ext cx="396000" cy="396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xmlns="" id="{541D7F08-ED5E-B343-ACB0-114D17D8A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33076" y="1378651"/>
            <a:ext cx="396000" cy="3960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xmlns="" id="{AA1FB41B-32C4-064A-8104-95743B4E1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933076" y="2194087"/>
            <a:ext cx="396000" cy="396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C50CCEF1-2CA3-C24F-AA5A-94B9C46BE4ED}"/>
              </a:ext>
            </a:extLst>
          </p:cNvPr>
          <p:cNvGrpSpPr/>
          <p:nvPr/>
        </p:nvGrpSpPr>
        <p:grpSpPr>
          <a:xfrm>
            <a:off x="347182" y="2963219"/>
            <a:ext cx="396000" cy="396000"/>
            <a:chOff x="4569733" y="4177399"/>
            <a:chExt cx="396000" cy="396000"/>
          </a:xfrm>
        </p:grpSpPr>
        <p:sp>
          <p:nvSpPr>
            <p:cNvPr id="52" name="Cross 51">
              <a:extLst>
                <a:ext uri="{FF2B5EF4-FFF2-40B4-BE49-F238E27FC236}">
                  <a16:creationId xmlns:a16="http://schemas.microsoft.com/office/drawing/2014/main" xmlns="" id="{8CAC9FE4-96AF-0B47-8694-937BCC21172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69733" y="4177399"/>
              <a:ext cx="396000" cy="396000"/>
            </a:xfrm>
            <a:prstGeom prst="plus">
              <a:avLst>
                <a:gd name="adj" fmla="val 28848"/>
              </a:avLst>
            </a:prstGeom>
            <a:noFill/>
            <a:ln w="19050">
              <a:solidFill>
                <a:srgbClr val="FF1E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730F986C-5754-9941-9BD6-0B70274E0C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77733" y="4285399"/>
              <a:ext cx="180000" cy="180000"/>
            </a:xfrm>
            <a:prstGeom prst="ellipse">
              <a:avLst/>
            </a:prstGeom>
            <a:solidFill>
              <a:srgbClr val="FF1E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54" name="Graphic 53">
            <a:extLst>
              <a:ext uri="{FF2B5EF4-FFF2-40B4-BE49-F238E27FC236}">
                <a16:creationId xmlns:a16="http://schemas.microsoft.com/office/drawing/2014/main" xmlns="" id="{C20698D6-D7DF-C24B-B588-8AC8852B84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47182" y="2203547"/>
            <a:ext cx="396000" cy="3960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ECDA3B4D-072C-EF44-AB9E-D25FF878EA1B}"/>
              </a:ext>
            </a:extLst>
          </p:cNvPr>
          <p:cNvSpPr>
            <a:spLocks noChangeAspect="1"/>
          </p:cNvSpPr>
          <p:nvPr/>
        </p:nvSpPr>
        <p:spPr>
          <a:xfrm>
            <a:off x="6883922" y="2203547"/>
            <a:ext cx="3240000" cy="32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[Карта субъекта РФ]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длинная сторона=9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см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8F75BB35-9802-E146-8E54-1F984B032862}"/>
              </a:ext>
            </a:extLst>
          </p:cNvPr>
          <p:cNvSpPr/>
          <p:nvPr/>
        </p:nvSpPr>
        <p:spPr>
          <a:xfrm>
            <a:off x="6866687" y="1377932"/>
            <a:ext cx="34271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602 458 </a:t>
            </a:r>
            <a:r>
              <a:rPr lang="ru-RU" sz="2000" dirty="0" smtClean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</a:t>
            </a:r>
            <a:r>
              <a:rPr lang="ru-RU" sz="2000" dirty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57" name="Rectangle 26">
            <a:extLst>
              <a:ext uri="{FF2B5EF4-FFF2-40B4-BE49-F238E27FC236}">
                <a16:creationId xmlns:a16="http://schemas.microsoft.com/office/drawing/2014/main" xmlns="" id="{A619E7B7-6F6A-B140-9C69-579BE2B0E733}"/>
              </a:ext>
            </a:extLst>
          </p:cNvPr>
          <p:cNvSpPr/>
          <p:nvPr/>
        </p:nvSpPr>
        <p:spPr>
          <a:xfrm>
            <a:off x="6866686" y="1704108"/>
            <a:ext cx="21966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всего проживающего населения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xmlns="" id="{7D7DB0E8-6FE6-3A4B-B4C0-989E2AA97B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58775" y="360363"/>
            <a:ext cx="396000" cy="396000"/>
          </a:xfrm>
          <a:prstGeom prst="rect">
            <a:avLst/>
          </a:prstGeom>
        </p:spPr>
      </p:pic>
      <p:pic>
        <p:nvPicPr>
          <p:cNvPr id="28" name="Picture 7" descr="gerb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45012" y="285124"/>
            <a:ext cx="309154" cy="40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 descr="Karelia_b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66686" y="2203547"/>
            <a:ext cx="3257236" cy="346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11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FF1E7C"/>
                </a:solidFill>
              </a:rPr>
              <a:t>Описание объекта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73E46B40-211C-6B46-9FE5-C8B2EEFBB411}"/>
              </a:ext>
            </a:extLst>
          </p:cNvPr>
          <p:cNvCxnSpPr>
            <a:cxnSpLocks/>
          </p:cNvCxnSpPr>
          <p:nvPr/>
        </p:nvCxnSpPr>
        <p:spPr>
          <a:xfrm>
            <a:off x="935038" y="4932363"/>
            <a:ext cx="860520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FBE05BFD-47EB-9B44-9AE6-BED57028F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8775" y="360363"/>
            <a:ext cx="396000" cy="396000"/>
          </a:xfrm>
          <a:prstGeom prst="rect">
            <a:avLst/>
          </a:prstGeom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xmlns="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507275" y="276864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Карелия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7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9059" y="248861"/>
            <a:ext cx="309154" cy="40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3">
            <a:extLst>
              <a:ext uri="{FF2B5EF4-FFF2-40B4-BE49-F238E27FC236}">
                <a16:creationId xmlns:a16="http://schemas.microsoft.com/office/drawing/2014/main" xmlns="" id="{933C78AC-AFB3-554F-852E-F22AEB934CBA}"/>
              </a:ext>
            </a:extLst>
          </p:cNvPr>
          <p:cNvSpPr/>
          <p:nvPr/>
        </p:nvSpPr>
        <p:spPr>
          <a:xfrm>
            <a:off x="688047" y="5116331"/>
            <a:ext cx="3682335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Стоимость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(тыс. руб.) –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8 000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Мощность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(посещений в смену)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15 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Площадь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(м</a:t>
            </a:r>
            <a:r>
              <a:rPr lang="ru-RU" sz="1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–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80</a:t>
            </a:r>
          </a:p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Стоимость кв. метра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(тыс. руб.) – 100</a:t>
            </a:r>
          </a:p>
          <a:p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39">
            <a:extLst>
              <a:ext uri="{FF2B5EF4-FFF2-40B4-BE49-F238E27FC236}">
                <a16:creationId xmlns:a16="http://schemas.microsoft.com/office/drawing/2014/main" xmlns="" id="{0927A7B5-450B-D347-AD4F-362E65D84A8F}"/>
              </a:ext>
            </a:extLst>
          </p:cNvPr>
          <p:cNvSpPr/>
          <p:nvPr/>
        </p:nvSpPr>
        <p:spPr>
          <a:xfrm>
            <a:off x="5237639" y="5116331"/>
            <a:ext cx="5298626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Характеристика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объекта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ФАП в п. Тикша, Муезерского муниципального района. 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обслуживаемого населения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329 чел. </a:t>
            </a:r>
          </a:p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Особенности реализации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просьбе местных жителей объект был перенесен в данный населенный пункт из другого района, уже имелся заранее сформированный, подготовленный земельный участок  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5237639" y="1302696"/>
            <a:ext cx="4552750" cy="3267445"/>
            <a:chOff x="5488031" y="1780673"/>
            <a:chExt cx="4868752" cy="305075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731" y="1780673"/>
              <a:ext cx="2863052" cy="168622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29"/>
            <a:stretch/>
          </p:blipFill>
          <p:spPr>
            <a:xfrm>
              <a:off x="7514081" y="3234331"/>
              <a:ext cx="2842702" cy="1597092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02" b="14125"/>
            <a:stretch/>
          </p:blipFill>
          <p:spPr>
            <a:xfrm>
              <a:off x="5488031" y="1780673"/>
              <a:ext cx="2026050" cy="3042097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2" t="10155" r="28344" b="16265"/>
          <a:stretch/>
        </p:blipFill>
        <p:spPr>
          <a:xfrm>
            <a:off x="423055" y="1340684"/>
            <a:ext cx="4417996" cy="322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FF1E7C"/>
                </a:solidFill>
              </a:rPr>
              <a:t>Изменения (внешний вид)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4E8DB3F-0B1F-C742-A6EE-55BEDF3EE207}"/>
              </a:ext>
            </a:extLst>
          </p:cNvPr>
          <p:cNvSpPr/>
          <p:nvPr/>
        </p:nvSpPr>
        <p:spPr>
          <a:xfrm>
            <a:off x="935385" y="971550"/>
            <a:ext cx="175914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F01F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БЫЛО</a:t>
            </a:r>
            <a:endParaRPr lang="ru-RU" sz="2000" dirty="0">
              <a:solidFill>
                <a:srgbClr val="F01F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A9AA375-5002-D94A-A183-21F0A094669D}"/>
              </a:ext>
            </a:extLst>
          </p:cNvPr>
          <p:cNvSpPr/>
          <p:nvPr/>
        </p:nvSpPr>
        <p:spPr>
          <a:xfrm>
            <a:off x="5400675" y="971550"/>
            <a:ext cx="175914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СТАЛО</a:t>
            </a:r>
            <a:endParaRPr lang="ru-RU" sz="2000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7B6C3F17-33BB-7345-A98C-13677C2C6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8775" y="360363"/>
            <a:ext cx="396000" cy="396000"/>
          </a:xfrm>
          <a:prstGeom prst="rect">
            <a:avLst/>
          </a:prstGeom>
        </p:spPr>
      </p:pic>
      <p:sp>
        <p:nvSpPr>
          <p:cNvPr id="14" name="Rectangle 12">
            <a:extLst>
              <a:ext uri="{FF2B5EF4-FFF2-40B4-BE49-F238E27FC236}">
                <a16:creationId xmlns:a16="http://schemas.microsoft.com/office/drawing/2014/main" xmlns="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500761" y="292248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Карелия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7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2545" y="264245"/>
            <a:ext cx="309154" cy="40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6" t="11502"/>
          <a:stretch/>
        </p:blipFill>
        <p:spPr>
          <a:xfrm>
            <a:off x="754775" y="1830649"/>
            <a:ext cx="4331369" cy="27432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2" t="10155" r="28344" b="16265"/>
          <a:stretch/>
        </p:blipFill>
        <p:spPr>
          <a:xfrm>
            <a:off x="5507278" y="1716191"/>
            <a:ext cx="4077648" cy="29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4" y="317958"/>
            <a:ext cx="4445137" cy="738664"/>
          </a:xfrm>
        </p:spPr>
        <p:txBody>
          <a:bodyPr/>
          <a:lstStyle/>
          <a:p>
            <a:pPr marL="0"/>
            <a:r>
              <a:rPr lang="ru-RU" dirty="0" smtClean="0">
                <a:solidFill>
                  <a:srgbClr val="FF1E7C"/>
                </a:solidFill>
              </a:rPr>
              <a:t>Изменения</a:t>
            </a:r>
          </a:p>
          <a:p>
            <a:pPr marL="0"/>
            <a:r>
              <a:rPr lang="ru-RU" dirty="0" smtClean="0">
                <a:solidFill>
                  <a:srgbClr val="FF1E7C"/>
                </a:solidFill>
              </a:rPr>
              <a:t>(в 2021 году приобретено 8 </a:t>
            </a:r>
            <a:r>
              <a:rPr lang="ru-RU" dirty="0" err="1" smtClean="0">
                <a:solidFill>
                  <a:srgbClr val="FF1E7C"/>
                </a:solidFill>
              </a:rPr>
              <a:t>ФАПов</a:t>
            </a:r>
            <a:r>
              <a:rPr lang="ru-RU" dirty="0" smtClean="0">
                <a:solidFill>
                  <a:srgbClr val="FF1E7C"/>
                </a:solidFill>
              </a:rPr>
              <a:t> и 1 ВА)</a:t>
            </a:r>
            <a:endParaRPr lang="ru-RU" dirty="0">
              <a:solidFill>
                <a:srgbClr val="FF1E7C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C39438D-8E99-7C42-958F-B75BFAF7EFFB}"/>
              </a:ext>
            </a:extLst>
          </p:cNvPr>
          <p:cNvSpPr>
            <a:spLocks noChangeAspect="1"/>
          </p:cNvSpPr>
          <p:nvPr/>
        </p:nvSpPr>
        <p:spPr>
          <a:xfrm>
            <a:off x="358775" y="4860221"/>
            <a:ext cx="3068339" cy="883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Повысилась укомплектованность </a:t>
            </a:r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ФП, </a:t>
            </a:r>
            <a:r>
              <a:rPr lang="ru-RU" sz="1200" b="1" dirty="0" err="1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ФАПов</a:t>
            </a:r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ВА </a:t>
            </a:r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медицинскими </a:t>
            </a:r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работниками (улучшение условий труда), %</a:t>
            </a:r>
            <a:endParaRPr lang="ru-RU" sz="12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E6CF928-336F-E54B-8398-8B3365833170}"/>
              </a:ext>
            </a:extLst>
          </p:cNvPr>
          <p:cNvSpPr>
            <a:spLocks noChangeAspect="1"/>
          </p:cNvSpPr>
          <p:nvPr/>
        </p:nvSpPr>
        <p:spPr>
          <a:xfrm>
            <a:off x="3994878" y="4860221"/>
            <a:ext cx="2625355" cy="812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Увеличилось </a:t>
            </a:r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число посещений на одного сельского жителя, ед.</a:t>
            </a:r>
            <a:endParaRPr lang="ru-RU" sz="12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172DD90-3A17-E94E-BA96-91976D82C6AF}"/>
              </a:ext>
            </a:extLst>
          </p:cNvPr>
          <p:cNvSpPr>
            <a:spLocks noChangeAspect="1"/>
          </p:cNvSpPr>
          <p:nvPr/>
        </p:nvSpPr>
        <p:spPr>
          <a:xfrm>
            <a:off x="7358107" y="4981321"/>
            <a:ext cx="3221004" cy="507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Увеличилось </a:t>
            </a:r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число сельских жителей, прошедших диспансеризацию, чел.</a:t>
            </a:r>
            <a:endParaRPr lang="ru-RU" sz="12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xmlns="" id="{13E0170B-7157-B34C-B625-73E91B0A2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8775" y="360363"/>
            <a:ext cx="396000" cy="396000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3AC6FB96-3E9D-FE4A-BEC6-BBD71E6BA4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6723490"/>
              </p:ext>
            </p:extLst>
          </p:nvPr>
        </p:nvGraphicFramePr>
        <p:xfrm>
          <a:off x="556775" y="1262112"/>
          <a:ext cx="2585694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xmlns="" id="{E27581AF-B3BE-184A-9847-AF78A4607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6969779"/>
              </p:ext>
            </p:extLst>
          </p:nvPr>
        </p:nvGraphicFramePr>
        <p:xfrm>
          <a:off x="3913397" y="1262112"/>
          <a:ext cx="2706837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xmlns="" id="{0AB2A29B-6822-EE4D-BA5C-92819DEA30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027899"/>
              </p:ext>
            </p:extLst>
          </p:nvPr>
        </p:nvGraphicFramePr>
        <p:xfrm>
          <a:off x="7049578" y="1380624"/>
          <a:ext cx="3634464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Rectangle 12">
            <a:extLst>
              <a:ext uri="{FF2B5EF4-FFF2-40B4-BE49-F238E27FC236}">
                <a16:creationId xmlns:a16="http://schemas.microsoft.com/office/drawing/2014/main" xmlns="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339404" y="308812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Карелия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7" name="Picture 7" descr="ger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1188" y="280809"/>
            <a:ext cx="309154" cy="40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120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58784</TotalTime>
  <Words>230</Words>
  <Application>Microsoft Office PowerPoint</Application>
  <PresentationFormat>Произвольный</PresentationFormat>
  <Paragraphs>48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Cambria</vt:lpstr>
      <vt:lpstr>Segoe UI</vt:lpstr>
      <vt:lpstr>Segoe UI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Аверченко Ригина Ринатовна</cp:lastModifiedBy>
  <cp:revision>3899</cp:revision>
  <cp:lastPrinted>2022-02-10T07:06:34Z</cp:lastPrinted>
  <dcterms:created xsi:type="dcterms:W3CDTF">2021-02-15T16:51:07Z</dcterms:created>
  <dcterms:modified xsi:type="dcterms:W3CDTF">2022-04-12T12:09:30Z</dcterms:modified>
</cp:coreProperties>
</file>