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1" r:id="rId1"/>
  </p:sldMasterIdLst>
  <p:notesMasterIdLst>
    <p:notesMasterId r:id="rId9"/>
  </p:notesMasterIdLst>
  <p:handoutMasterIdLst>
    <p:handoutMasterId r:id="rId10"/>
  </p:handoutMasterIdLst>
  <p:sldIdLst>
    <p:sldId id="4308" r:id="rId2"/>
    <p:sldId id="4329" r:id="rId3"/>
    <p:sldId id="4310" r:id="rId4"/>
    <p:sldId id="4311" r:id="rId5"/>
    <p:sldId id="4330" r:id="rId6"/>
    <p:sldId id="4331" r:id="rId7"/>
    <p:sldId id="4312" r:id="rId8"/>
  </p:sldIdLst>
  <p:sldSz cx="10799763" cy="6119813"/>
  <p:notesSz cx="6805613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Модули" id="{3C1396AD-4D98-A444-8EF2-6BD7BA0BE008}">
          <p14:sldIdLst>
            <p14:sldId id="4308"/>
            <p14:sldId id="4329"/>
            <p14:sldId id="4310"/>
            <p14:sldId id="4311"/>
            <p14:sldId id="4330"/>
            <p14:sldId id="4331"/>
            <p14:sldId id="43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07" userDrawn="1">
          <p15:clr>
            <a:srgbClr val="A4A3A4"/>
          </p15:clr>
        </p15:guide>
        <p15:guide id="3" pos="589" userDrawn="1">
          <p15:clr>
            <a:srgbClr val="A4A3A4"/>
          </p15:clr>
        </p15:guide>
        <p15:guide id="4" pos="635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8CFF"/>
    <a:srgbClr val="5050EB"/>
    <a:srgbClr val="00A378"/>
    <a:srgbClr val="F01F23"/>
    <a:srgbClr val="28B5FF"/>
    <a:srgbClr val="FFA000"/>
    <a:srgbClr val="FFDB00"/>
    <a:srgbClr val="D9124A"/>
    <a:srgbClr val="FBE7ED"/>
    <a:srgbClr val="FF1E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235" autoAdjust="0"/>
    <p:restoredTop sz="96889"/>
  </p:normalViewPr>
  <p:slideViewPr>
    <p:cSldViewPr snapToGrid="0" snapToObjects="1">
      <p:cViewPr varScale="1">
        <p:scale>
          <a:sx n="130" d="100"/>
          <a:sy n="130" d="100"/>
        </p:scale>
        <p:origin x="768" y="120"/>
      </p:cViewPr>
      <p:guideLst>
        <p:guide orient="horz" pos="3107"/>
        <p:guide pos="589"/>
        <p:guide pos="635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13" d="100"/>
          <a:sy n="113" d="100"/>
        </p:scale>
        <p:origin x="402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619302899192333"/>
          <c:y val="6.5634236309983482E-2"/>
          <c:w val="1"/>
          <c:h val="0.787190412947608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2021 план</c:v>
                </c:pt>
              </c:strCache>
            </c:strRef>
          </c:tx>
          <c:spPr>
            <a:solidFill>
              <a:srgbClr val="00A378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6BC-1B40-AB57-F0C98060623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0" tIns="0" rIns="0" bIns="0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bg1">
                          <a:lumMod val="65000"/>
                        </a:schemeClr>
                      </a:solidFill>
                      <a:latin typeface="Segoe UI Black" panose="020B0502040204020203" pitchFamily="34" charset="0"/>
                      <a:ea typeface="+mn-ea"/>
                      <a:cs typeface="Segoe UI Black" panose="020B0502040204020203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0" tIns="0" rIns="0" bIns="0" anchor="ctr" anchorCtr="1"/>
                <a:lstStyle/>
                <a:p>
                  <a:pPr>
                    <a:defRPr sz="1400" b="1" i="0" u="none" strike="noStrike" kern="1200" baseline="0">
                      <a:solidFill>
                        <a:srgbClr val="00A378"/>
                      </a:solidFill>
                      <a:latin typeface="Segoe UI Black" panose="020B0502040204020203" pitchFamily="34" charset="0"/>
                      <a:ea typeface="+mn-ea"/>
                      <a:cs typeface="Segoe UI Black" panose="020B0502040204020203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 Black" panose="020B0502040204020203" pitchFamily="34" charset="0"/>
                    <a:ea typeface="+mn-ea"/>
                    <a:cs typeface="Segoe UI Black" panose="020B0502040204020203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2020 г.</c:v>
                </c:pt>
                <c:pt idx="1">
                  <c:v>2022 г.</c:v>
                </c:pt>
              </c:strCache>
            </c:strRef>
          </c:cat>
          <c:val>
            <c:numRef>
              <c:f>Sheet1!$B$2:$B$3</c:f>
              <c:numCache>
                <c:formatCode>_-* #\ ##0_-;\-* #\ ##0_-;_-* "-"??_-;_-@_-</c:formatCode>
                <c:ptCount val="2"/>
                <c:pt idx="0">
                  <c:v>21</c:v>
                </c:pt>
                <c:pt idx="1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6BC-1B40-AB57-F0C98060623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"/>
        <c:overlap val="-100"/>
        <c:axId val="153921240"/>
        <c:axId val="154559632"/>
      </c:barChart>
      <c:catAx>
        <c:axId val="153921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154559632"/>
        <c:crosses val="autoZero"/>
        <c:auto val="1"/>
        <c:lblAlgn val="ctr"/>
        <c:lblOffset val="100"/>
        <c:noMultiLvlLbl val="0"/>
      </c:catAx>
      <c:valAx>
        <c:axId val="154559632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_-* #\ ##0_-;\-* #\ ##0_-;_-* &quot;-&quot;??_-;_-@_-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153921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Segoe UI" panose="020B0502040204020203" pitchFamily="34" charset="0"/>
          <a:cs typeface="Segoe UI" panose="020B0502040204020203" pitchFamily="34" charset="0"/>
        </a:defRPr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BAD363A4-C7FE-DF44-BBF2-8359815403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100" cy="498693"/>
          </a:xfrm>
          <a:prstGeom prst="rect">
            <a:avLst/>
          </a:prstGeom>
        </p:spPr>
        <p:txBody>
          <a:bodyPr vert="horz" lIns="91572" tIns="45786" rIns="91572" bIns="45786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E085E96-9E71-A047-AB4C-D85CEC2C90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4938" y="0"/>
            <a:ext cx="2949100" cy="498693"/>
          </a:xfrm>
          <a:prstGeom prst="rect">
            <a:avLst/>
          </a:prstGeom>
        </p:spPr>
        <p:txBody>
          <a:bodyPr vert="horz" lIns="91572" tIns="45786" rIns="91572" bIns="45786" rtlCol="0"/>
          <a:lstStyle>
            <a:lvl1pPr algn="r">
              <a:defRPr sz="1200"/>
            </a:lvl1pPr>
          </a:lstStyle>
          <a:p>
            <a:fld id="{062D86AB-65C7-0842-9FA4-BEBE5B5AA783}" type="datetimeFigureOut">
              <a:rPr lang="x-none" smtClean="0"/>
              <a:t>12.04.2022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DECE41F-309C-DC40-94A5-4056CE7BE9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0648"/>
            <a:ext cx="2949100" cy="498692"/>
          </a:xfrm>
          <a:prstGeom prst="rect">
            <a:avLst/>
          </a:prstGeom>
        </p:spPr>
        <p:txBody>
          <a:bodyPr vert="horz" lIns="91572" tIns="45786" rIns="91572" bIns="45786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41F749E-C920-B940-8903-5428C02C7E8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4938" y="9440648"/>
            <a:ext cx="2949100" cy="498692"/>
          </a:xfrm>
          <a:prstGeom prst="rect">
            <a:avLst/>
          </a:prstGeom>
        </p:spPr>
        <p:txBody>
          <a:bodyPr vert="horz" lIns="91572" tIns="45786" rIns="91572" bIns="45786" rtlCol="0" anchor="b"/>
          <a:lstStyle>
            <a:lvl1pPr algn="r">
              <a:defRPr sz="1200"/>
            </a:lvl1pPr>
          </a:lstStyle>
          <a:p>
            <a:fld id="{435C2F72-760C-CF46-9AD7-E5F8EDB3EAF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18020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100" cy="498693"/>
          </a:xfrm>
          <a:prstGeom prst="rect">
            <a:avLst/>
          </a:prstGeom>
        </p:spPr>
        <p:txBody>
          <a:bodyPr vert="horz" lIns="91572" tIns="45786" rIns="91572" bIns="45786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8" y="0"/>
            <a:ext cx="2949100" cy="498693"/>
          </a:xfrm>
          <a:prstGeom prst="rect">
            <a:avLst/>
          </a:prstGeom>
        </p:spPr>
        <p:txBody>
          <a:bodyPr vert="horz" lIns="91572" tIns="45786" rIns="91572" bIns="45786" rtlCol="0"/>
          <a:lstStyle>
            <a:lvl1pPr algn="r">
              <a:defRPr sz="1200"/>
            </a:lvl1pPr>
          </a:lstStyle>
          <a:p>
            <a:fld id="{A46075E2-32C3-F84E-AE7A-A809224514B5}" type="datetimeFigureOut">
              <a:rPr lang="x-none" smtClean="0"/>
              <a:t>12.04.2022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2913" y="1241425"/>
            <a:ext cx="591978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2" tIns="45786" rIns="91572" bIns="45786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3308"/>
            <a:ext cx="5444490" cy="3913613"/>
          </a:xfrm>
          <a:prstGeom prst="rect">
            <a:avLst/>
          </a:prstGeom>
        </p:spPr>
        <p:txBody>
          <a:bodyPr vert="horz" lIns="91572" tIns="45786" rIns="91572" bIns="45786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8"/>
            <a:ext cx="2949100" cy="498692"/>
          </a:xfrm>
          <a:prstGeom prst="rect">
            <a:avLst/>
          </a:prstGeom>
        </p:spPr>
        <p:txBody>
          <a:bodyPr vert="horz" lIns="91572" tIns="45786" rIns="91572" bIns="45786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8" y="9440648"/>
            <a:ext cx="2949100" cy="498692"/>
          </a:xfrm>
          <a:prstGeom prst="rect">
            <a:avLst/>
          </a:prstGeom>
        </p:spPr>
        <p:txBody>
          <a:bodyPr vert="horz" lIns="91572" tIns="45786" rIns="91572" bIns="45786" rtlCol="0" anchor="b"/>
          <a:lstStyle>
            <a:lvl1pPr algn="r">
              <a:defRPr sz="1200"/>
            </a:lvl1pPr>
          </a:lstStyle>
          <a:p>
            <a:fld id="{54A703DF-5A9E-B348-8B81-741A3901AC3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94684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mplate1">
    <p:bg>
      <p:bgPr>
        <a:solidFill>
          <a:srgbClr val="C88CFF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31">
            <a:extLst>
              <a:ext uri="{FF2B5EF4-FFF2-40B4-BE49-F238E27FC236}">
                <a16:creationId xmlns:a16="http://schemas.microsoft.com/office/drawing/2014/main" xmlns="" id="{D3B15260-215D-8A47-A2D0-3529A9C90E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5385" y="370017"/>
            <a:ext cx="6785968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indent="0" algn="l">
              <a:lnSpc>
                <a:spcPct val="100000"/>
              </a:lnSpc>
              <a:spcBef>
                <a:spcPts val="0"/>
              </a:spcBef>
              <a:buNone/>
              <a:defRPr lang="x-none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lvl="0" defTabSz="457200"/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Текст заголовка</a:t>
            </a:r>
            <a:endParaRPr lang="x-none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AA04E0B-004A-6D43-978B-4FCAABE687DC}"/>
              </a:ext>
            </a:extLst>
          </p:cNvPr>
          <p:cNvSpPr txBox="1"/>
          <p:nvPr userDrawn="1"/>
        </p:nvSpPr>
        <p:spPr>
          <a:xfrm>
            <a:off x="10080401" y="386147"/>
            <a:ext cx="360040" cy="262248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lstStyle/>
          <a:p>
            <a:pPr algn="r"/>
            <a:fld id="{02BD35D1-6B8F-1043-A6F6-16E5A3E4767A}" type="slidenum">
              <a:rPr lang="x-none" sz="1600" b="1" i="0" smtClean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</a:rPr>
              <a:pPr algn="r"/>
              <a:t>‹#›</a:t>
            </a:fld>
            <a:endParaRPr lang="x-none" sz="1600" b="1" i="0" dirty="0">
              <a:solidFill>
                <a:schemeClr val="bg1">
                  <a:lumMod val="65000"/>
                </a:schemeClr>
              </a:solidFill>
              <a:latin typeface="Cambria" panose="020405030504060302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E042925B-5DCD-364B-A813-8F260F43543F}"/>
              </a:ext>
            </a:extLst>
          </p:cNvPr>
          <p:cNvCxnSpPr>
            <a:cxnSpLocks/>
          </p:cNvCxnSpPr>
          <p:nvPr userDrawn="1"/>
        </p:nvCxnSpPr>
        <p:spPr>
          <a:xfrm flipV="1">
            <a:off x="10080401" y="0"/>
            <a:ext cx="0" cy="61163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16">
            <a:extLst>
              <a:ext uri="{FF2B5EF4-FFF2-40B4-BE49-F238E27FC236}">
                <a16:creationId xmlns:a16="http://schemas.microsoft.com/office/drawing/2014/main" xmlns="" id="{3044DEE0-F0F5-7844-BFDA-C42393B94E8A}"/>
              </a:ext>
            </a:extLst>
          </p:cNvPr>
          <p:cNvSpPr>
            <a:spLocks noChangeAspect="1"/>
          </p:cNvSpPr>
          <p:nvPr userDrawn="1"/>
        </p:nvSpPr>
        <p:spPr>
          <a:xfrm>
            <a:off x="287313" y="240510"/>
            <a:ext cx="504602" cy="504602"/>
          </a:xfrm>
          <a:prstGeom prst="ellipse">
            <a:avLst/>
          </a:prstGeom>
          <a:solidFill>
            <a:srgbClr val="C88CFF"/>
          </a:solidFill>
          <a:ln w="12700">
            <a:noFill/>
          </a:ln>
          <a:effectLst>
            <a:innerShdw blurRad="88900" dist="12700" dir="8100000">
              <a:prstClr val="black">
                <a:alpha val="2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02FB28C-2680-AF47-BC13-3E0407DD22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0" b="5937"/>
          <a:stretch/>
        </p:blipFill>
        <p:spPr>
          <a:xfrm>
            <a:off x="7842038" y="360363"/>
            <a:ext cx="1008112" cy="277903"/>
          </a:xfrm>
          <a:prstGeom prst="rect">
            <a:avLst/>
          </a:prstGeom>
        </p:spPr>
      </p:pic>
      <p:pic>
        <p:nvPicPr>
          <p:cNvPr id="13" name="Рисунок 6">
            <a:extLst>
              <a:ext uri="{FF2B5EF4-FFF2-40B4-BE49-F238E27FC236}">
                <a16:creationId xmlns:a16="http://schemas.microsoft.com/office/drawing/2014/main" xmlns="" id="{2EF0676A-1162-1847-9159-FD0B3B2A36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</a:blip>
          <a:srcRect l="6809" t="23809" r="6472" b="27380"/>
          <a:stretch/>
        </p:blipFill>
        <p:spPr>
          <a:xfrm>
            <a:off x="9354206" y="408595"/>
            <a:ext cx="591375" cy="17998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C1C47288-B11E-6647-90EA-EC83257AC3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70835" y="370016"/>
            <a:ext cx="315961" cy="2416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998977E-0D83-E844-80A3-25FD6A835DD8}"/>
              </a:ext>
            </a:extLst>
          </p:cNvPr>
          <p:cNvSpPr/>
          <p:nvPr userDrawn="1"/>
        </p:nvSpPr>
        <p:spPr>
          <a:xfrm>
            <a:off x="9248899" y="673127"/>
            <a:ext cx="1082245" cy="12311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algn="r"/>
            <a:r>
              <a:rPr lang="ru-RU" sz="800" b="1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cs typeface="Segoe UI" panose="020B0502040204020203" pitchFamily="34" charset="0"/>
              </a:rPr>
              <a:t>2021-2025</a:t>
            </a:r>
          </a:p>
        </p:txBody>
      </p:sp>
    </p:spTree>
    <p:extLst>
      <p:ext uri="{BB962C8B-B14F-4D97-AF65-F5344CB8AC3E}">
        <p14:creationId xmlns:p14="http://schemas.microsoft.com/office/powerpoint/2010/main" val="3345830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577">
          <p15:clr>
            <a:srgbClr val="FBAE40"/>
          </p15:clr>
        </p15:guide>
        <p15:guide id="3" orient="horz" pos="227" userDrawn="1">
          <p15:clr>
            <a:srgbClr val="FBAE40"/>
          </p15:clr>
        </p15:guide>
        <p15:guide id="4" orient="horz" pos="3628" userDrawn="1">
          <p15:clr>
            <a:srgbClr val="FBAE40"/>
          </p15:clr>
        </p15:guide>
        <p15:guide id="7" pos="226">
          <p15:clr>
            <a:srgbClr val="FBAE40"/>
          </p15:clr>
        </p15:guide>
        <p15:guide id="23" pos="1814">
          <p15:clr>
            <a:srgbClr val="FBAE40"/>
          </p15:clr>
        </p15:guide>
        <p15:guide id="25" pos="4989">
          <p15:clr>
            <a:srgbClr val="FBAE40"/>
          </p15:clr>
        </p15:guide>
        <p15:guide id="26" pos="3402" userDrawn="1">
          <p15:clr>
            <a:srgbClr val="FBAE40"/>
          </p15:clr>
        </p15:guide>
        <p15:guide id="27" pos="2358" userDrawn="1">
          <p15:clr>
            <a:srgbClr val="FBAE40"/>
          </p15:clr>
        </p15:guide>
        <p15:guide id="31" pos="4490" userDrawn="1">
          <p15:clr>
            <a:srgbClr val="FBAE40"/>
          </p15:clr>
        </p15:guide>
        <p15:guide id="32" orient="horz" pos="61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1676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p:txStyles>
    <p:titleStyle>
      <a:lvl1pPr algn="l" defTabSz="809976" rtl="0" eaLnBrk="1" latinLnBrk="0" hangingPunct="1">
        <a:lnSpc>
          <a:spcPct val="90000"/>
        </a:lnSpc>
        <a:spcBef>
          <a:spcPct val="0"/>
        </a:spcBef>
        <a:buNone/>
        <a:defRPr sz="38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2494" indent="-202494" algn="l" defTabSz="809976" rtl="0" eaLnBrk="1" latinLnBrk="0" hangingPunct="1">
        <a:lnSpc>
          <a:spcPct val="90000"/>
        </a:lnSpc>
        <a:spcBef>
          <a:spcPts val="886"/>
        </a:spcBef>
        <a:buFont typeface="Arial" panose="020B0604020202020204" pitchFamily="34" charset="0"/>
        <a:buChar char="•"/>
        <a:defRPr sz="2480" kern="1200">
          <a:solidFill>
            <a:schemeClr val="tx1"/>
          </a:solidFill>
          <a:latin typeface="+mn-lt"/>
          <a:ea typeface="+mn-ea"/>
          <a:cs typeface="+mn-cs"/>
        </a:defRPr>
      </a:lvl1pPr>
      <a:lvl2pPr marL="607482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12469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3pPr>
      <a:lvl4pPr marL="1417457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4pPr>
      <a:lvl5pPr marL="1822445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5pPr>
      <a:lvl6pPr marL="2227433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6pPr>
      <a:lvl7pPr marL="2632420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7pPr>
      <a:lvl8pPr marL="3037408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8pPr>
      <a:lvl9pPr marL="3442396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1pPr>
      <a:lvl2pPr marL="404988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2pPr>
      <a:lvl3pPr marL="809976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3pPr>
      <a:lvl4pPr marL="1214963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4pPr>
      <a:lvl5pPr marL="1619951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5pPr>
      <a:lvl6pPr marL="2024939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6pPr>
      <a:lvl7pPr marL="2429927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7pPr>
      <a:lvl8pPr marL="2834914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8pPr>
      <a:lvl9pPr marL="3239902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1.wdp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6.svg"/><Relationship Id="rId5" Type="http://schemas.openxmlformats.org/officeDocument/2006/relationships/image" Target="../media/image10.sv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14.sv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sv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svg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F99B05E3-BBA7-F04E-973D-3785BC8A0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385" y="240468"/>
            <a:ext cx="6785968" cy="1107996"/>
          </a:xfrm>
        </p:spPr>
        <p:txBody>
          <a:bodyPr/>
          <a:lstStyle/>
          <a:p>
            <a:pPr marL="0"/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Лучшая практика</a:t>
            </a:r>
          </a:p>
          <a:p>
            <a:pPr marL="0"/>
            <a:r>
              <a:rPr lang="ru-RU" sz="2400" dirty="0">
                <a:solidFill>
                  <a:srgbClr val="C88CFF"/>
                </a:solidFill>
              </a:rPr>
              <a:t>Приобретение и монтаж быстровозводимых модульных конструкций</a:t>
            </a:r>
            <a:endParaRPr lang="x-none" sz="2400" dirty="0">
              <a:solidFill>
                <a:srgbClr val="C88CFF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41702E4A-F01D-BC4F-8418-0E9A41E8A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5" y="360363"/>
            <a:ext cx="396000" cy="396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2548C6A-10CF-2F40-B670-A579070F45BC}"/>
              </a:ext>
            </a:extLst>
          </p:cNvPr>
          <p:cNvSpPr/>
          <p:nvPr/>
        </p:nvSpPr>
        <p:spPr>
          <a:xfrm>
            <a:off x="2866187" y="4220447"/>
            <a:ext cx="433470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Карлов Андрей Александрович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177202BC-8565-EF43-8FFE-8A92646B3DC7}"/>
              </a:ext>
            </a:extLst>
          </p:cNvPr>
          <p:cNvCxnSpPr>
            <a:cxnSpLocks/>
          </p:cNvCxnSpPr>
          <p:nvPr/>
        </p:nvCxnSpPr>
        <p:spPr>
          <a:xfrm>
            <a:off x="2432732" y="4220447"/>
            <a:ext cx="0" cy="11049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A4659EB-9429-7A44-89AD-EC66367C0BD9}"/>
              </a:ext>
            </a:extLst>
          </p:cNvPr>
          <p:cNvSpPr/>
          <p:nvPr/>
        </p:nvSpPr>
        <p:spPr>
          <a:xfrm>
            <a:off x="2866188" y="4476015"/>
            <a:ext cx="251814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9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Министр здравоохранения </a:t>
            </a:r>
          </a:p>
          <a:p>
            <a:r>
              <a:rPr lang="ru-RU" sz="9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Свердловской области</a:t>
            </a:r>
            <a:endParaRPr lang="ru-RU" sz="900" i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CA9BD8B-BB21-AA49-8300-9B066DB9B956}"/>
              </a:ext>
            </a:extLst>
          </p:cNvPr>
          <p:cNvSpPr/>
          <p:nvPr/>
        </p:nvSpPr>
        <p:spPr>
          <a:xfrm>
            <a:off x="2866188" y="5148375"/>
            <a:ext cx="2518148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900" dirty="0">
                <a:solidFill>
                  <a:srgbClr val="28B5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https://minzdrav.midural.ru/</a:t>
            </a:r>
            <a:endParaRPr lang="ru-RU" sz="900" dirty="0">
              <a:solidFill>
                <a:srgbClr val="28B5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71ADFBB-957D-AE41-A1B2-43787F03C349}"/>
              </a:ext>
            </a:extLst>
          </p:cNvPr>
          <p:cNvSpPr/>
          <p:nvPr/>
        </p:nvSpPr>
        <p:spPr>
          <a:xfrm>
            <a:off x="2353642" y="1838398"/>
            <a:ext cx="6919891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3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Свердловская область</a:t>
            </a:r>
            <a:endParaRPr lang="ru-RU" sz="3500" b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384" y="1722502"/>
            <a:ext cx="1080000" cy="7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9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F99B05E3-BBA7-F04E-973D-3785BC8A0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385" y="370017"/>
            <a:ext cx="2676495" cy="246221"/>
          </a:xfrm>
        </p:spPr>
        <p:txBody>
          <a:bodyPr/>
          <a:lstStyle/>
          <a:p>
            <a:pPr marL="0"/>
            <a:r>
              <a:rPr lang="ru-RU" dirty="0">
                <a:solidFill>
                  <a:srgbClr val="C88CFF"/>
                </a:solidFill>
              </a:rPr>
              <a:t>Характеристика региона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39796DB-2D29-2B4C-B446-B702DDFF114F}"/>
              </a:ext>
            </a:extLst>
          </p:cNvPr>
          <p:cNvSpPr>
            <a:spLocks noChangeAspect="1"/>
          </p:cNvSpPr>
          <p:nvPr/>
        </p:nvSpPr>
        <p:spPr>
          <a:xfrm>
            <a:off x="6403228" y="313127"/>
            <a:ext cx="131812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Свердловская область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96B3E429-7268-354E-B4E4-8A92C71893FD}"/>
              </a:ext>
            </a:extLst>
          </p:cNvPr>
          <p:cNvSpPr/>
          <p:nvPr/>
        </p:nvSpPr>
        <p:spPr>
          <a:xfrm>
            <a:off x="935385" y="1380807"/>
            <a:ext cx="2711098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 smtClean="0">
                <a:solidFill>
                  <a:srgbClr val="C88C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36 298</a:t>
            </a:r>
            <a:r>
              <a:rPr lang="en-US" sz="2000" b="1" dirty="0" smtClean="0">
                <a:solidFill>
                  <a:srgbClr val="C88C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>
                <a:solidFill>
                  <a:srgbClr val="C88C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тыс. чел. </a:t>
            </a:r>
            <a:r>
              <a:rPr lang="ru-RU" sz="2000" dirty="0" smtClean="0">
                <a:solidFill>
                  <a:srgbClr val="C88C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(85</a:t>
            </a:r>
            <a:r>
              <a:rPr lang="en-US" sz="2000" dirty="0" smtClean="0">
                <a:solidFill>
                  <a:srgbClr val="C88C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%)</a:t>
            </a:r>
            <a:endParaRPr lang="en-US" sz="2000" dirty="0">
              <a:solidFill>
                <a:srgbClr val="C88C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A4EE0A41-ED27-8042-9CEB-0E82EF56B136}"/>
              </a:ext>
            </a:extLst>
          </p:cNvPr>
          <p:cNvSpPr/>
          <p:nvPr/>
        </p:nvSpPr>
        <p:spPr>
          <a:xfrm>
            <a:off x="935386" y="1704109"/>
            <a:ext cx="1865832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городское население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1C8FCB1-D832-314D-BE9E-BE50B9F5F63D}"/>
              </a:ext>
            </a:extLst>
          </p:cNvPr>
          <p:cNvSpPr/>
          <p:nvPr/>
        </p:nvSpPr>
        <p:spPr>
          <a:xfrm>
            <a:off x="935385" y="2226520"/>
            <a:ext cx="248304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 smtClean="0">
                <a:solidFill>
                  <a:srgbClr val="C88C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631</a:t>
            </a:r>
            <a:r>
              <a:rPr lang="en-US" sz="2000" b="1" dirty="0" smtClean="0">
                <a:solidFill>
                  <a:srgbClr val="C88C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>
                <a:solidFill>
                  <a:srgbClr val="C88C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тыс. чел. </a:t>
            </a:r>
            <a:r>
              <a:rPr lang="en-GB" sz="2000" dirty="0" smtClean="0">
                <a:solidFill>
                  <a:srgbClr val="C88C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ru-RU" sz="2000" dirty="0" smtClean="0">
                <a:solidFill>
                  <a:srgbClr val="C88C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15</a:t>
            </a:r>
            <a:r>
              <a:rPr lang="en-GB" sz="2000" dirty="0" smtClean="0">
                <a:solidFill>
                  <a:srgbClr val="C88C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%)</a:t>
            </a:r>
            <a:r>
              <a:rPr lang="ru-RU" sz="2000" dirty="0" smtClean="0">
                <a:solidFill>
                  <a:srgbClr val="C88C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ru-RU" sz="2000" dirty="0">
              <a:solidFill>
                <a:srgbClr val="C88C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F4893C03-7BE5-9344-BCB2-0706DC4BE8CF}"/>
              </a:ext>
            </a:extLst>
          </p:cNvPr>
          <p:cNvSpPr/>
          <p:nvPr/>
        </p:nvSpPr>
        <p:spPr>
          <a:xfrm>
            <a:off x="935385" y="2539034"/>
            <a:ext cx="196488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сельское население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7D132AF1-8F4E-2841-B888-B92053516809}"/>
              </a:ext>
            </a:extLst>
          </p:cNvPr>
          <p:cNvSpPr/>
          <p:nvPr/>
        </p:nvSpPr>
        <p:spPr>
          <a:xfrm>
            <a:off x="4509761" y="1380807"/>
            <a:ext cx="220634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 smtClean="0">
                <a:solidFill>
                  <a:srgbClr val="C88C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2 134</a:t>
            </a:r>
            <a:r>
              <a:rPr lang="en-US" sz="2000" b="1" dirty="0" smtClean="0">
                <a:solidFill>
                  <a:srgbClr val="C88C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>
                <a:solidFill>
                  <a:srgbClr val="C88C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нас.</a:t>
            </a:r>
            <a:r>
              <a:rPr lang="en-US" sz="2000" dirty="0">
                <a:solidFill>
                  <a:srgbClr val="C88C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 smtClean="0">
                <a:solidFill>
                  <a:srgbClr val="C88C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пунктов</a:t>
            </a:r>
            <a:endParaRPr lang="ru-RU" sz="2000" dirty="0">
              <a:solidFill>
                <a:srgbClr val="C88C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021857E9-DAFD-2E47-A521-D6779C63138B}"/>
              </a:ext>
            </a:extLst>
          </p:cNvPr>
          <p:cNvSpPr/>
          <p:nvPr/>
        </p:nvSpPr>
        <p:spPr>
          <a:xfrm>
            <a:off x="4516795" y="1688584"/>
            <a:ext cx="175914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 проживающим населением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FC4B2833-BBC2-2344-A9FB-74D0A571392D}"/>
              </a:ext>
            </a:extLst>
          </p:cNvPr>
          <p:cNvSpPr/>
          <p:nvPr/>
        </p:nvSpPr>
        <p:spPr>
          <a:xfrm>
            <a:off x="4488659" y="2151570"/>
            <a:ext cx="209143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 smtClean="0">
                <a:solidFill>
                  <a:srgbClr val="C88C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79</a:t>
            </a:r>
            <a:r>
              <a:rPr lang="ru-RU" sz="2000" b="1" dirty="0">
                <a:solidFill>
                  <a:srgbClr val="C88C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000" b="1" dirty="0">
                <a:solidFill>
                  <a:srgbClr val="C88C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000" dirty="0">
                <a:solidFill>
                  <a:srgbClr val="C88C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мед.</a:t>
            </a:r>
            <a:r>
              <a:rPr lang="en-US" sz="2000" dirty="0">
                <a:solidFill>
                  <a:srgbClr val="C88C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>
                <a:solidFill>
                  <a:srgbClr val="C88C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организаций</a:t>
            </a:r>
            <a:endParaRPr lang="en-US" sz="2000" dirty="0">
              <a:solidFill>
                <a:srgbClr val="C88C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16C4F4DB-CC28-634C-BC64-E4AD187B27B5}"/>
              </a:ext>
            </a:extLst>
          </p:cNvPr>
          <p:cNvSpPr/>
          <p:nvPr/>
        </p:nvSpPr>
        <p:spPr>
          <a:xfrm>
            <a:off x="4509762" y="2798436"/>
            <a:ext cx="1865832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участники региональной программы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EE20CB2F-9B11-4243-97A3-C8B63A7713BD}"/>
              </a:ext>
            </a:extLst>
          </p:cNvPr>
          <p:cNvSpPr/>
          <p:nvPr/>
        </p:nvSpPr>
        <p:spPr>
          <a:xfrm>
            <a:off x="935385" y="3001182"/>
            <a:ext cx="2676495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solidFill>
                  <a:srgbClr val="C88C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en-US" sz="2000" b="1" dirty="0" smtClean="0">
                <a:solidFill>
                  <a:srgbClr val="C88C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 smtClean="0">
                <a:solidFill>
                  <a:srgbClr val="C88C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мед</a:t>
            </a:r>
            <a:r>
              <a:rPr lang="ru-RU" sz="2000" dirty="0">
                <a:solidFill>
                  <a:srgbClr val="C88C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r>
              <a:rPr lang="en-US" sz="2000" dirty="0">
                <a:solidFill>
                  <a:srgbClr val="C88C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>
                <a:solidFill>
                  <a:srgbClr val="C88C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организаций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7FFD6E16-99E1-9D43-A7B5-FC2D31CF5D44}"/>
              </a:ext>
            </a:extLst>
          </p:cNvPr>
          <p:cNvSpPr/>
          <p:nvPr/>
        </p:nvSpPr>
        <p:spPr>
          <a:xfrm>
            <a:off x="935386" y="3449159"/>
            <a:ext cx="196488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ФМБА России</a:t>
            </a:r>
          </a:p>
        </p:txBody>
      </p:sp>
      <p:pic>
        <p:nvPicPr>
          <p:cNvPr id="48" name="Graphic 47">
            <a:extLst>
              <a:ext uri="{FF2B5EF4-FFF2-40B4-BE49-F238E27FC236}">
                <a16:creationId xmlns:a16="http://schemas.microsoft.com/office/drawing/2014/main" xmlns="" id="{534008AE-0B4D-104B-9CD5-8F51A6CBC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749" y="1420347"/>
            <a:ext cx="396000" cy="396000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xmlns="" id="{E21A13D5-1D8D-1640-B5A2-DC9F472159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33076" y="1378651"/>
            <a:ext cx="396000" cy="396000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xmlns="" id="{96EA018D-616C-814D-96DF-E8F321F4D6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33076" y="2194087"/>
            <a:ext cx="396000" cy="396000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76E75CA3-1766-0942-B3E8-FA2B88396D44}"/>
              </a:ext>
            </a:extLst>
          </p:cNvPr>
          <p:cNvGrpSpPr/>
          <p:nvPr/>
        </p:nvGrpSpPr>
        <p:grpSpPr>
          <a:xfrm>
            <a:off x="347182" y="3053159"/>
            <a:ext cx="396000" cy="396000"/>
            <a:chOff x="4569733" y="4177399"/>
            <a:chExt cx="396000" cy="396000"/>
          </a:xfrm>
        </p:grpSpPr>
        <p:sp>
          <p:nvSpPr>
            <p:cNvPr id="52" name="Cross 51">
              <a:extLst>
                <a:ext uri="{FF2B5EF4-FFF2-40B4-BE49-F238E27FC236}">
                  <a16:creationId xmlns:a16="http://schemas.microsoft.com/office/drawing/2014/main" xmlns="" id="{4F17108C-2743-A54F-965F-D23EC1967E2F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4569733" y="4177399"/>
              <a:ext cx="396000" cy="396000"/>
            </a:xfrm>
            <a:prstGeom prst="plus">
              <a:avLst>
                <a:gd name="adj" fmla="val 28848"/>
              </a:avLst>
            </a:prstGeom>
            <a:noFill/>
            <a:ln w="19050">
              <a:solidFill>
                <a:srgbClr val="C88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srgbClr val="C88CFF"/>
                </a:solidFill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xmlns="" id="{DCB94324-9D85-C840-98A6-233BAB171A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77733" y="4285399"/>
              <a:ext cx="180000" cy="180000"/>
            </a:xfrm>
            <a:prstGeom prst="ellipse">
              <a:avLst/>
            </a:prstGeom>
            <a:solidFill>
              <a:srgbClr val="C88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xmlns="" id="{DCF83363-D1B1-1340-848D-1206F9EC99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7182" y="2278497"/>
            <a:ext cx="396000" cy="396000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B36BCD59-F0DC-4B4C-A86A-D9ED07976B01}"/>
              </a:ext>
            </a:extLst>
          </p:cNvPr>
          <p:cNvSpPr/>
          <p:nvPr/>
        </p:nvSpPr>
        <p:spPr>
          <a:xfrm>
            <a:off x="7166487" y="1377932"/>
            <a:ext cx="343607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000" b="1" dirty="0" smtClean="0">
                <a:solidFill>
                  <a:srgbClr val="C88C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  <a:r>
              <a:rPr lang="ru-RU" sz="2000" b="1" dirty="0" smtClean="0">
                <a:solidFill>
                  <a:srgbClr val="C88C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smtClean="0">
                <a:solidFill>
                  <a:srgbClr val="C88C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261</a:t>
            </a:r>
            <a:r>
              <a:rPr lang="ru-RU" sz="2000" b="1" dirty="0" smtClean="0">
                <a:solidFill>
                  <a:srgbClr val="C88C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smtClean="0">
                <a:solidFill>
                  <a:srgbClr val="C88C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084</a:t>
            </a:r>
            <a:r>
              <a:rPr lang="ru-RU" sz="2000" b="1" dirty="0" smtClean="0">
                <a:solidFill>
                  <a:srgbClr val="C88C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 smtClean="0">
                <a:solidFill>
                  <a:srgbClr val="C88C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чел</a:t>
            </a:r>
            <a:r>
              <a:rPr lang="ru-RU" sz="2000" dirty="0">
                <a:solidFill>
                  <a:srgbClr val="C88C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57" name="Rectangle 26">
            <a:extLst>
              <a:ext uri="{FF2B5EF4-FFF2-40B4-BE49-F238E27FC236}">
                <a16:creationId xmlns:a16="http://schemas.microsoft.com/office/drawing/2014/main" xmlns="" id="{B4A427DC-D91E-4A40-B40F-18DA1763A2E0}"/>
              </a:ext>
            </a:extLst>
          </p:cNvPr>
          <p:cNvSpPr/>
          <p:nvPr/>
        </p:nvSpPr>
        <p:spPr>
          <a:xfrm>
            <a:off x="7166486" y="1704108"/>
            <a:ext cx="2196631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всего проживающего населения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xmlns="" id="{DABCBDCF-10C7-304B-AA7E-FD5B227864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8775" y="360363"/>
            <a:ext cx="396000" cy="396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47"/>
                    </a14:imgEffect>
                    <a14:imgEffect>
                      <a14:saturation sat="94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487" y="2119686"/>
            <a:ext cx="3011834" cy="34929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30502" y="307335"/>
            <a:ext cx="201185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9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F99B05E3-BBA7-F04E-973D-3785BC8A0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385" y="370017"/>
            <a:ext cx="2676495" cy="246221"/>
          </a:xfrm>
        </p:spPr>
        <p:txBody>
          <a:bodyPr/>
          <a:lstStyle/>
          <a:p>
            <a:pPr marL="0"/>
            <a:r>
              <a:rPr lang="ru-RU" dirty="0">
                <a:solidFill>
                  <a:srgbClr val="C88CFF"/>
                </a:solidFill>
              </a:rPr>
              <a:t>Описание объекта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73E46B40-211C-6B46-9FE5-C8B2EEFBB411}"/>
              </a:ext>
            </a:extLst>
          </p:cNvPr>
          <p:cNvCxnSpPr>
            <a:cxnSpLocks/>
          </p:cNvCxnSpPr>
          <p:nvPr/>
        </p:nvCxnSpPr>
        <p:spPr>
          <a:xfrm>
            <a:off x="935038" y="4932363"/>
            <a:ext cx="886852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39796DB-2D29-2B4C-B446-B702DDFF114F}"/>
              </a:ext>
            </a:extLst>
          </p:cNvPr>
          <p:cNvSpPr>
            <a:spLocks noChangeAspect="1"/>
          </p:cNvSpPr>
          <p:nvPr/>
        </p:nvSpPr>
        <p:spPr>
          <a:xfrm>
            <a:off x="6403228" y="313127"/>
            <a:ext cx="131812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Свердловская область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33C78AC-AFB3-554F-852E-F22AEB934CBA}"/>
              </a:ext>
            </a:extLst>
          </p:cNvPr>
          <p:cNvSpPr/>
          <p:nvPr/>
        </p:nvSpPr>
        <p:spPr>
          <a:xfrm>
            <a:off x="935385" y="5134243"/>
            <a:ext cx="3682335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Стоимость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(тыс. руб.) –  22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128 тыс. руб.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Мощность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(посещений в смену) –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150 человек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Площадь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(м</a:t>
            </a:r>
            <a:r>
              <a:rPr lang="ru-RU" sz="10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– 347,4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B714E688-A42C-6141-9F57-D0F5E4564987}"/>
              </a:ext>
            </a:extLst>
          </p:cNvPr>
          <p:cNvSpPr>
            <a:spLocks noChangeAspect="1"/>
          </p:cNvSpPr>
          <p:nvPr/>
        </p:nvSpPr>
        <p:spPr>
          <a:xfrm>
            <a:off x="935385" y="971550"/>
            <a:ext cx="3697922" cy="36979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44000" rIns="180000" bIns="144000" rtlCol="0" anchor="ctr"/>
          <a:lstStyle/>
          <a:p>
            <a:pPr algn="ctr"/>
            <a:r>
              <a:rPr lang="ru-RU" sz="1050" i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Разместить показательные фото объекта с использованием единого стиля объектов МПЗЗ </a:t>
            </a:r>
            <a:r>
              <a:rPr lang="ru-RU" sz="105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(фасад, входная группа)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0927A7B5-450B-D347-AD4F-362E65D84A8F}"/>
              </a:ext>
            </a:extLst>
          </p:cNvPr>
          <p:cNvSpPr/>
          <p:nvPr/>
        </p:nvSpPr>
        <p:spPr>
          <a:xfrm>
            <a:off x="6403228" y="5057298"/>
            <a:ext cx="448066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Стоимость кв. метра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(тыс. руб.) –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63,7 тыс. руб.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Характеристика объекта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ОВП в пос. Черноисточинск </a:t>
            </a:r>
            <a:endParaRPr lang="ru-RU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ГАУЗ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СО «Демидовская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городская больница»</a:t>
            </a:r>
          </a:p>
          <a:p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Количество </a:t>
            </a:r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обслуживаемого населения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1 750 человек 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DCCD691C-0558-8146-B97A-C17C051B3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5" y="360363"/>
            <a:ext cx="396000" cy="396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1094" y="301538"/>
            <a:ext cx="201185" cy="3657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3228" y="971550"/>
            <a:ext cx="2771888" cy="3697922"/>
          </a:xfrm>
          <a:prstGeom prst="rect">
            <a:avLst/>
          </a:prstGeom>
        </p:spPr>
      </p:pic>
      <p:sp>
        <p:nvSpPr>
          <p:cNvPr id="8" name="AutoShape 2" descr="blob:https://web.whatsapp.com/a35ccfe7-dcaa-4404-9e55-ff379e0459a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437"/>
                    </a14:imgEffect>
                    <a14:imgEffect>
                      <a14:saturation sat="88000"/>
                    </a14:imgEffect>
                    <a14:imgEffect>
                      <a14:brightnessContrast bright="18000"/>
                    </a14:imgEffect>
                  </a14:imgLayer>
                </a14:imgProps>
              </a:ext>
            </a:extLst>
          </a:blip>
          <a:srcRect r="9297"/>
          <a:stretch/>
        </p:blipFill>
        <p:spPr>
          <a:xfrm>
            <a:off x="935385" y="971550"/>
            <a:ext cx="4472187" cy="369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85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F99B05E3-BBA7-F04E-973D-3785BC8A0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385" y="370017"/>
            <a:ext cx="2676495" cy="246221"/>
          </a:xfrm>
        </p:spPr>
        <p:txBody>
          <a:bodyPr/>
          <a:lstStyle/>
          <a:p>
            <a:pPr marL="0"/>
            <a:r>
              <a:rPr lang="ru-RU" dirty="0">
                <a:solidFill>
                  <a:srgbClr val="C88CFF"/>
                </a:solidFill>
              </a:rPr>
              <a:t>Изменения (внешний вид)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39796DB-2D29-2B4C-B446-B702DDFF114F}"/>
              </a:ext>
            </a:extLst>
          </p:cNvPr>
          <p:cNvSpPr>
            <a:spLocks noChangeAspect="1"/>
          </p:cNvSpPr>
          <p:nvPr/>
        </p:nvSpPr>
        <p:spPr>
          <a:xfrm>
            <a:off x="6403228" y="313127"/>
            <a:ext cx="131812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Свердловская область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4CD570CD-4815-6A49-B7EB-C58A2EA82C28}"/>
              </a:ext>
            </a:extLst>
          </p:cNvPr>
          <p:cNvSpPr>
            <a:spLocks/>
          </p:cNvSpPr>
          <p:nvPr/>
        </p:nvSpPr>
        <p:spPr>
          <a:xfrm>
            <a:off x="5407343" y="1511450"/>
            <a:ext cx="4248000" cy="424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44000" rIns="180000" bIns="144000" rtlCol="0" anchor="ctr"/>
          <a:lstStyle/>
          <a:p>
            <a:pPr algn="ctr"/>
            <a:r>
              <a:rPr lang="ru-RU" sz="105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Фото ПОСЛЕ</a:t>
            </a:r>
          </a:p>
          <a:p>
            <a:pPr algn="ctr"/>
            <a:endParaRPr lang="ru-RU" sz="1050" i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1050" i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Разместить показательные фото завершенного объекта с использованием единого стиля МПЗЗ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4E8DB3F-0B1F-C742-A6EE-55BEDF3EE207}"/>
              </a:ext>
            </a:extLst>
          </p:cNvPr>
          <p:cNvSpPr/>
          <p:nvPr/>
        </p:nvSpPr>
        <p:spPr>
          <a:xfrm>
            <a:off x="935385" y="971550"/>
            <a:ext cx="175914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solidFill>
                  <a:srgbClr val="F01F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БЫЛО</a:t>
            </a:r>
            <a:endParaRPr lang="ru-RU" sz="2000" dirty="0">
              <a:solidFill>
                <a:srgbClr val="F01F2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A9AA375-5002-D94A-A183-21F0A094669D}"/>
              </a:ext>
            </a:extLst>
          </p:cNvPr>
          <p:cNvSpPr/>
          <p:nvPr/>
        </p:nvSpPr>
        <p:spPr>
          <a:xfrm>
            <a:off x="5400675" y="971550"/>
            <a:ext cx="175914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СТАЛО</a:t>
            </a:r>
            <a:endParaRPr lang="ru-RU" sz="2000" dirty="0">
              <a:solidFill>
                <a:srgbClr val="00A37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1825C5E2-4827-B44B-BD3D-77D5E7A13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5" y="360363"/>
            <a:ext cx="396000" cy="396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1094" y="294386"/>
            <a:ext cx="201185" cy="3657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b="16947"/>
          <a:stretch/>
        </p:blipFill>
        <p:spPr>
          <a:xfrm>
            <a:off x="935385" y="1511450"/>
            <a:ext cx="3836100" cy="424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9136" y="1510916"/>
            <a:ext cx="5144435" cy="424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5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F99B05E3-BBA7-F04E-973D-3785BC8A0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385" y="370017"/>
            <a:ext cx="2676495" cy="246221"/>
          </a:xfrm>
        </p:spPr>
        <p:txBody>
          <a:bodyPr/>
          <a:lstStyle/>
          <a:p>
            <a:pPr marL="0"/>
            <a:r>
              <a:rPr lang="ru-RU" dirty="0">
                <a:solidFill>
                  <a:srgbClr val="C88CFF"/>
                </a:solidFill>
              </a:rPr>
              <a:t>Описание объекта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73E46B40-211C-6B46-9FE5-C8B2EEFBB411}"/>
              </a:ext>
            </a:extLst>
          </p:cNvPr>
          <p:cNvCxnSpPr>
            <a:cxnSpLocks/>
          </p:cNvCxnSpPr>
          <p:nvPr/>
        </p:nvCxnSpPr>
        <p:spPr>
          <a:xfrm>
            <a:off x="935038" y="4932363"/>
            <a:ext cx="860520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39796DB-2D29-2B4C-B446-B702DDFF114F}"/>
              </a:ext>
            </a:extLst>
          </p:cNvPr>
          <p:cNvSpPr>
            <a:spLocks noChangeAspect="1"/>
          </p:cNvSpPr>
          <p:nvPr/>
        </p:nvSpPr>
        <p:spPr>
          <a:xfrm>
            <a:off x="6403228" y="313127"/>
            <a:ext cx="131812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Свердловская область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33C78AC-AFB3-554F-852E-F22AEB934CBA}"/>
              </a:ext>
            </a:extLst>
          </p:cNvPr>
          <p:cNvSpPr/>
          <p:nvPr/>
        </p:nvSpPr>
        <p:spPr>
          <a:xfrm>
            <a:off x="935385" y="5134243"/>
            <a:ext cx="3682335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Стоимость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(тыс. руб.) – 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7 200 тыс. руб.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Мощность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(посещений в смену) –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Площадь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(м</a:t>
            </a:r>
            <a:r>
              <a:rPr lang="ru-RU" sz="10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– 71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B714E688-A42C-6141-9F57-D0F5E4564987}"/>
              </a:ext>
            </a:extLst>
          </p:cNvPr>
          <p:cNvSpPr>
            <a:spLocks noChangeAspect="1"/>
          </p:cNvSpPr>
          <p:nvPr/>
        </p:nvSpPr>
        <p:spPr>
          <a:xfrm>
            <a:off x="935385" y="971550"/>
            <a:ext cx="3697922" cy="36979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44000" rIns="180000" bIns="144000" rtlCol="0" anchor="ctr"/>
          <a:lstStyle/>
          <a:p>
            <a:pPr algn="ctr"/>
            <a:r>
              <a:rPr lang="ru-RU" sz="1050" i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Разместить показательные фото объекта с использованием единого стиля объектов МПЗЗ </a:t>
            </a:r>
            <a:r>
              <a:rPr lang="ru-RU" sz="105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(фасад, входная группа)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0927A7B5-450B-D347-AD4F-362E65D84A8F}"/>
              </a:ext>
            </a:extLst>
          </p:cNvPr>
          <p:cNvSpPr/>
          <p:nvPr/>
        </p:nvSpPr>
        <p:spPr>
          <a:xfrm>
            <a:off x="5658050" y="5141850"/>
            <a:ext cx="467563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Стоимость кв. метра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(тыс. руб.) –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101,4 тыс. руб.</a:t>
            </a:r>
          </a:p>
          <a:p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Характеристика </a:t>
            </a:r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объекта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ФАП в с. Большие </a:t>
            </a:r>
            <a:r>
              <a:rPr lang="ru-RU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Карзи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ru-RU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ГАУЗ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СО «Артинская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центральная районная больница» </a:t>
            </a:r>
          </a:p>
          <a:p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Количество </a:t>
            </a:r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обслуживаемого населения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547 человек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DCCD691C-0558-8146-B97A-C17C051B3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5" y="360363"/>
            <a:ext cx="396000" cy="396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0502" y="313127"/>
            <a:ext cx="201185" cy="365792"/>
          </a:xfrm>
          <a:prstGeom prst="rect">
            <a:avLst/>
          </a:prstGeom>
        </p:spPr>
      </p:pic>
      <p:sp>
        <p:nvSpPr>
          <p:cNvPr id="8" name="AutoShape 2" descr="blob:https://web.whatsapp.com/a35ccfe7-dcaa-4404-9e55-ff379e0459a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437"/>
                    </a14:imgEffect>
                    <a14:imgEffect>
                      <a14:saturation sat="88000"/>
                    </a14:imgEffect>
                    <a14:imgEffect>
                      <a14:brightnessContrast bright="18000"/>
                    </a14:imgEffect>
                  </a14:imgLayer>
                </a14:imgProps>
              </a:ext>
            </a:extLst>
          </a:blip>
          <a:srcRect r="9297"/>
          <a:stretch/>
        </p:blipFill>
        <p:spPr>
          <a:xfrm>
            <a:off x="935385" y="971550"/>
            <a:ext cx="4472187" cy="36979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/>
          <a:srcRect r="23544"/>
          <a:stretch/>
        </p:blipFill>
        <p:spPr>
          <a:xfrm>
            <a:off x="5658050" y="971550"/>
            <a:ext cx="3769729" cy="36979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/>
          <a:srcRect l="16747" r="7623"/>
          <a:stretch/>
        </p:blipFill>
        <p:spPr>
          <a:xfrm>
            <a:off x="460375" y="971550"/>
            <a:ext cx="4972636" cy="369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88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F99B05E3-BBA7-F04E-973D-3785BC8A0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385" y="370017"/>
            <a:ext cx="2676495" cy="246221"/>
          </a:xfrm>
        </p:spPr>
        <p:txBody>
          <a:bodyPr/>
          <a:lstStyle/>
          <a:p>
            <a:pPr marL="0"/>
            <a:r>
              <a:rPr lang="ru-RU" dirty="0">
                <a:solidFill>
                  <a:srgbClr val="C88CFF"/>
                </a:solidFill>
              </a:rPr>
              <a:t>Изменения (внешний вид)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39796DB-2D29-2B4C-B446-B702DDFF114F}"/>
              </a:ext>
            </a:extLst>
          </p:cNvPr>
          <p:cNvSpPr>
            <a:spLocks noChangeAspect="1"/>
          </p:cNvSpPr>
          <p:nvPr/>
        </p:nvSpPr>
        <p:spPr>
          <a:xfrm>
            <a:off x="6403228" y="313127"/>
            <a:ext cx="131812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Свердловская область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4E8DB3F-0B1F-C742-A6EE-55BEDF3EE207}"/>
              </a:ext>
            </a:extLst>
          </p:cNvPr>
          <p:cNvSpPr/>
          <p:nvPr/>
        </p:nvSpPr>
        <p:spPr>
          <a:xfrm>
            <a:off x="935385" y="971550"/>
            <a:ext cx="175914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solidFill>
                  <a:srgbClr val="F01F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БЫЛО</a:t>
            </a:r>
            <a:endParaRPr lang="ru-RU" sz="2000" dirty="0">
              <a:solidFill>
                <a:srgbClr val="F01F2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A9AA375-5002-D94A-A183-21F0A094669D}"/>
              </a:ext>
            </a:extLst>
          </p:cNvPr>
          <p:cNvSpPr/>
          <p:nvPr/>
        </p:nvSpPr>
        <p:spPr>
          <a:xfrm>
            <a:off x="5400675" y="971550"/>
            <a:ext cx="175914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СТАЛО</a:t>
            </a:r>
            <a:endParaRPr lang="ru-RU" sz="2000" dirty="0">
              <a:solidFill>
                <a:srgbClr val="00A37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1825C5E2-4827-B44B-BD3D-77D5E7A13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5" y="360363"/>
            <a:ext cx="396000" cy="396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0502" y="306801"/>
            <a:ext cx="201185" cy="3657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b="16947"/>
          <a:stretch/>
        </p:blipFill>
        <p:spPr>
          <a:xfrm>
            <a:off x="935385" y="1511450"/>
            <a:ext cx="3836100" cy="424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9000"/>
                    </a14:imgEffect>
                    <a14:imgEffect>
                      <a14:brightnessContrast bright="7000"/>
                    </a14:imgEffect>
                  </a14:imgLayer>
                </a14:imgProps>
              </a:ext>
            </a:extLst>
          </a:blip>
          <a:srcRect l="12172" r="6110"/>
          <a:stretch/>
        </p:blipFill>
        <p:spPr>
          <a:xfrm>
            <a:off x="5783266" y="1511450"/>
            <a:ext cx="4628546" cy="424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/>
          <a:srcRect l="12780"/>
          <a:stretch/>
        </p:blipFill>
        <p:spPr>
          <a:xfrm>
            <a:off x="536028" y="1511450"/>
            <a:ext cx="4940172" cy="42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82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F99B05E3-BBA7-F04E-973D-3785BC8A0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385" y="370017"/>
            <a:ext cx="2676495" cy="246221"/>
          </a:xfrm>
        </p:spPr>
        <p:txBody>
          <a:bodyPr/>
          <a:lstStyle/>
          <a:p>
            <a:pPr marL="0"/>
            <a:r>
              <a:rPr lang="ru-RU" dirty="0">
                <a:solidFill>
                  <a:srgbClr val="C88CFF"/>
                </a:solidFill>
              </a:rPr>
              <a:t>Изменения (позитивные)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39796DB-2D29-2B4C-B446-B702DDFF114F}"/>
              </a:ext>
            </a:extLst>
          </p:cNvPr>
          <p:cNvSpPr>
            <a:spLocks noChangeAspect="1"/>
          </p:cNvSpPr>
          <p:nvPr/>
        </p:nvSpPr>
        <p:spPr>
          <a:xfrm>
            <a:off x="6403228" y="313127"/>
            <a:ext cx="131812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Свердловская область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C39438D-8E99-7C42-958F-B75BFAF7EFFB}"/>
              </a:ext>
            </a:extLst>
          </p:cNvPr>
          <p:cNvSpPr>
            <a:spLocks noChangeAspect="1"/>
          </p:cNvSpPr>
          <p:nvPr/>
        </p:nvSpPr>
        <p:spPr>
          <a:xfrm>
            <a:off x="3799738" y="4443633"/>
            <a:ext cx="3326904" cy="595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ru-RU" sz="1200" b="1" dirty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Сократились </a:t>
            </a:r>
            <a:r>
              <a:rPr lang="ru-RU" sz="1200" b="1" dirty="0" smtClean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доля зданий , оказывающий амбулаторную помощь, находящихся в аварийном состоянии (%)</a:t>
            </a:r>
            <a:endParaRPr lang="ru-RU" sz="1200" b="1" dirty="0">
              <a:solidFill>
                <a:srgbClr val="00A37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2C4F80FB-C7FC-F94C-8DEC-1750329EB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5" y="360363"/>
            <a:ext cx="396000" cy="396000"/>
          </a:xfrm>
          <a:prstGeom prst="rect">
            <a:avLst/>
          </a:prstGeom>
        </p:spPr>
      </p:pic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xmlns="" id="{21697D31-D91C-4649-A4F8-EC80A17D6A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2879392"/>
              </p:ext>
            </p:extLst>
          </p:nvPr>
        </p:nvGraphicFramePr>
        <p:xfrm>
          <a:off x="4290558" y="1157882"/>
          <a:ext cx="2150392" cy="3396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0502" y="307335"/>
            <a:ext cx="201185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1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59789</TotalTime>
  <Words>293</Words>
  <Application>Microsoft Office PowerPoint</Application>
  <PresentationFormat>Произвольный</PresentationFormat>
  <Paragraphs>57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Calibri</vt:lpstr>
      <vt:lpstr>Cambria</vt:lpstr>
      <vt:lpstr>Segoe UI</vt:lpstr>
      <vt:lpstr>Segoe UI Black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Аверченко Ригина Ринатовна</cp:lastModifiedBy>
  <cp:revision>3881</cp:revision>
  <cp:lastPrinted>2022-02-10T07:06:34Z</cp:lastPrinted>
  <dcterms:created xsi:type="dcterms:W3CDTF">2021-02-15T16:51:07Z</dcterms:created>
  <dcterms:modified xsi:type="dcterms:W3CDTF">2022-04-12T12:11:00Z</dcterms:modified>
</cp:coreProperties>
</file>