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77" r:id="rId2"/>
    <p:sldId id="278" r:id="rId3"/>
    <p:sldId id="279" r:id="rId4"/>
    <p:sldId id="280" r:id="rId5"/>
  </p:sldIdLst>
  <p:sldSz cx="10799763" cy="611981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27">
          <p15:clr>
            <a:srgbClr val="A4A3A4"/>
          </p15:clr>
        </p15:guide>
        <p15:guide id="2" pos="34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126" y="258"/>
      </p:cViewPr>
      <p:guideLst>
        <p:guide orient="horz" pos="1927"/>
        <p:guide pos="340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B2E0-4C6A-94F6-A54A49734FE6}"/>
              </c:ext>
            </c:extLst>
          </c:dPt>
          <c:dPt>
            <c:idx val="1"/>
            <c:invertIfNegative val="0"/>
            <c:bubble3D val="0"/>
            <c:spPr>
              <a:solidFill>
                <a:srgbClr val="339966"/>
              </a:solidFill>
            </c:spPr>
            <c:extLst>
              <c:ext xmlns:c16="http://schemas.microsoft.com/office/drawing/2014/chart" uri="{C3380CC4-5D6E-409C-BE32-E72D297353CC}">
                <c16:uniqueId val="{00000003-B2E0-4C6A-94F6-A54A49734FE6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bg1">
                            <a:lumMod val="50000"/>
                          </a:schemeClr>
                        </a:solidFill>
                      </a:defRPr>
                    </a:pPr>
                    <a:r>
                      <a:rPr lang="ru-RU" sz="14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24 часа</a:t>
                    </a:r>
                    <a:endParaRPr lang="ru-RU" sz="1400" b="1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2E0-4C6A-94F6-A54A49734FE6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400" smtClean="0"/>
                      <a:t>2 часа</a:t>
                    </a:r>
                    <a:endParaRPr lang="ru-RU" sz="14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2E0-4C6A-94F6-A54A49734F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339966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до</c:v>
                </c:pt>
                <c:pt idx="1">
                  <c:v>после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24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E0-4C6A-94F6-A54A49734FE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3199488"/>
        <c:axId val="103813632"/>
      </c:barChart>
      <c:catAx>
        <c:axId val="431994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 i="1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defRPr>
            </a:pPr>
            <a:endParaRPr lang="ru-RU"/>
          </a:p>
        </c:txPr>
        <c:crossAx val="103813632"/>
        <c:crosses val="autoZero"/>
        <c:auto val="1"/>
        <c:lblAlgn val="ctr"/>
        <c:lblOffset val="100"/>
        <c:noMultiLvlLbl val="0"/>
      </c:catAx>
      <c:valAx>
        <c:axId val="1038136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endParaRPr lang="ru-RU"/>
          </a:p>
        </c:txPr>
        <c:crossAx val="43199488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100" dirty="0" smtClean="0"/>
              <a:t>Смертность</a:t>
            </a:r>
            <a:r>
              <a:rPr lang="ru-RU" sz="1100" baseline="0" dirty="0" smtClean="0"/>
              <a:t> от БСК в г. Севастополе</a:t>
            </a:r>
            <a:endParaRPr lang="ru-RU" sz="11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Смертность от БСК на 100 тыс.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78-4D21-AB7F-288F149AA21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Смертность от БСК на 100 тыс.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78-4D21-AB7F-288F149AA21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959965904"/>
        <c:axId val="1959966320"/>
      </c:barChart>
      <c:catAx>
        <c:axId val="1959965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59966320"/>
        <c:crosses val="autoZero"/>
        <c:auto val="1"/>
        <c:lblAlgn val="ctr"/>
        <c:lblOffset val="100"/>
        <c:noMultiLvlLbl val="0"/>
      </c:catAx>
      <c:valAx>
        <c:axId val="1959966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59965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920C8-5CBE-4F03-AE1D-155F2AB75072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42888" y="801688"/>
            <a:ext cx="70739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610DD-38E7-45F0-A403-05D520C3D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944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610DD-38E7-45F0-A403-05D520C3D6F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261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39640" y="244080"/>
            <a:ext cx="9719280" cy="1021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935280" y="-1281600"/>
            <a:ext cx="6785640" cy="169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8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935280" y="572400"/>
            <a:ext cx="6785640" cy="169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8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39640" y="244080"/>
            <a:ext cx="9719280" cy="1021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935280" y="-1281600"/>
            <a:ext cx="3311280" cy="169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8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412520" y="-1281600"/>
            <a:ext cx="3311280" cy="169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8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935280" y="572400"/>
            <a:ext cx="3311280" cy="169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8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412520" y="572400"/>
            <a:ext cx="3311280" cy="169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8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539640" y="244080"/>
            <a:ext cx="9719280" cy="1021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935280" y="-1281600"/>
            <a:ext cx="2184840" cy="169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8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3229920" y="-1281600"/>
            <a:ext cx="2184840" cy="169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8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5524200" y="-1281600"/>
            <a:ext cx="2184840" cy="169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8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935280" y="572400"/>
            <a:ext cx="2184840" cy="169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8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body"/>
          </p:nvPr>
        </p:nvSpPr>
        <p:spPr>
          <a:xfrm>
            <a:off x="3229920" y="572400"/>
            <a:ext cx="2184840" cy="169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8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 type="body"/>
          </p:nvPr>
        </p:nvSpPr>
        <p:spPr>
          <a:xfrm>
            <a:off x="5524200" y="572400"/>
            <a:ext cx="2184840" cy="169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8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39640" y="244080"/>
            <a:ext cx="9719280" cy="1021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935280" y="-1281600"/>
            <a:ext cx="6785640" cy="3549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39640" y="244080"/>
            <a:ext cx="9719280" cy="1021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935280" y="-1281600"/>
            <a:ext cx="6785640" cy="3549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8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39640" y="244080"/>
            <a:ext cx="9719280" cy="1021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935280" y="-1281600"/>
            <a:ext cx="3311280" cy="3549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8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412520" y="-1281600"/>
            <a:ext cx="3311280" cy="3549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8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539640" y="244080"/>
            <a:ext cx="9719280" cy="1021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539640" y="244080"/>
            <a:ext cx="9719280" cy="4735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39640" y="244080"/>
            <a:ext cx="9719280" cy="1021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935280" y="-1281600"/>
            <a:ext cx="3311280" cy="169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8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412520" y="-1281600"/>
            <a:ext cx="3311280" cy="3549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8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935280" y="572400"/>
            <a:ext cx="3311280" cy="169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8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39640" y="244080"/>
            <a:ext cx="9719280" cy="1021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935280" y="-1281600"/>
            <a:ext cx="3311280" cy="3549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8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412520" y="-1281600"/>
            <a:ext cx="3311280" cy="169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8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412520" y="572400"/>
            <a:ext cx="3311280" cy="169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8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39640" y="244080"/>
            <a:ext cx="9719280" cy="1021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935280" y="-1281600"/>
            <a:ext cx="3311280" cy="169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8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412520" y="-1281600"/>
            <a:ext cx="3311280" cy="169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8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935280" y="572400"/>
            <a:ext cx="6785640" cy="169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8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0799280" cy="9712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7E6E6"/>
              </a:gs>
            </a:gsLst>
            <a:lin ang="16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" name="PlaceHolder 1"/>
          <p:cNvSpPr>
            <a:spLocks noGrp="1"/>
          </p:cNvSpPr>
          <p:nvPr>
            <p:ph type="body"/>
          </p:nvPr>
        </p:nvSpPr>
        <p:spPr>
          <a:xfrm>
            <a:off x="935280" y="-1281600"/>
            <a:ext cx="6785640" cy="3549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600" b="1" strike="noStrike" spc="-1">
                <a:solidFill>
                  <a:srgbClr val="404040"/>
                </a:solidFill>
                <a:latin typeface="Segoe UI"/>
              </a:rPr>
              <a:t>Текст заголовка</a:t>
            </a:r>
            <a:endParaRPr lang="en-US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TextBox 27"/>
          <p:cNvSpPr/>
          <p:nvPr/>
        </p:nvSpPr>
        <p:spPr>
          <a:xfrm>
            <a:off x="10080360" y="386280"/>
            <a:ext cx="359640" cy="26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36000" anchor="b">
            <a:noAutofit/>
          </a:bodyPr>
          <a:lstStyle/>
          <a:p>
            <a:pPr algn="r">
              <a:lnSpc>
                <a:spcPct val="100000"/>
              </a:lnSpc>
            </a:pPr>
            <a:fld id="{F1C4C995-7409-4B7A-9C02-B17A9DDCAD8A}" type="slidenum">
              <a:rPr lang="x-none" sz="1600" b="1" strike="noStrike" spc="-1">
                <a:solidFill>
                  <a:srgbClr val="A6A6A6"/>
                </a:solidFill>
                <a:latin typeface="Cambria"/>
              </a:rPr>
              <a:t>‹#›</a:t>
            </a:fld>
            <a:endParaRPr lang="ru-RU" sz="1600" b="0" strike="noStrike" spc="-1">
              <a:latin typeface="Arial"/>
            </a:endParaRPr>
          </a:p>
        </p:txBody>
      </p:sp>
      <p:sp>
        <p:nvSpPr>
          <p:cNvPr id="3" name="Straight Connector 28"/>
          <p:cNvSpPr/>
          <p:nvPr/>
        </p:nvSpPr>
        <p:spPr>
          <a:xfrm flipV="1">
            <a:off x="10080360" y="0"/>
            <a:ext cx="0" cy="611280"/>
          </a:xfrm>
          <a:prstGeom prst="line">
            <a:avLst/>
          </a:prstGeom>
          <a:ln>
            <a:solidFill>
              <a:srgbClr val="FFFFFF">
                <a:lumMod val="8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Овал 16"/>
          <p:cNvSpPr/>
          <p:nvPr/>
        </p:nvSpPr>
        <p:spPr>
          <a:xfrm>
            <a:off x="287280" y="240480"/>
            <a:ext cx="504360" cy="504360"/>
          </a:xfrm>
          <a:prstGeom prst="ellipse">
            <a:avLst/>
          </a:prstGeom>
          <a:gradFill rotWithShape="0">
            <a:gsLst>
              <a:gs pos="11000">
                <a:srgbClr val="7832FF"/>
              </a:gs>
              <a:gs pos="100000">
                <a:srgbClr val="28B5FF"/>
              </a:gs>
            </a:gsLst>
            <a:lin ang="18900000"/>
          </a:gradFill>
          <a:ln>
            <a:noFill/>
          </a:ln>
          <a:effectLst>
            <a:innerShdw blurRad="88900" dist="12700" dir="8100000">
              <a:srgbClr val="000000">
                <a:alpha val="25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" name="Picture 11"/>
          <p:cNvPicPr/>
          <p:nvPr/>
        </p:nvPicPr>
        <p:blipFill>
          <a:blip r:embed="rId14"/>
          <a:srcRect r="1270" b="5939"/>
          <a:stretch/>
        </p:blipFill>
        <p:spPr>
          <a:xfrm>
            <a:off x="7841880" y="360360"/>
            <a:ext cx="1007640" cy="277560"/>
          </a:xfrm>
          <a:prstGeom prst="rect">
            <a:avLst/>
          </a:prstGeom>
          <a:ln w="0">
            <a:noFill/>
          </a:ln>
        </p:spPr>
      </p:pic>
      <p:pic>
        <p:nvPicPr>
          <p:cNvPr id="6" name="Рисунок 6"/>
          <p:cNvPicPr/>
          <p:nvPr/>
        </p:nvPicPr>
        <p:blipFill>
          <a:blip r:embed="rId15"/>
          <a:srcRect l="6809" t="23808" r="6472" b="27381"/>
          <a:stretch/>
        </p:blipFill>
        <p:spPr>
          <a:xfrm>
            <a:off x="9354240" y="408600"/>
            <a:ext cx="591120" cy="179640"/>
          </a:xfrm>
          <a:prstGeom prst="rect">
            <a:avLst/>
          </a:prstGeom>
          <a:ln w="0">
            <a:noFill/>
          </a:ln>
        </p:spPr>
      </p:pic>
      <p:pic>
        <p:nvPicPr>
          <p:cNvPr id="7" name="Graphic 13"/>
          <p:cNvPicPr/>
          <p:nvPr/>
        </p:nvPicPr>
        <p:blipFill>
          <a:blip r:embed="rId16"/>
          <a:stretch/>
        </p:blipFill>
        <p:spPr>
          <a:xfrm>
            <a:off x="8970840" y="370080"/>
            <a:ext cx="315720" cy="241200"/>
          </a:xfrm>
          <a:prstGeom prst="rect">
            <a:avLst/>
          </a:prstGeom>
          <a:ln w="0">
            <a:noFill/>
          </a:ln>
        </p:spPr>
      </p:pic>
      <p:sp>
        <p:nvSpPr>
          <p:cNvPr id="8" name="Rectangle 10"/>
          <p:cNvSpPr/>
          <p:nvPr/>
        </p:nvSpPr>
        <p:spPr>
          <a:xfrm>
            <a:off x="9248760" y="673920"/>
            <a:ext cx="1081800" cy="12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800" b="1" strike="noStrike" spc="-1">
                <a:solidFill>
                  <a:srgbClr val="A6A6A6"/>
                </a:solidFill>
                <a:latin typeface="Cambria"/>
              </a:rPr>
              <a:t>2021-2025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title"/>
          </p:nvPr>
        </p:nvSpPr>
        <p:spPr>
          <a:xfrm>
            <a:off x="539640" y="244080"/>
            <a:ext cx="9719280" cy="1021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chart" Target="../charts/char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Text Placeholder 1"/>
          <p:cNvSpPr txBox="1"/>
          <p:nvPr/>
        </p:nvSpPr>
        <p:spPr>
          <a:xfrm>
            <a:off x="935280" y="123840"/>
            <a:ext cx="6785640" cy="738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400" b="1" strike="noStrike" spc="-1">
                <a:solidFill>
                  <a:srgbClr val="808080"/>
                </a:solidFill>
                <a:latin typeface="Segoe UI"/>
              </a:rPr>
              <a:t>Лучшая практика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400" b="1" strike="noStrike" spc="-1">
                <a:solidFill>
                  <a:srgbClr val="5050EB"/>
                </a:solidFill>
                <a:latin typeface="Segoe UI"/>
              </a:rPr>
              <a:t>Оснащение автотранспортом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29" name="Graphic 12"/>
          <p:cNvPicPr/>
          <p:nvPr/>
        </p:nvPicPr>
        <p:blipFill>
          <a:blip r:embed="rId2"/>
          <a:stretch/>
        </p:blipFill>
        <p:spPr>
          <a:xfrm>
            <a:off x="358920" y="320400"/>
            <a:ext cx="395640" cy="395640"/>
          </a:xfrm>
          <a:prstGeom prst="rect">
            <a:avLst/>
          </a:prstGeom>
          <a:ln w="0">
            <a:noFill/>
          </a:ln>
        </p:spPr>
      </p:pic>
      <p:sp>
        <p:nvSpPr>
          <p:cNvPr id="330" name="Rectangle 13"/>
          <p:cNvSpPr/>
          <p:nvPr/>
        </p:nvSpPr>
        <p:spPr>
          <a:xfrm>
            <a:off x="2353680" y="1272960"/>
            <a:ext cx="6919560" cy="7752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ts val="7021"/>
              </a:lnSpc>
            </a:pPr>
            <a:r>
              <a:rPr lang="ru-RU" sz="3500" b="1" spc="-1" dirty="0" smtClean="0">
                <a:solidFill>
                  <a:srgbClr val="595959"/>
                </a:solidFill>
                <a:latin typeface="Segoe UI"/>
              </a:rPr>
              <a:t>город Севастополь</a:t>
            </a:r>
            <a:endParaRPr lang="ru-RU" sz="3500" spc="-1" dirty="0"/>
          </a:p>
        </p:txBody>
      </p:sp>
      <p:sp>
        <p:nvSpPr>
          <p:cNvPr id="331" name="Rectangle 14"/>
          <p:cNvSpPr/>
          <p:nvPr/>
        </p:nvSpPr>
        <p:spPr>
          <a:xfrm>
            <a:off x="2866320" y="4220280"/>
            <a:ext cx="4334400" cy="21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404040"/>
                </a:solidFill>
                <a:latin typeface="Segoe UI"/>
              </a:rPr>
              <a:t>Денисов Виталий Степанович</a:t>
            </a:r>
            <a:endParaRPr lang="ru-RU" sz="1400" spc="-1" dirty="0"/>
          </a:p>
        </p:txBody>
      </p:sp>
      <p:sp>
        <p:nvSpPr>
          <p:cNvPr id="332" name="Straight Connector 15"/>
          <p:cNvSpPr/>
          <p:nvPr/>
        </p:nvSpPr>
        <p:spPr>
          <a:xfrm>
            <a:off x="2432520" y="4220280"/>
            <a:ext cx="0" cy="1104840"/>
          </a:xfrm>
          <a:prstGeom prst="line">
            <a:avLst/>
          </a:prstGeom>
          <a:ln>
            <a:solidFill>
              <a:srgbClr val="FFFFFF">
                <a:lumMod val="8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3" name="Rectangle 16"/>
          <p:cNvSpPr/>
          <p:nvPr/>
        </p:nvSpPr>
        <p:spPr>
          <a:xfrm>
            <a:off x="935280" y="5109840"/>
            <a:ext cx="1303560" cy="21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FFA000"/>
                </a:solidFill>
                <a:latin typeface="Cambria"/>
              </a:rPr>
              <a:t>[11.02.2022</a:t>
            </a:r>
            <a:r>
              <a:rPr lang="ru-RU" sz="1400" b="1" strike="noStrike" spc="-1" dirty="0">
                <a:solidFill>
                  <a:srgbClr val="FFA000"/>
                </a:solidFill>
                <a:latin typeface="Cambria"/>
              </a:rPr>
              <a:t>]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334" name="Rectangle 18"/>
          <p:cNvSpPr/>
          <p:nvPr/>
        </p:nvSpPr>
        <p:spPr>
          <a:xfrm>
            <a:off x="2866320" y="4475880"/>
            <a:ext cx="2517840" cy="41549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900" b="0" i="1" strike="noStrike" spc="-1" dirty="0" smtClean="0">
                <a:solidFill>
                  <a:srgbClr val="595959"/>
                </a:solidFill>
                <a:latin typeface="Segoe UI"/>
              </a:rPr>
              <a:t>Директор Департамента здравоохранения города Севастополя – </a:t>
            </a:r>
          </a:p>
          <a:p>
            <a:pPr>
              <a:lnSpc>
                <a:spcPct val="100000"/>
              </a:lnSpc>
            </a:pPr>
            <a:r>
              <a:rPr lang="ru-RU" sz="900" i="1" spc="-1" dirty="0" smtClean="0">
                <a:solidFill>
                  <a:srgbClr val="595959"/>
                </a:solidFill>
                <a:latin typeface="Segoe UI"/>
              </a:rPr>
              <a:t>член Правительства Севастополя</a:t>
            </a:r>
            <a:endParaRPr lang="ru-RU" sz="900" spc="-1" dirty="0"/>
          </a:p>
        </p:txBody>
      </p:sp>
      <p:sp>
        <p:nvSpPr>
          <p:cNvPr id="335" name="Rectangle 19"/>
          <p:cNvSpPr/>
          <p:nvPr/>
        </p:nvSpPr>
        <p:spPr>
          <a:xfrm>
            <a:off x="2866320" y="5148360"/>
            <a:ext cx="2517840" cy="13849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900" b="0" strike="noStrike" spc="-1" dirty="0" smtClean="0">
                <a:solidFill>
                  <a:srgbClr val="28B5FF"/>
                </a:solidFill>
                <a:latin typeface="Segoe UI"/>
              </a:rPr>
              <a:t>http://sevdz.ru</a:t>
            </a:r>
            <a:endParaRPr lang="ru-RU" sz="900" spc="-1" dirty="0"/>
          </a:p>
        </p:txBody>
      </p:sp>
      <p:sp>
        <p:nvSpPr>
          <p:cNvPr id="336" name="Rectangle 21"/>
          <p:cNvSpPr/>
          <p:nvPr/>
        </p:nvSpPr>
        <p:spPr>
          <a:xfrm>
            <a:off x="935280" y="1203840"/>
            <a:ext cx="1079640" cy="1081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100" b="1" strike="noStrike" spc="-1">
                <a:solidFill>
                  <a:srgbClr val="404040"/>
                </a:solidFill>
                <a:latin typeface="Segoe UI"/>
              </a:rPr>
              <a:t>[Герб субъекта РФ]</a:t>
            </a:r>
            <a:endParaRPr lang="ru-RU" sz="11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900" b="0" strike="noStrike" spc="-1">
                <a:solidFill>
                  <a:srgbClr val="404040"/>
                </a:solidFill>
                <a:latin typeface="Segoe UI"/>
              </a:rPr>
              <a:t>фиксированнаяширина=</a:t>
            </a:r>
            <a:r>
              <a:rPr lang="en-US" sz="900" b="0" strike="noStrike" spc="-1">
                <a:solidFill>
                  <a:srgbClr val="404040"/>
                </a:solidFill>
                <a:latin typeface="Segoe UI"/>
              </a:rPr>
              <a:t>3 </a:t>
            </a:r>
            <a:r>
              <a:rPr lang="ru-RU" sz="900" b="0" strike="noStrike" spc="-1">
                <a:solidFill>
                  <a:srgbClr val="404040"/>
                </a:solidFill>
                <a:latin typeface="Segoe UI"/>
              </a:rPr>
              <a:t>см</a:t>
            </a:r>
            <a:endParaRPr lang="ru-RU" sz="900" b="0" strike="noStrike" spc="-1">
              <a:latin typeface="Arial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80" y="1181794"/>
            <a:ext cx="1078994" cy="13075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Text Placeholder 1"/>
          <p:cNvSpPr txBox="1"/>
          <p:nvPr/>
        </p:nvSpPr>
        <p:spPr>
          <a:xfrm>
            <a:off x="935280" y="370080"/>
            <a:ext cx="2676240" cy="24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600" b="1" strike="noStrike" spc="-1">
                <a:solidFill>
                  <a:srgbClr val="5050EB"/>
                </a:solidFill>
                <a:latin typeface="Segoe UI"/>
              </a:rPr>
              <a:t>Характеристика региона</a:t>
            </a:r>
            <a:endParaRPr lang="en-US" sz="16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38" name="Graphic 38"/>
          <p:cNvPicPr/>
          <p:nvPr/>
        </p:nvPicPr>
        <p:blipFill>
          <a:blip r:embed="rId2"/>
          <a:stretch/>
        </p:blipFill>
        <p:spPr>
          <a:xfrm>
            <a:off x="364320" y="355680"/>
            <a:ext cx="395640" cy="395640"/>
          </a:xfrm>
          <a:prstGeom prst="rect">
            <a:avLst/>
          </a:prstGeom>
          <a:ln w="0">
            <a:noFill/>
          </a:ln>
        </p:spPr>
      </p:pic>
      <p:sp>
        <p:nvSpPr>
          <p:cNvPr id="339" name="Straight Connector 3"/>
          <p:cNvSpPr/>
          <p:nvPr/>
        </p:nvSpPr>
        <p:spPr>
          <a:xfrm>
            <a:off x="6539760" y="1203840"/>
            <a:ext cx="0" cy="3850920"/>
          </a:xfrm>
          <a:prstGeom prst="line">
            <a:avLst/>
          </a:prstGeom>
          <a:ln>
            <a:solidFill>
              <a:srgbClr val="FFFFFF">
                <a:lumMod val="8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0" name="Rectangle 10"/>
          <p:cNvSpPr/>
          <p:nvPr/>
        </p:nvSpPr>
        <p:spPr>
          <a:xfrm>
            <a:off x="5951520" y="313200"/>
            <a:ext cx="358920" cy="359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700" b="1" strike="noStrike" spc="-1" dirty="0">
                <a:solidFill>
                  <a:srgbClr val="404040"/>
                </a:solidFill>
                <a:latin typeface="Segoe UI"/>
              </a:rPr>
              <a:t>[Герб]</a:t>
            </a:r>
            <a:endParaRPr lang="ru-RU" sz="7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600" b="0" strike="noStrike" spc="-1" dirty="0">
                <a:solidFill>
                  <a:srgbClr val="404040"/>
                </a:solidFill>
                <a:latin typeface="Segoe UI"/>
              </a:rPr>
              <a:t>ф/ш=1см</a:t>
            </a:r>
            <a:endParaRPr lang="ru-RU" sz="600" b="0" strike="noStrike" spc="-1" dirty="0">
              <a:latin typeface="Arial"/>
            </a:endParaRPr>
          </a:p>
        </p:txBody>
      </p:sp>
      <p:sp>
        <p:nvSpPr>
          <p:cNvPr id="341" name="Rectangle 12"/>
          <p:cNvSpPr/>
          <p:nvPr/>
        </p:nvSpPr>
        <p:spPr>
          <a:xfrm>
            <a:off x="6403320" y="313200"/>
            <a:ext cx="1317600" cy="359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800" b="1" strike="noStrike" spc="-1" dirty="0" smtClean="0">
                <a:solidFill>
                  <a:srgbClr val="404040"/>
                </a:solidFill>
                <a:latin typeface="Segoe UI"/>
              </a:rPr>
              <a:t>город Севастополь</a:t>
            </a:r>
            <a:endParaRPr lang="ru-RU" sz="800" b="0" strike="noStrike" spc="-1" dirty="0">
              <a:latin typeface="Arial"/>
            </a:endParaRPr>
          </a:p>
        </p:txBody>
      </p:sp>
      <p:sp>
        <p:nvSpPr>
          <p:cNvPr id="342" name="Rectangle 16"/>
          <p:cNvSpPr/>
          <p:nvPr/>
        </p:nvSpPr>
        <p:spPr>
          <a:xfrm>
            <a:off x="935280" y="1380960"/>
            <a:ext cx="2482560" cy="3077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strike="noStrike" spc="-1" dirty="0" smtClean="0">
                <a:solidFill>
                  <a:srgbClr val="5050EB"/>
                </a:solidFill>
                <a:latin typeface="Segoe UI"/>
              </a:rPr>
              <a:t> </a:t>
            </a:r>
            <a:r>
              <a:rPr lang="ru-RU" sz="2000" b="1" spc="-1" dirty="0" smtClean="0">
                <a:solidFill>
                  <a:srgbClr val="5050EB"/>
                </a:solidFill>
                <a:latin typeface="Segoe UI"/>
              </a:rPr>
              <a:t>492 </a:t>
            </a:r>
            <a:r>
              <a:rPr lang="ru-RU" sz="2000" b="0" strike="noStrike" spc="-1" dirty="0" smtClean="0">
                <a:solidFill>
                  <a:srgbClr val="5050EB"/>
                </a:solidFill>
                <a:latin typeface="Segoe UI"/>
              </a:rPr>
              <a:t>тыс</a:t>
            </a:r>
            <a:r>
              <a:rPr lang="ru-RU" sz="2000" b="0" strike="noStrike" spc="-1" dirty="0">
                <a:solidFill>
                  <a:srgbClr val="5050EB"/>
                </a:solidFill>
                <a:latin typeface="Segoe UI"/>
              </a:rPr>
              <a:t>. чел. </a:t>
            </a:r>
            <a:r>
              <a:rPr lang="ru-RU" sz="2000" b="0" strike="noStrike" spc="-1" dirty="0" smtClean="0">
                <a:solidFill>
                  <a:srgbClr val="5050EB"/>
                </a:solidFill>
                <a:latin typeface="Segoe UI"/>
              </a:rPr>
              <a:t>(</a:t>
            </a:r>
            <a:r>
              <a:rPr lang="ru-RU" sz="2000" b="0" strike="noStrike" spc="-1" dirty="0" smtClean="0">
                <a:solidFill>
                  <a:srgbClr val="5050EB"/>
                </a:solidFill>
                <a:latin typeface="Segoe UI"/>
              </a:rPr>
              <a:t>94,2</a:t>
            </a:r>
            <a:r>
              <a:rPr lang="en-US" sz="2000" b="0" strike="noStrike" spc="-1" dirty="0" smtClean="0">
                <a:solidFill>
                  <a:srgbClr val="5050EB"/>
                </a:solidFill>
                <a:latin typeface="Segoe UI"/>
              </a:rPr>
              <a:t>%)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343" name="Rectangle 18"/>
          <p:cNvSpPr/>
          <p:nvPr/>
        </p:nvSpPr>
        <p:spPr>
          <a:xfrm>
            <a:off x="935280" y="1704240"/>
            <a:ext cx="1865520" cy="167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100" b="0" i="1" strike="noStrike" spc="-1">
                <a:solidFill>
                  <a:srgbClr val="595959"/>
                </a:solidFill>
                <a:latin typeface="Segoe UI"/>
              </a:rPr>
              <a:t>городское население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344" name="Rectangle 19"/>
          <p:cNvSpPr/>
          <p:nvPr/>
        </p:nvSpPr>
        <p:spPr>
          <a:xfrm>
            <a:off x="935280" y="2151720"/>
            <a:ext cx="2482560" cy="30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5050EB"/>
                </a:solidFill>
                <a:latin typeface="Segoe UI"/>
              </a:rPr>
              <a:t>30</a:t>
            </a:r>
            <a:r>
              <a:rPr lang="en-US" sz="2000" b="1" strike="noStrike" spc="-1" dirty="0" smtClean="0">
                <a:solidFill>
                  <a:srgbClr val="5050EB"/>
                </a:solidFill>
                <a:latin typeface="Segoe UI"/>
              </a:rPr>
              <a:t> </a:t>
            </a:r>
            <a:r>
              <a:rPr lang="ru-RU" sz="2000" b="0" strike="noStrike" spc="-1" dirty="0">
                <a:solidFill>
                  <a:srgbClr val="5050EB"/>
                </a:solidFill>
                <a:latin typeface="Segoe UI"/>
              </a:rPr>
              <a:t>тыс. чел. </a:t>
            </a:r>
            <a:r>
              <a:rPr lang="en-GB" sz="2000" b="0" strike="noStrike" spc="-1" dirty="0" smtClean="0">
                <a:solidFill>
                  <a:srgbClr val="5050EB"/>
                </a:solidFill>
                <a:latin typeface="Segoe UI"/>
              </a:rPr>
              <a:t>(</a:t>
            </a:r>
            <a:r>
              <a:rPr lang="ru-RU" sz="2000" b="0" strike="noStrike" spc="-1" dirty="0" smtClean="0">
                <a:solidFill>
                  <a:srgbClr val="5050EB"/>
                </a:solidFill>
                <a:latin typeface="Segoe UI"/>
              </a:rPr>
              <a:t>5,8</a:t>
            </a:r>
            <a:r>
              <a:rPr lang="en-GB" sz="2000" b="0" strike="noStrike" spc="-1" dirty="0" smtClean="0">
                <a:solidFill>
                  <a:srgbClr val="5050EB"/>
                </a:solidFill>
                <a:latin typeface="Segoe UI"/>
              </a:rPr>
              <a:t>%)</a:t>
            </a:r>
            <a:r>
              <a:rPr lang="ru-RU" sz="2000" b="0" strike="noStrike" spc="-1" dirty="0" smtClean="0">
                <a:solidFill>
                  <a:srgbClr val="5050EB"/>
                </a:solidFill>
                <a:latin typeface="Segoe UI"/>
              </a:rPr>
              <a:t> 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345" name="Rectangle 20"/>
          <p:cNvSpPr/>
          <p:nvPr/>
        </p:nvSpPr>
        <p:spPr>
          <a:xfrm>
            <a:off x="935280" y="2464200"/>
            <a:ext cx="1964520" cy="167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100" b="0" i="1" strike="noStrike" spc="-1">
                <a:solidFill>
                  <a:srgbClr val="595959"/>
                </a:solidFill>
                <a:latin typeface="Segoe UI"/>
              </a:rPr>
              <a:t>сельское население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346" name="Rectangle 23"/>
          <p:cNvSpPr/>
          <p:nvPr/>
        </p:nvSpPr>
        <p:spPr>
          <a:xfrm>
            <a:off x="4509720" y="1299240"/>
            <a:ext cx="1865520" cy="30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5050EB"/>
                </a:solidFill>
                <a:latin typeface="Segoe UI"/>
              </a:rPr>
              <a:t>43</a:t>
            </a:r>
            <a:r>
              <a:rPr lang="en-US" sz="2000" b="1" strike="noStrike" spc="-1" dirty="0" smtClean="0">
                <a:solidFill>
                  <a:srgbClr val="5050EB"/>
                </a:solidFill>
                <a:latin typeface="Segoe UI"/>
              </a:rPr>
              <a:t> </a:t>
            </a:r>
            <a:r>
              <a:rPr lang="ru-RU" sz="2000" b="0" strike="noStrike" spc="-1" dirty="0" err="1" smtClean="0">
                <a:solidFill>
                  <a:srgbClr val="5050EB"/>
                </a:solidFill>
                <a:latin typeface="Segoe UI"/>
              </a:rPr>
              <a:t>нас.пункта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347" name="Rectangle 24"/>
          <p:cNvSpPr/>
          <p:nvPr/>
        </p:nvSpPr>
        <p:spPr>
          <a:xfrm>
            <a:off x="4516920" y="1607040"/>
            <a:ext cx="1758960" cy="33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100" b="0" i="1" strike="noStrike" spc="-1">
                <a:solidFill>
                  <a:srgbClr val="595959"/>
                </a:solidFill>
                <a:latin typeface="Segoe UI"/>
              </a:rPr>
              <a:t>с проживающим населением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348" name="Rectangle 25"/>
          <p:cNvSpPr/>
          <p:nvPr/>
        </p:nvSpPr>
        <p:spPr>
          <a:xfrm>
            <a:off x="4488480" y="2084040"/>
            <a:ext cx="2482560" cy="610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5050EB"/>
                </a:solidFill>
                <a:latin typeface="Segoe UI"/>
              </a:rPr>
              <a:t>4</a:t>
            </a:r>
            <a:r>
              <a:rPr dirty="0"/>
              <a:t/>
            </a:r>
            <a:br>
              <a:rPr dirty="0"/>
            </a:br>
            <a:r>
              <a:rPr lang="ru-RU" sz="2000" b="0" strike="noStrike" spc="-1" dirty="0" err="1" smtClean="0">
                <a:solidFill>
                  <a:srgbClr val="5050EB"/>
                </a:solidFill>
                <a:latin typeface="Segoe UI"/>
              </a:rPr>
              <a:t>мед.организации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349" name="Rectangle 26"/>
          <p:cNvSpPr/>
          <p:nvPr/>
        </p:nvSpPr>
        <p:spPr>
          <a:xfrm>
            <a:off x="4509720" y="2730960"/>
            <a:ext cx="1865520" cy="33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100" b="0" i="1" strike="noStrike" spc="-1">
                <a:solidFill>
                  <a:srgbClr val="595959"/>
                </a:solidFill>
                <a:latin typeface="Segoe UI"/>
              </a:rPr>
              <a:t>участники региональной программы 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350" name="Rectangle 27"/>
          <p:cNvSpPr/>
          <p:nvPr/>
        </p:nvSpPr>
        <p:spPr>
          <a:xfrm>
            <a:off x="1006920" y="2911320"/>
            <a:ext cx="2604600" cy="30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5050EB"/>
                </a:solidFill>
                <a:latin typeface="Segoe UI"/>
              </a:rPr>
              <a:t>0</a:t>
            </a:r>
            <a:r>
              <a:rPr lang="en-US" sz="2000" b="1" strike="noStrike" spc="-1" dirty="0" smtClean="0">
                <a:solidFill>
                  <a:srgbClr val="5050EB"/>
                </a:solidFill>
                <a:latin typeface="Segoe UI"/>
              </a:rPr>
              <a:t> </a:t>
            </a:r>
            <a:r>
              <a:rPr lang="ru-RU" sz="2000" b="0" strike="noStrike" spc="-1" dirty="0" err="1">
                <a:solidFill>
                  <a:srgbClr val="5050EB"/>
                </a:solidFill>
                <a:latin typeface="Segoe UI"/>
              </a:rPr>
              <a:t>мед.организаций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351" name="Rectangle 28"/>
          <p:cNvSpPr/>
          <p:nvPr/>
        </p:nvSpPr>
        <p:spPr>
          <a:xfrm>
            <a:off x="1006920" y="3223800"/>
            <a:ext cx="1964520" cy="167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100" b="0" i="1" strike="noStrike" spc="-1">
                <a:solidFill>
                  <a:srgbClr val="595959"/>
                </a:solidFill>
                <a:latin typeface="Segoe UI"/>
              </a:rPr>
              <a:t>ФМБА России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352" name="Rectangle 32"/>
          <p:cNvSpPr/>
          <p:nvPr/>
        </p:nvSpPr>
        <p:spPr>
          <a:xfrm>
            <a:off x="4518360" y="414720"/>
            <a:ext cx="1081800" cy="167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100" b="1" strike="noStrike" spc="-1" dirty="0" smtClean="0">
                <a:solidFill>
                  <a:srgbClr val="FFA000"/>
                </a:solidFill>
                <a:latin typeface="Cambria"/>
              </a:rPr>
              <a:t>[11.02.2022]</a:t>
            </a:r>
            <a:endParaRPr lang="ru-RU" sz="1100" b="0" strike="noStrike" spc="-1" dirty="0">
              <a:latin typeface="Arial"/>
            </a:endParaRPr>
          </a:p>
        </p:txBody>
      </p:sp>
      <p:pic>
        <p:nvPicPr>
          <p:cNvPr id="353" name="Graphic 33"/>
          <p:cNvPicPr/>
          <p:nvPr/>
        </p:nvPicPr>
        <p:blipFill>
          <a:blip r:embed="rId3"/>
          <a:stretch/>
        </p:blipFill>
        <p:spPr>
          <a:xfrm>
            <a:off x="360720" y="1420200"/>
            <a:ext cx="395640" cy="395640"/>
          </a:xfrm>
          <a:prstGeom prst="rect">
            <a:avLst/>
          </a:prstGeom>
          <a:ln w="0">
            <a:noFill/>
          </a:ln>
        </p:spPr>
      </p:pic>
      <p:pic>
        <p:nvPicPr>
          <p:cNvPr id="354" name="Graphic 35"/>
          <p:cNvPicPr/>
          <p:nvPr/>
        </p:nvPicPr>
        <p:blipFill>
          <a:blip r:embed="rId4"/>
          <a:stretch/>
        </p:blipFill>
        <p:spPr>
          <a:xfrm>
            <a:off x="3985560" y="1378800"/>
            <a:ext cx="395640" cy="395640"/>
          </a:xfrm>
          <a:prstGeom prst="rect">
            <a:avLst/>
          </a:prstGeom>
          <a:ln w="0">
            <a:noFill/>
          </a:ln>
        </p:spPr>
      </p:pic>
      <p:pic>
        <p:nvPicPr>
          <p:cNvPr id="355" name="Graphic 36"/>
          <p:cNvPicPr/>
          <p:nvPr/>
        </p:nvPicPr>
        <p:blipFill>
          <a:blip r:embed="rId5"/>
          <a:stretch/>
        </p:blipFill>
        <p:spPr>
          <a:xfrm>
            <a:off x="3985560" y="2194200"/>
            <a:ext cx="395640" cy="395640"/>
          </a:xfrm>
          <a:prstGeom prst="rect">
            <a:avLst/>
          </a:prstGeom>
          <a:ln w="0">
            <a:noFill/>
          </a:ln>
        </p:spPr>
      </p:pic>
      <p:grpSp>
        <p:nvGrpSpPr>
          <p:cNvPr id="356" name="Group 6"/>
          <p:cNvGrpSpPr/>
          <p:nvPr/>
        </p:nvGrpSpPr>
        <p:grpSpPr>
          <a:xfrm>
            <a:off x="419400" y="2962800"/>
            <a:ext cx="395640" cy="395640"/>
            <a:chOff x="419400" y="2962800"/>
            <a:chExt cx="395640" cy="395640"/>
          </a:xfrm>
        </p:grpSpPr>
        <p:sp>
          <p:nvSpPr>
            <p:cNvPr id="357" name="Cross 2"/>
            <p:cNvSpPr/>
            <p:nvPr/>
          </p:nvSpPr>
          <p:spPr>
            <a:xfrm flipV="1">
              <a:off x="419400" y="2962440"/>
              <a:ext cx="395640" cy="395640"/>
            </a:xfrm>
            <a:prstGeom prst="plus">
              <a:avLst>
                <a:gd name="adj" fmla="val 28848"/>
              </a:avLst>
            </a:prstGeom>
            <a:noFill/>
            <a:ln w="19050">
              <a:solidFill>
                <a:srgbClr val="505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8" name="Oval 4"/>
            <p:cNvSpPr/>
            <p:nvPr/>
          </p:nvSpPr>
          <p:spPr>
            <a:xfrm>
              <a:off x="527400" y="3071160"/>
              <a:ext cx="179640" cy="179640"/>
            </a:xfrm>
            <a:prstGeom prst="ellipse">
              <a:avLst/>
            </a:prstGeom>
            <a:solidFill>
              <a:srgbClr val="5050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359" name="Graphic 8"/>
          <p:cNvPicPr/>
          <p:nvPr/>
        </p:nvPicPr>
        <p:blipFill>
          <a:blip r:embed="rId6"/>
          <a:stretch/>
        </p:blipFill>
        <p:spPr>
          <a:xfrm>
            <a:off x="347040" y="2203560"/>
            <a:ext cx="395640" cy="395640"/>
          </a:xfrm>
          <a:prstGeom prst="rect">
            <a:avLst/>
          </a:prstGeom>
          <a:ln w="0">
            <a:noFill/>
          </a:ln>
        </p:spPr>
      </p:pic>
      <p:sp>
        <p:nvSpPr>
          <p:cNvPr id="360" name="Rectangle 40"/>
          <p:cNvSpPr/>
          <p:nvPr/>
        </p:nvSpPr>
        <p:spPr>
          <a:xfrm>
            <a:off x="6883920" y="1838880"/>
            <a:ext cx="3239640" cy="3239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100" b="1" strike="noStrike" spc="-1">
                <a:solidFill>
                  <a:srgbClr val="404040"/>
                </a:solidFill>
                <a:latin typeface="Segoe UI"/>
              </a:rPr>
              <a:t>[Карта субъекта РФ]</a:t>
            </a:r>
            <a:endParaRPr lang="ru-RU" sz="11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900" b="0" strike="noStrike" spc="-1">
                <a:solidFill>
                  <a:srgbClr val="404040"/>
                </a:solidFill>
                <a:latin typeface="Segoe UI"/>
              </a:rPr>
              <a:t>длинная сторона=9</a:t>
            </a:r>
            <a:r>
              <a:rPr lang="en-US" sz="900" b="0" strike="noStrike" spc="-1">
                <a:solidFill>
                  <a:srgbClr val="404040"/>
                </a:solidFill>
                <a:latin typeface="Segoe UI"/>
              </a:rPr>
              <a:t> </a:t>
            </a:r>
            <a:r>
              <a:rPr lang="ru-RU" sz="900" b="0" strike="noStrike" spc="-1">
                <a:solidFill>
                  <a:srgbClr val="404040"/>
                </a:solidFill>
                <a:latin typeface="Segoe UI"/>
              </a:rPr>
              <a:t>см</a:t>
            </a:r>
            <a:endParaRPr lang="ru-RU" sz="900" b="0" strike="noStrike" spc="-1">
              <a:latin typeface="Arial"/>
            </a:endParaRPr>
          </a:p>
        </p:txBody>
      </p:sp>
      <p:sp>
        <p:nvSpPr>
          <p:cNvPr id="361" name="Rectangle 42"/>
          <p:cNvSpPr/>
          <p:nvPr/>
        </p:nvSpPr>
        <p:spPr>
          <a:xfrm>
            <a:off x="6866640" y="1179720"/>
            <a:ext cx="3426840" cy="30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5050EB"/>
                </a:solidFill>
                <a:latin typeface="Segoe UI"/>
              </a:rPr>
              <a:t>522 057 </a:t>
            </a:r>
            <a:r>
              <a:rPr lang="ru-RU" sz="2000" b="0" strike="noStrike" spc="-1" dirty="0" smtClean="0">
                <a:solidFill>
                  <a:srgbClr val="5050EB"/>
                </a:solidFill>
                <a:latin typeface="Segoe UI"/>
              </a:rPr>
              <a:t>чел</a:t>
            </a:r>
            <a:r>
              <a:rPr lang="ru-RU" sz="2000" b="0" strike="noStrike" spc="-1" dirty="0">
                <a:solidFill>
                  <a:srgbClr val="5050EB"/>
                </a:solidFill>
                <a:latin typeface="Segoe UI"/>
              </a:rPr>
              <a:t>.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362" name="Rectangle 26"/>
          <p:cNvSpPr/>
          <p:nvPr/>
        </p:nvSpPr>
        <p:spPr>
          <a:xfrm>
            <a:off x="6866640" y="1466640"/>
            <a:ext cx="1865520" cy="33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100" b="0" i="1" strike="noStrike" spc="-1">
                <a:solidFill>
                  <a:srgbClr val="595959"/>
                </a:solidFill>
                <a:latin typeface="Segoe UI"/>
              </a:rPr>
              <a:t>всего проживающего населения</a:t>
            </a:r>
            <a:endParaRPr lang="ru-RU" sz="1100" b="0" strike="noStrike" spc="-1"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520" y="304009"/>
            <a:ext cx="358920" cy="4349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640" y="1826061"/>
            <a:ext cx="3256920" cy="38825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Text Placeholder 1"/>
          <p:cNvSpPr txBox="1"/>
          <p:nvPr/>
        </p:nvSpPr>
        <p:spPr>
          <a:xfrm>
            <a:off x="935280" y="370080"/>
            <a:ext cx="2676240" cy="24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600" b="1" strike="noStrike" spc="-1">
                <a:solidFill>
                  <a:srgbClr val="5050EB"/>
                </a:solidFill>
                <a:latin typeface="Segoe UI"/>
              </a:rPr>
              <a:t>Изменения (внешний вид)</a:t>
            </a:r>
            <a:endParaRPr lang="en-US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4" name="Rectangle 12"/>
          <p:cNvSpPr/>
          <p:nvPr/>
        </p:nvSpPr>
        <p:spPr>
          <a:xfrm>
            <a:off x="6403320" y="313200"/>
            <a:ext cx="1317600" cy="359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800" b="1" strike="noStrike" spc="-1">
                <a:solidFill>
                  <a:srgbClr val="404040"/>
                </a:solidFill>
                <a:latin typeface="Segoe UI"/>
              </a:rPr>
              <a:t>[Наименование </a:t>
            </a:r>
            <a:endParaRPr lang="ru-RU" sz="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800" b="1" strike="noStrike" spc="-1">
                <a:solidFill>
                  <a:srgbClr val="404040"/>
                </a:solidFill>
                <a:latin typeface="Segoe UI"/>
              </a:rPr>
              <a:t>субъекта РФ]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365" name="Rectangle 40"/>
          <p:cNvSpPr/>
          <p:nvPr/>
        </p:nvSpPr>
        <p:spPr>
          <a:xfrm>
            <a:off x="295200" y="1511280"/>
            <a:ext cx="3483720" cy="34837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80000" tIns="144000" rIns="180000" bIns="144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50" b="1" i="1" strike="noStrike" spc="-1" dirty="0">
                <a:solidFill>
                  <a:srgbClr val="404040"/>
                </a:solidFill>
                <a:latin typeface="Segoe UI"/>
              </a:rPr>
              <a:t>Фото ДО</a:t>
            </a:r>
            <a:endParaRPr lang="ru-RU" sz="105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05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050" b="0" i="1" strike="noStrike" spc="-1" dirty="0">
                <a:solidFill>
                  <a:srgbClr val="404040"/>
                </a:solidFill>
                <a:latin typeface="Segoe UI"/>
              </a:rPr>
              <a:t>Разместить показательные фото старого транспорта, вместо которого закуплен новый</a:t>
            </a:r>
            <a:endParaRPr lang="ru-RU" sz="1050" b="0" strike="noStrike" spc="-1" dirty="0">
              <a:latin typeface="Arial"/>
            </a:endParaRPr>
          </a:p>
        </p:txBody>
      </p:sp>
      <p:sp>
        <p:nvSpPr>
          <p:cNvPr id="366" name="Rectangle 37"/>
          <p:cNvSpPr/>
          <p:nvPr/>
        </p:nvSpPr>
        <p:spPr>
          <a:xfrm>
            <a:off x="4518360" y="414720"/>
            <a:ext cx="1081800" cy="167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100" b="1" spc="-1" dirty="0">
                <a:solidFill>
                  <a:srgbClr val="FFA000"/>
                </a:solidFill>
                <a:latin typeface="Cambria"/>
              </a:rPr>
              <a:t>[</a:t>
            </a:r>
            <a:r>
              <a:rPr lang="ru-RU" sz="1100" b="1" spc="-1" dirty="0" smtClean="0">
                <a:solidFill>
                  <a:srgbClr val="FFA000"/>
                </a:solidFill>
                <a:latin typeface="Cambria"/>
              </a:rPr>
              <a:t>11.02</a:t>
            </a:r>
            <a:r>
              <a:rPr lang="ru-RU" sz="1100" b="1" strike="noStrike" spc="-1" dirty="0" smtClean="0">
                <a:solidFill>
                  <a:srgbClr val="FFA000"/>
                </a:solidFill>
                <a:latin typeface="Cambria"/>
              </a:rPr>
              <a:t>.2022</a:t>
            </a:r>
            <a:r>
              <a:rPr lang="ru-RU" sz="1100" b="1" strike="noStrike" spc="-1" dirty="0">
                <a:solidFill>
                  <a:srgbClr val="FFA000"/>
                </a:solidFill>
                <a:latin typeface="Cambria"/>
              </a:rPr>
              <a:t>]</a:t>
            </a:r>
            <a:endParaRPr lang="ru-RU" sz="1100" b="0" strike="noStrike" spc="-1" dirty="0">
              <a:latin typeface="Arial"/>
            </a:endParaRPr>
          </a:p>
        </p:txBody>
      </p:sp>
      <p:sp>
        <p:nvSpPr>
          <p:cNvPr id="367" name="Rectangle 41"/>
          <p:cNvSpPr/>
          <p:nvPr/>
        </p:nvSpPr>
        <p:spPr>
          <a:xfrm>
            <a:off x="4100760" y="1511280"/>
            <a:ext cx="3483720" cy="34837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80000" tIns="144000" rIns="180000" bIns="144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50" b="1" i="1" strike="noStrike" spc="-1">
                <a:solidFill>
                  <a:srgbClr val="404040"/>
                </a:solidFill>
                <a:latin typeface="Segoe UI"/>
              </a:rPr>
              <a:t>Фото ПОСЛЕ</a:t>
            </a:r>
            <a:endParaRPr lang="ru-RU" sz="105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05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050" b="0" i="1" strike="noStrike" spc="-1">
                <a:solidFill>
                  <a:srgbClr val="404040"/>
                </a:solidFill>
                <a:latin typeface="Segoe UI"/>
              </a:rPr>
              <a:t>Разместить показательные фото закупленного автотранспорта с использованием единого стиля мероприятия</a:t>
            </a:r>
            <a:endParaRPr lang="ru-RU" sz="1050" b="0" strike="noStrike" spc="-1">
              <a:latin typeface="Arial"/>
            </a:endParaRPr>
          </a:p>
        </p:txBody>
      </p:sp>
      <p:sp>
        <p:nvSpPr>
          <p:cNvPr id="369" name="Rectangle 14"/>
          <p:cNvSpPr/>
          <p:nvPr/>
        </p:nvSpPr>
        <p:spPr>
          <a:xfrm>
            <a:off x="295199" y="1097422"/>
            <a:ext cx="7480945" cy="2462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Обслуживание территории 708,1 кв. км (</a:t>
            </a:r>
            <a:r>
              <a:rPr lang="en-US" sz="1600" b="1" dirty="0" smtClean="0">
                <a:solidFill>
                  <a:srgbClr val="00B050"/>
                </a:solidFill>
              </a:rPr>
              <a:t>2/3</a:t>
            </a:r>
            <a:r>
              <a:rPr lang="ru-RU" sz="1600" b="1" dirty="0" smtClean="0">
                <a:solidFill>
                  <a:srgbClr val="00B050"/>
                </a:solidFill>
              </a:rPr>
              <a:t> территории Севастополя)</a:t>
            </a:r>
            <a:endParaRPr lang="ru-RU" sz="1600" b="1" dirty="0">
              <a:solidFill>
                <a:srgbClr val="00B050"/>
              </a:solidFill>
            </a:endParaRPr>
          </a:p>
        </p:txBody>
      </p:sp>
      <p:pic>
        <p:nvPicPr>
          <p:cNvPr id="370" name="Graphic 15"/>
          <p:cNvPicPr/>
          <p:nvPr/>
        </p:nvPicPr>
        <p:blipFill>
          <a:blip r:embed="rId2"/>
          <a:stretch/>
        </p:blipFill>
        <p:spPr>
          <a:xfrm>
            <a:off x="358920" y="320400"/>
            <a:ext cx="395640" cy="39564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371" name="Таблица 1"/>
          <p:cNvGraphicFramePr/>
          <p:nvPr>
            <p:extLst>
              <p:ext uri="{D42A27DB-BD31-4B8C-83A1-F6EECF244321}">
                <p14:modId xmlns:p14="http://schemas.microsoft.com/office/powerpoint/2010/main" val="189638508"/>
              </p:ext>
            </p:extLst>
          </p:nvPr>
        </p:nvGraphicFramePr>
        <p:xfrm>
          <a:off x="7779960" y="1511280"/>
          <a:ext cx="2724120" cy="1298520"/>
        </p:xfrm>
        <a:graphic>
          <a:graphicData uri="http://schemas.openxmlformats.org/drawingml/2006/table">
            <a:tbl>
              <a:tblPr/>
              <a:tblGrid>
                <a:gridCol w="130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32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0" strike="noStrike" spc="-1" dirty="0">
                          <a:solidFill>
                            <a:srgbClr val="808080"/>
                          </a:solidFill>
                          <a:latin typeface="Segoe UI"/>
                        </a:rPr>
                        <a:t>Наименование мероприятия </a:t>
                      </a:r>
                      <a:endParaRPr lang="ru-RU" sz="9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0" strike="noStrike" spc="-1">
                          <a:solidFill>
                            <a:srgbClr val="808080"/>
                          </a:solidFill>
                          <a:latin typeface="Segoe UI"/>
                        </a:rPr>
                        <a:t>Количество ед. автотранспорта</a:t>
                      </a:r>
                      <a:r>
                        <a:t/>
                      </a:r>
                      <a:br/>
                      <a:r>
                        <a:rPr lang="ru-RU" sz="900" b="0" strike="noStrike" spc="-1">
                          <a:solidFill>
                            <a:srgbClr val="808080"/>
                          </a:solidFill>
                          <a:latin typeface="Segoe UI"/>
                        </a:rPr>
                        <a:t>2021 – 2025 гг.</a:t>
                      </a:r>
                      <a:endParaRPr lang="ru-RU" sz="900" b="0" strike="noStrike" spc="-1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50" b="1" strike="noStrike" spc="-1">
                          <a:solidFill>
                            <a:srgbClr val="595959"/>
                          </a:solidFill>
                          <a:latin typeface="Segoe UI"/>
                        </a:rPr>
                        <a:t>Переоснащение</a:t>
                      </a:r>
                      <a:endParaRPr lang="ru-RU" sz="1050" b="0" strike="noStrike" spc="-1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strike="noStrike" spc="-1" dirty="0" smtClean="0">
                          <a:solidFill>
                            <a:srgbClr val="5050EB"/>
                          </a:solidFill>
                          <a:latin typeface="Segoe UI"/>
                        </a:rPr>
                        <a:t>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50" b="1" strike="noStrike" spc="-1">
                          <a:solidFill>
                            <a:srgbClr val="595959"/>
                          </a:solidFill>
                          <a:latin typeface="Segoe UI"/>
                        </a:rPr>
                        <a:t>Дооснащение</a:t>
                      </a:r>
                      <a:endParaRPr lang="ru-RU" sz="1050" b="0" strike="noStrike" spc="-1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strike="noStrike" spc="-1" dirty="0" smtClean="0">
                          <a:solidFill>
                            <a:srgbClr val="5050EB"/>
                          </a:solidFill>
                          <a:latin typeface="Segoe UI"/>
                        </a:rPr>
                        <a:t>10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72" name="Rectangle 18"/>
          <p:cNvSpPr/>
          <p:nvPr/>
        </p:nvSpPr>
        <p:spPr>
          <a:xfrm>
            <a:off x="5951520" y="313200"/>
            <a:ext cx="358920" cy="359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700" b="1" strike="noStrike" spc="-1">
                <a:solidFill>
                  <a:srgbClr val="404040"/>
                </a:solidFill>
                <a:latin typeface="Segoe UI"/>
              </a:rPr>
              <a:t>[Герб]</a:t>
            </a:r>
            <a:endParaRPr lang="ru-RU" sz="7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600" b="0" strike="noStrike" spc="-1">
                <a:solidFill>
                  <a:srgbClr val="404040"/>
                </a:solidFill>
                <a:latin typeface="Segoe UI"/>
              </a:rPr>
              <a:t>ф/ш=1см</a:t>
            </a:r>
            <a:endParaRPr lang="ru-RU" sz="600" b="0" strike="noStrike" spc="-1">
              <a:latin typeface="Arial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520" y="304009"/>
            <a:ext cx="358920" cy="43496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0" y="2375418"/>
            <a:ext cx="3492774" cy="261958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0" y="1511279"/>
            <a:ext cx="3483719" cy="1567673"/>
          </a:xfrm>
          <a:prstGeom prst="rect">
            <a:avLst/>
          </a:prstGeom>
        </p:spPr>
      </p:pic>
      <p:pic>
        <p:nvPicPr>
          <p:cNvPr id="1026" name="Picture 2" descr="C:\Users\Snegireva-VA\Desktop\index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281" y="3063921"/>
            <a:ext cx="3472199" cy="194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165" y="1511281"/>
            <a:ext cx="3477146" cy="21246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Text Placeholder 1"/>
          <p:cNvSpPr txBox="1"/>
          <p:nvPr/>
        </p:nvSpPr>
        <p:spPr>
          <a:xfrm>
            <a:off x="935280" y="370080"/>
            <a:ext cx="2676240" cy="24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600" b="1" strike="noStrike" spc="-1">
                <a:solidFill>
                  <a:srgbClr val="5050EB"/>
                </a:solidFill>
                <a:latin typeface="Segoe UI"/>
              </a:rPr>
              <a:t>Изменения (позитивные)</a:t>
            </a:r>
            <a:endParaRPr lang="en-US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5" name="Rectangle 12"/>
          <p:cNvSpPr/>
          <p:nvPr/>
        </p:nvSpPr>
        <p:spPr>
          <a:xfrm>
            <a:off x="6403320" y="313200"/>
            <a:ext cx="1317600" cy="359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800" b="1" spc="-1" dirty="0">
                <a:solidFill>
                  <a:srgbClr val="404040"/>
                </a:solidFill>
                <a:latin typeface="Segoe UI"/>
              </a:rPr>
              <a:t>г</a:t>
            </a:r>
            <a:r>
              <a:rPr lang="ru-RU" sz="800" b="1" strike="noStrike" spc="-1" dirty="0" smtClean="0">
                <a:solidFill>
                  <a:srgbClr val="404040"/>
                </a:solidFill>
                <a:latin typeface="Segoe UI"/>
              </a:rPr>
              <a:t>ород Севастополь</a:t>
            </a:r>
            <a:endParaRPr lang="ru-RU" sz="800" b="0" strike="noStrike" spc="-1" dirty="0">
              <a:latin typeface="Arial"/>
            </a:endParaRPr>
          </a:p>
        </p:txBody>
      </p:sp>
      <p:sp>
        <p:nvSpPr>
          <p:cNvPr id="376" name="Rectangle 37"/>
          <p:cNvSpPr/>
          <p:nvPr/>
        </p:nvSpPr>
        <p:spPr>
          <a:xfrm>
            <a:off x="4518360" y="414720"/>
            <a:ext cx="1081800" cy="167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100" b="1" strike="noStrike" spc="-1" dirty="0" smtClean="0">
                <a:solidFill>
                  <a:srgbClr val="FFA000"/>
                </a:solidFill>
                <a:latin typeface="Cambria"/>
              </a:rPr>
              <a:t>[</a:t>
            </a:r>
            <a:r>
              <a:rPr lang="en-US" sz="1100" b="1" strike="noStrike" spc="-1" dirty="0" smtClean="0">
                <a:solidFill>
                  <a:srgbClr val="FFA000"/>
                </a:solidFill>
                <a:latin typeface="Cambria"/>
              </a:rPr>
              <a:t>11.02</a:t>
            </a:r>
            <a:r>
              <a:rPr lang="ru-RU" sz="1100" b="1" strike="noStrike" spc="-1" dirty="0" smtClean="0">
                <a:solidFill>
                  <a:srgbClr val="FFA000"/>
                </a:solidFill>
                <a:latin typeface="Cambria"/>
              </a:rPr>
              <a:t>.2022</a:t>
            </a:r>
            <a:r>
              <a:rPr lang="ru-RU" sz="1100" b="1" strike="noStrike" spc="-1" dirty="0">
                <a:solidFill>
                  <a:srgbClr val="FFA000"/>
                </a:solidFill>
                <a:latin typeface="Cambria"/>
              </a:rPr>
              <a:t>]</a:t>
            </a:r>
            <a:endParaRPr lang="ru-RU" sz="1100" b="0" strike="noStrike" spc="-1" dirty="0">
              <a:latin typeface="Arial"/>
            </a:endParaRPr>
          </a:p>
        </p:txBody>
      </p:sp>
      <p:sp>
        <p:nvSpPr>
          <p:cNvPr id="378" name="Rectangle 17"/>
          <p:cNvSpPr/>
          <p:nvPr/>
        </p:nvSpPr>
        <p:spPr>
          <a:xfrm>
            <a:off x="471461" y="5161910"/>
            <a:ext cx="2381345" cy="359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00A378"/>
                </a:solidFill>
                <a:latin typeface="Segoe UI"/>
              </a:rPr>
              <a:t>Сроки ожидания врача </a:t>
            </a: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00A378"/>
                </a:solidFill>
                <a:latin typeface="Segoe UI"/>
              </a:rPr>
              <a:t>на дом сократились в 12 раз </a:t>
            </a:r>
            <a:endParaRPr lang="ru-RU" sz="1200" b="0" strike="noStrike" spc="-1" dirty="0">
              <a:latin typeface="Arial"/>
            </a:endParaRPr>
          </a:p>
        </p:txBody>
      </p:sp>
      <p:pic>
        <p:nvPicPr>
          <p:cNvPr id="386" name="Graphic 18"/>
          <p:cNvPicPr/>
          <p:nvPr/>
        </p:nvPicPr>
        <p:blipFill>
          <a:blip r:embed="rId3"/>
          <a:stretch/>
        </p:blipFill>
        <p:spPr>
          <a:xfrm>
            <a:off x="358920" y="320400"/>
            <a:ext cx="395640" cy="395640"/>
          </a:xfrm>
          <a:prstGeom prst="rect">
            <a:avLst/>
          </a:prstGeom>
          <a:ln w="0">
            <a:noFill/>
          </a:ln>
        </p:spPr>
      </p:pic>
      <p:sp>
        <p:nvSpPr>
          <p:cNvPr id="387" name="Rectangle 19"/>
          <p:cNvSpPr/>
          <p:nvPr/>
        </p:nvSpPr>
        <p:spPr>
          <a:xfrm>
            <a:off x="5951520" y="313200"/>
            <a:ext cx="358920" cy="359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700" b="1" strike="noStrike" spc="-1">
                <a:solidFill>
                  <a:srgbClr val="404040"/>
                </a:solidFill>
                <a:latin typeface="Segoe UI"/>
              </a:rPr>
              <a:t>[Герб]</a:t>
            </a:r>
            <a:endParaRPr lang="ru-RU" sz="7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600" b="0" strike="noStrike" spc="-1">
                <a:solidFill>
                  <a:srgbClr val="404040"/>
                </a:solidFill>
                <a:latin typeface="Segoe UI"/>
              </a:rPr>
              <a:t>ф/ш=1см</a:t>
            </a:r>
            <a:endParaRPr lang="ru-RU" sz="600" b="0" strike="noStrike" spc="-1">
              <a:latin typeface="Arial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520" y="304009"/>
            <a:ext cx="358920" cy="434962"/>
          </a:xfrm>
          <a:prstGeom prst="rect">
            <a:avLst/>
          </a:prstGeom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137314145"/>
              </p:ext>
            </p:extLst>
          </p:nvPr>
        </p:nvGraphicFramePr>
        <p:xfrm>
          <a:off x="287313" y="1115690"/>
          <a:ext cx="2520280" cy="3703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Straight Connector 3"/>
          <p:cNvSpPr/>
          <p:nvPr/>
        </p:nvSpPr>
        <p:spPr>
          <a:xfrm>
            <a:off x="3023617" y="1187698"/>
            <a:ext cx="0" cy="3850920"/>
          </a:xfrm>
          <a:prstGeom prst="line">
            <a:avLst/>
          </a:prstGeom>
          <a:ln>
            <a:solidFill>
              <a:srgbClr val="FFFFFF">
                <a:lumMod val="8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21" name="Группа 20"/>
          <p:cNvGrpSpPr/>
          <p:nvPr/>
        </p:nvGrpSpPr>
        <p:grpSpPr>
          <a:xfrm>
            <a:off x="6171111" y="2609072"/>
            <a:ext cx="4641949" cy="3547178"/>
            <a:chOff x="5907625" y="917476"/>
            <a:chExt cx="7153461" cy="5916294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7625" y="917476"/>
              <a:ext cx="6241216" cy="5916294"/>
            </a:xfrm>
            <a:prstGeom prst="rect">
              <a:avLst/>
            </a:prstGeom>
          </p:spPr>
        </p:pic>
        <p:sp>
          <p:nvSpPr>
            <p:cNvPr id="23" name="Полилиния 22"/>
            <p:cNvSpPr/>
            <p:nvPr/>
          </p:nvSpPr>
          <p:spPr>
            <a:xfrm>
              <a:off x="7969952" y="967031"/>
              <a:ext cx="3575423" cy="5814467"/>
            </a:xfrm>
            <a:custGeom>
              <a:avLst/>
              <a:gdLst>
                <a:gd name="connsiteX0" fmla="*/ 367469 w 3575423"/>
                <a:gd name="connsiteY0" fmla="*/ 1425 h 5814467"/>
                <a:gd name="connsiteX1" fmla="*/ 102549 w 3575423"/>
                <a:gd name="connsiteY1" fmla="*/ 52700 h 5814467"/>
                <a:gd name="connsiteX2" fmla="*/ 0 w 3575423"/>
                <a:gd name="connsiteY2" fmla="*/ 232161 h 5814467"/>
                <a:gd name="connsiteX3" fmla="*/ 102549 w 3575423"/>
                <a:gd name="connsiteY3" fmla="*/ 1155107 h 5814467"/>
                <a:gd name="connsiteX4" fmla="*/ 59820 w 3575423"/>
                <a:gd name="connsiteY4" fmla="*/ 2206240 h 5814467"/>
                <a:gd name="connsiteX5" fmla="*/ 692209 w 3575423"/>
                <a:gd name="connsiteY5" fmla="*/ 2573709 h 5814467"/>
                <a:gd name="connsiteX6" fmla="*/ 811850 w 3575423"/>
                <a:gd name="connsiteY6" fmla="*/ 2958270 h 5814467"/>
                <a:gd name="connsiteX7" fmla="*/ 470018 w 3575423"/>
                <a:gd name="connsiteY7" fmla="*/ 3718846 h 5814467"/>
                <a:gd name="connsiteX8" fmla="*/ 931491 w 3575423"/>
                <a:gd name="connsiteY8" fmla="*/ 4052132 h 5814467"/>
                <a:gd name="connsiteX9" fmla="*/ 854579 w 3575423"/>
                <a:gd name="connsiteY9" fmla="*/ 4522150 h 5814467"/>
                <a:gd name="connsiteX10" fmla="*/ 1076770 w 3575423"/>
                <a:gd name="connsiteY10" fmla="*/ 4932348 h 5814467"/>
                <a:gd name="connsiteX11" fmla="*/ 1136590 w 3575423"/>
                <a:gd name="connsiteY11" fmla="*/ 5325455 h 5814467"/>
                <a:gd name="connsiteX12" fmla="*/ 1692067 w 3575423"/>
                <a:gd name="connsiteY12" fmla="*/ 5419459 h 5814467"/>
                <a:gd name="connsiteX13" fmla="*/ 1914258 w 3575423"/>
                <a:gd name="connsiteY13" fmla="*/ 5786928 h 5814467"/>
                <a:gd name="connsiteX14" fmla="*/ 2187723 w 3575423"/>
                <a:gd name="connsiteY14" fmla="*/ 5786928 h 5814467"/>
                <a:gd name="connsiteX15" fmla="*/ 2213360 w 3575423"/>
                <a:gd name="connsiteY15" fmla="*/ 5778382 h 5814467"/>
                <a:gd name="connsiteX16" fmla="*/ 3076486 w 3575423"/>
                <a:gd name="connsiteY16" fmla="*/ 5453642 h 5814467"/>
                <a:gd name="connsiteX17" fmla="*/ 3572142 w 3575423"/>
                <a:gd name="connsiteY17" fmla="*/ 5334001 h 5814467"/>
                <a:gd name="connsiteX18" fmla="*/ 2845749 w 3575423"/>
                <a:gd name="connsiteY18" fmla="*/ 3283010 h 5814467"/>
                <a:gd name="connsiteX19" fmla="*/ 1965532 w 3575423"/>
                <a:gd name="connsiteY19" fmla="*/ 2812991 h 5814467"/>
                <a:gd name="connsiteX20" fmla="*/ 1845891 w 3575423"/>
                <a:gd name="connsiteY20" fmla="*/ 2257515 h 5814467"/>
                <a:gd name="connsiteX21" fmla="*/ 2307364 w 3575423"/>
                <a:gd name="connsiteY21" fmla="*/ 1667855 h 5814467"/>
                <a:gd name="connsiteX22" fmla="*/ 1751887 w 3575423"/>
                <a:gd name="connsiteY22" fmla="*/ 1291840 h 5814467"/>
                <a:gd name="connsiteX23" fmla="*/ 922945 w 3575423"/>
                <a:gd name="connsiteY23" fmla="*/ 1334569 h 5814467"/>
                <a:gd name="connsiteX24" fmla="*/ 717846 w 3575423"/>
                <a:gd name="connsiteY24" fmla="*/ 898733 h 5814467"/>
                <a:gd name="connsiteX25" fmla="*/ 1375872 w 3575423"/>
                <a:gd name="connsiteY25" fmla="*/ 582539 h 5814467"/>
                <a:gd name="connsiteX26" fmla="*/ 922945 w 3575423"/>
                <a:gd name="connsiteY26" fmla="*/ 95429 h 5814467"/>
                <a:gd name="connsiteX27" fmla="*/ 367469 w 3575423"/>
                <a:gd name="connsiteY27" fmla="*/ 1425 h 581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575423" h="5814467">
                  <a:moveTo>
                    <a:pt x="367469" y="1425"/>
                  </a:moveTo>
                  <a:cubicBezTo>
                    <a:pt x="230736" y="-5697"/>
                    <a:pt x="163794" y="14244"/>
                    <a:pt x="102549" y="52700"/>
                  </a:cubicBezTo>
                  <a:cubicBezTo>
                    <a:pt x="41304" y="91156"/>
                    <a:pt x="0" y="48427"/>
                    <a:pt x="0" y="232161"/>
                  </a:cubicBezTo>
                  <a:cubicBezTo>
                    <a:pt x="0" y="415895"/>
                    <a:pt x="92579" y="826094"/>
                    <a:pt x="102549" y="1155107"/>
                  </a:cubicBezTo>
                  <a:cubicBezTo>
                    <a:pt x="112519" y="1484120"/>
                    <a:pt x="-38457" y="1969806"/>
                    <a:pt x="59820" y="2206240"/>
                  </a:cubicBezTo>
                  <a:cubicBezTo>
                    <a:pt x="158097" y="2442674"/>
                    <a:pt x="566871" y="2448371"/>
                    <a:pt x="692209" y="2573709"/>
                  </a:cubicBezTo>
                  <a:cubicBezTo>
                    <a:pt x="817547" y="2699047"/>
                    <a:pt x="848882" y="2767414"/>
                    <a:pt x="811850" y="2958270"/>
                  </a:cubicBezTo>
                  <a:cubicBezTo>
                    <a:pt x="774818" y="3149126"/>
                    <a:pt x="450078" y="3536536"/>
                    <a:pt x="470018" y="3718846"/>
                  </a:cubicBezTo>
                  <a:cubicBezTo>
                    <a:pt x="489958" y="3901156"/>
                    <a:pt x="867398" y="3918248"/>
                    <a:pt x="931491" y="4052132"/>
                  </a:cubicBezTo>
                  <a:cubicBezTo>
                    <a:pt x="995584" y="4186016"/>
                    <a:pt x="830366" y="4375447"/>
                    <a:pt x="854579" y="4522150"/>
                  </a:cubicBezTo>
                  <a:cubicBezTo>
                    <a:pt x="878792" y="4668853"/>
                    <a:pt x="1029768" y="4798464"/>
                    <a:pt x="1076770" y="4932348"/>
                  </a:cubicBezTo>
                  <a:cubicBezTo>
                    <a:pt x="1123772" y="5066232"/>
                    <a:pt x="1034041" y="5244270"/>
                    <a:pt x="1136590" y="5325455"/>
                  </a:cubicBezTo>
                  <a:cubicBezTo>
                    <a:pt x="1239139" y="5406640"/>
                    <a:pt x="1562456" y="5342547"/>
                    <a:pt x="1692067" y="5419459"/>
                  </a:cubicBezTo>
                  <a:cubicBezTo>
                    <a:pt x="1821678" y="5496371"/>
                    <a:pt x="1831649" y="5725683"/>
                    <a:pt x="1914258" y="5786928"/>
                  </a:cubicBezTo>
                  <a:cubicBezTo>
                    <a:pt x="1996867" y="5848173"/>
                    <a:pt x="2137873" y="5788352"/>
                    <a:pt x="2187723" y="5786928"/>
                  </a:cubicBezTo>
                  <a:cubicBezTo>
                    <a:pt x="2237573" y="5785504"/>
                    <a:pt x="2213360" y="5778382"/>
                    <a:pt x="2213360" y="5778382"/>
                  </a:cubicBezTo>
                  <a:cubicBezTo>
                    <a:pt x="2361487" y="5722834"/>
                    <a:pt x="2850022" y="5527705"/>
                    <a:pt x="3076486" y="5453642"/>
                  </a:cubicBezTo>
                  <a:cubicBezTo>
                    <a:pt x="3302950" y="5379579"/>
                    <a:pt x="3610598" y="5695773"/>
                    <a:pt x="3572142" y="5334001"/>
                  </a:cubicBezTo>
                  <a:cubicBezTo>
                    <a:pt x="3533686" y="4972229"/>
                    <a:pt x="3113517" y="3703178"/>
                    <a:pt x="2845749" y="3283010"/>
                  </a:cubicBezTo>
                  <a:cubicBezTo>
                    <a:pt x="2577981" y="2862842"/>
                    <a:pt x="2132175" y="2983907"/>
                    <a:pt x="1965532" y="2812991"/>
                  </a:cubicBezTo>
                  <a:cubicBezTo>
                    <a:pt x="1798889" y="2642075"/>
                    <a:pt x="1788919" y="2448371"/>
                    <a:pt x="1845891" y="2257515"/>
                  </a:cubicBezTo>
                  <a:cubicBezTo>
                    <a:pt x="1902863" y="2066659"/>
                    <a:pt x="2323031" y="1828801"/>
                    <a:pt x="2307364" y="1667855"/>
                  </a:cubicBezTo>
                  <a:cubicBezTo>
                    <a:pt x="2291697" y="1506909"/>
                    <a:pt x="1982624" y="1347388"/>
                    <a:pt x="1751887" y="1291840"/>
                  </a:cubicBezTo>
                  <a:cubicBezTo>
                    <a:pt x="1521150" y="1236292"/>
                    <a:pt x="1095285" y="1400087"/>
                    <a:pt x="922945" y="1334569"/>
                  </a:cubicBezTo>
                  <a:cubicBezTo>
                    <a:pt x="750605" y="1269051"/>
                    <a:pt x="642358" y="1024071"/>
                    <a:pt x="717846" y="898733"/>
                  </a:cubicBezTo>
                  <a:cubicBezTo>
                    <a:pt x="793334" y="773395"/>
                    <a:pt x="1341689" y="716423"/>
                    <a:pt x="1375872" y="582539"/>
                  </a:cubicBezTo>
                  <a:cubicBezTo>
                    <a:pt x="1410055" y="448655"/>
                    <a:pt x="1089588" y="192281"/>
                    <a:pt x="922945" y="95429"/>
                  </a:cubicBezTo>
                  <a:cubicBezTo>
                    <a:pt x="756302" y="-1423"/>
                    <a:pt x="504202" y="8547"/>
                    <a:pt x="367469" y="1425"/>
                  </a:cubicBezTo>
                  <a:close/>
                </a:path>
              </a:pathLst>
            </a:custGeom>
            <a:blipFill dpi="0" rotWithShape="1">
              <a:blip r:embed="rId7">
                <a:alphaModFix amt="83000"/>
              </a:blip>
              <a:srcRect/>
              <a:tile tx="0" ty="0" sx="100000" sy="100000" flip="none" algn="tl"/>
            </a:blipFill>
            <a:ln w="38100">
              <a:solidFill>
                <a:srgbClr val="92D050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10131769" y="967030"/>
              <a:ext cx="2640723" cy="10628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900" b="1" dirty="0" smtClean="0">
                  <a:solidFill>
                    <a:srgbClr val="339966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Территория </a:t>
              </a:r>
            </a:p>
            <a:p>
              <a:pPr algn="ctr"/>
              <a:r>
                <a:rPr lang="ru-RU" sz="900" b="1" dirty="0" smtClean="0">
                  <a:solidFill>
                    <a:srgbClr val="339966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в сельской местности</a:t>
              </a:r>
              <a:r>
                <a:rPr lang="ru-RU" sz="900" b="1" dirty="0">
                  <a:solidFill>
                    <a:srgbClr val="339966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, обслуживаемая </a:t>
              </a:r>
              <a:r>
                <a:rPr lang="ru-RU" sz="900" b="1" dirty="0" smtClean="0">
                  <a:solidFill>
                    <a:srgbClr val="339966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автотранспортом ПМПЗЗ </a:t>
              </a:r>
            </a:p>
            <a:p>
              <a:pPr algn="ctr"/>
              <a:r>
                <a:rPr lang="ru-RU" sz="900" b="1" dirty="0" smtClean="0">
                  <a:solidFill>
                    <a:srgbClr val="339966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с 2021 года</a:t>
              </a:r>
              <a:endParaRPr lang="ru-RU" sz="900" b="1" dirty="0">
                <a:solidFill>
                  <a:srgbClr val="3399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Блок-схема: узел 24"/>
            <p:cNvSpPr/>
            <p:nvPr/>
          </p:nvSpPr>
          <p:spPr>
            <a:xfrm>
              <a:off x="8909354" y="3937487"/>
              <a:ext cx="139485" cy="138567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Блок-схема: узел 25"/>
            <p:cNvSpPr/>
            <p:nvPr/>
          </p:nvSpPr>
          <p:spPr>
            <a:xfrm>
              <a:off x="8031374" y="1408207"/>
              <a:ext cx="139485" cy="138567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Блок-схема: узел 26"/>
            <p:cNvSpPr/>
            <p:nvPr/>
          </p:nvSpPr>
          <p:spPr>
            <a:xfrm>
              <a:off x="8740146" y="1054854"/>
              <a:ext cx="139485" cy="138567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Блок-схема: узел 27"/>
            <p:cNvSpPr/>
            <p:nvPr/>
          </p:nvSpPr>
          <p:spPr>
            <a:xfrm>
              <a:off x="8385057" y="1932735"/>
              <a:ext cx="139485" cy="138567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Блок-схема: узел 28"/>
            <p:cNvSpPr/>
            <p:nvPr/>
          </p:nvSpPr>
          <p:spPr>
            <a:xfrm>
              <a:off x="8608509" y="2743058"/>
              <a:ext cx="139485" cy="138567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Блок-схема: узел 29"/>
            <p:cNvSpPr/>
            <p:nvPr/>
          </p:nvSpPr>
          <p:spPr>
            <a:xfrm>
              <a:off x="9541299" y="2604491"/>
              <a:ext cx="139485" cy="138567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Блок-схема: узел 30"/>
            <p:cNvSpPr/>
            <p:nvPr/>
          </p:nvSpPr>
          <p:spPr>
            <a:xfrm>
              <a:off x="9274706" y="4644628"/>
              <a:ext cx="139485" cy="138567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Блок-схема: узел 31"/>
            <p:cNvSpPr/>
            <p:nvPr/>
          </p:nvSpPr>
          <p:spPr>
            <a:xfrm>
              <a:off x="10236238" y="4206122"/>
              <a:ext cx="139485" cy="138567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Блок-схема: узел 33"/>
            <p:cNvSpPr/>
            <p:nvPr/>
          </p:nvSpPr>
          <p:spPr>
            <a:xfrm>
              <a:off x="10686617" y="3203820"/>
              <a:ext cx="139485" cy="138567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10870168" y="3043855"/>
              <a:ext cx="1614906" cy="4584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800" b="1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место </a:t>
              </a:r>
              <a:r>
                <a:rPr lang="ru-RU" sz="8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закрепления </a:t>
              </a:r>
              <a:endParaRPr lang="ru-RU" sz="8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r>
                <a:rPr lang="ru-RU" sz="800" b="1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автомобиля</a:t>
              </a:r>
              <a:endParaRPr lang="ru-RU" sz="8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6" name="Стрелка вправо 35"/>
            <p:cNvSpPr/>
            <p:nvPr/>
          </p:nvSpPr>
          <p:spPr>
            <a:xfrm rot="21252234">
              <a:off x="8841259" y="2694699"/>
              <a:ext cx="167464" cy="1176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Стрелка вправо 36"/>
            <p:cNvSpPr/>
            <p:nvPr/>
          </p:nvSpPr>
          <p:spPr>
            <a:xfrm rot="15789094">
              <a:off x="8530634" y="2488250"/>
              <a:ext cx="180954" cy="15158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Стрелка вправо 37"/>
            <p:cNvSpPr/>
            <p:nvPr/>
          </p:nvSpPr>
          <p:spPr>
            <a:xfrm rot="5400000">
              <a:off x="9506830" y="2844469"/>
              <a:ext cx="211032" cy="15158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Стрелка вправо 38"/>
            <p:cNvSpPr/>
            <p:nvPr/>
          </p:nvSpPr>
          <p:spPr>
            <a:xfrm rot="16875618">
              <a:off x="8390033" y="1673955"/>
              <a:ext cx="238474" cy="15158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Стрелка вправо 39"/>
            <p:cNvSpPr/>
            <p:nvPr/>
          </p:nvSpPr>
          <p:spPr>
            <a:xfrm rot="17677582">
              <a:off x="8922321" y="3629645"/>
              <a:ext cx="414993" cy="15158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Стрелка вправо 40"/>
            <p:cNvSpPr/>
            <p:nvPr/>
          </p:nvSpPr>
          <p:spPr>
            <a:xfrm rot="17577455">
              <a:off x="9345744" y="4411876"/>
              <a:ext cx="180954" cy="15158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Стрелка вправо 41"/>
            <p:cNvSpPr/>
            <p:nvPr/>
          </p:nvSpPr>
          <p:spPr>
            <a:xfrm rot="18041129">
              <a:off x="10113070" y="5364088"/>
              <a:ext cx="803895" cy="15158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Блок-схема: узел 42"/>
            <p:cNvSpPr/>
            <p:nvPr/>
          </p:nvSpPr>
          <p:spPr>
            <a:xfrm>
              <a:off x="9594269" y="5050910"/>
              <a:ext cx="139485" cy="138567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Стрелка вправо 43"/>
            <p:cNvSpPr/>
            <p:nvPr/>
          </p:nvSpPr>
          <p:spPr>
            <a:xfrm rot="17577455">
              <a:off x="9658030" y="4828958"/>
              <a:ext cx="180954" cy="15158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Стрелка вправо 44"/>
            <p:cNvSpPr/>
            <p:nvPr/>
          </p:nvSpPr>
          <p:spPr>
            <a:xfrm rot="10438057">
              <a:off x="9245690" y="2604711"/>
              <a:ext cx="180954" cy="15158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Стрелка вправо 45"/>
            <p:cNvSpPr/>
            <p:nvPr/>
          </p:nvSpPr>
          <p:spPr>
            <a:xfrm rot="9847762">
              <a:off x="8342410" y="2795021"/>
              <a:ext cx="180954" cy="15158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Стрелка вправо 46"/>
            <p:cNvSpPr/>
            <p:nvPr/>
          </p:nvSpPr>
          <p:spPr>
            <a:xfrm rot="5231474">
              <a:off x="8562770" y="3027441"/>
              <a:ext cx="275337" cy="15158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Стрелка вправо 47"/>
            <p:cNvSpPr/>
            <p:nvPr/>
          </p:nvSpPr>
          <p:spPr>
            <a:xfrm rot="10800000">
              <a:off x="8909354" y="4631615"/>
              <a:ext cx="283111" cy="15158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Стрелка вправо 48"/>
            <p:cNvSpPr/>
            <p:nvPr/>
          </p:nvSpPr>
          <p:spPr>
            <a:xfrm rot="6001192">
              <a:off x="9129566" y="4958833"/>
              <a:ext cx="328269" cy="15158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Стрелка вправо 49"/>
            <p:cNvSpPr/>
            <p:nvPr/>
          </p:nvSpPr>
          <p:spPr>
            <a:xfrm rot="952912">
              <a:off x="9762367" y="5130949"/>
              <a:ext cx="307111" cy="15158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Стрелка вправо 50"/>
            <p:cNvSpPr/>
            <p:nvPr/>
          </p:nvSpPr>
          <p:spPr>
            <a:xfrm rot="5400000">
              <a:off x="9459991" y="5364250"/>
              <a:ext cx="395946" cy="15158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Стрелка вправо 51"/>
            <p:cNvSpPr/>
            <p:nvPr/>
          </p:nvSpPr>
          <p:spPr>
            <a:xfrm rot="6433668">
              <a:off x="9995054" y="6126029"/>
              <a:ext cx="320141" cy="15158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Стрелка вправо 52"/>
            <p:cNvSpPr/>
            <p:nvPr/>
          </p:nvSpPr>
          <p:spPr>
            <a:xfrm rot="156359">
              <a:off x="10430643" y="5847366"/>
              <a:ext cx="594868" cy="15158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Стрелка вправо 53"/>
            <p:cNvSpPr/>
            <p:nvPr/>
          </p:nvSpPr>
          <p:spPr>
            <a:xfrm rot="7513544">
              <a:off x="8581167" y="4224414"/>
              <a:ext cx="414993" cy="15158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Стрелка вправо 54"/>
            <p:cNvSpPr/>
            <p:nvPr/>
          </p:nvSpPr>
          <p:spPr>
            <a:xfrm rot="10800000">
              <a:off x="9747488" y="4192834"/>
              <a:ext cx="441705" cy="15158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Стрелка вправо 55"/>
            <p:cNvSpPr/>
            <p:nvPr/>
          </p:nvSpPr>
          <p:spPr>
            <a:xfrm rot="5670314">
              <a:off x="10085588" y="4527150"/>
              <a:ext cx="378669" cy="15158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Стрелка вправо 56"/>
            <p:cNvSpPr/>
            <p:nvPr/>
          </p:nvSpPr>
          <p:spPr>
            <a:xfrm rot="10800000">
              <a:off x="9582173" y="5847366"/>
              <a:ext cx="494967" cy="15158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Стрелка вправо 57"/>
            <p:cNvSpPr/>
            <p:nvPr/>
          </p:nvSpPr>
          <p:spPr>
            <a:xfrm rot="5028311">
              <a:off x="8012011" y="1691872"/>
              <a:ext cx="238474" cy="15158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Стрелка вправо 58"/>
            <p:cNvSpPr/>
            <p:nvPr/>
          </p:nvSpPr>
          <p:spPr>
            <a:xfrm rot="10800000">
              <a:off x="8325132" y="1041841"/>
              <a:ext cx="306973" cy="15158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Стрелка вправо 59"/>
            <p:cNvSpPr/>
            <p:nvPr/>
          </p:nvSpPr>
          <p:spPr>
            <a:xfrm rot="5951621">
              <a:off x="8268482" y="2199992"/>
              <a:ext cx="238474" cy="15158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Стрелка вправо 60"/>
            <p:cNvSpPr/>
            <p:nvPr/>
          </p:nvSpPr>
          <p:spPr>
            <a:xfrm>
              <a:off x="10665881" y="2561000"/>
              <a:ext cx="180954" cy="15158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10870168" y="2324158"/>
              <a:ext cx="2190918" cy="5418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800" b="1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направление</a:t>
              </a:r>
              <a:r>
                <a:rPr lang="ru-RU" sz="1200" b="1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</a:p>
            <a:p>
              <a:r>
                <a:rPr lang="ru-RU" sz="800" b="1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выезда автомобиля</a:t>
              </a:r>
              <a:endParaRPr lang="ru-RU" sz="8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3" name="Стрелка вправо 62"/>
            <p:cNvSpPr/>
            <p:nvPr/>
          </p:nvSpPr>
          <p:spPr>
            <a:xfrm rot="21385036">
              <a:off x="9772130" y="2569546"/>
              <a:ext cx="180954" cy="15158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8" name="Группа 107"/>
          <p:cNvGrpSpPr/>
          <p:nvPr/>
        </p:nvGrpSpPr>
        <p:grpSpPr>
          <a:xfrm>
            <a:off x="3290372" y="822551"/>
            <a:ext cx="4974211" cy="1790362"/>
            <a:chOff x="386047" y="1102073"/>
            <a:chExt cx="5890828" cy="1786521"/>
          </a:xfrm>
        </p:grpSpPr>
        <p:sp>
          <p:nvSpPr>
            <p:cNvPr id="109" name="Rounded Rectangle 8"/>
            <p:cNvSpPr/>
            <p:nvPr/>
          </p:nvSpPr>
          <p:spPr>
            <a:xfrm>
              <a:off x="386047" y="1139165"/>
              <a:ext cx="5592091" cy="1749429"/>
            </a:xfrm>
            <a:prstGeom prst="roundRect">
              <a:avLst>
                <a:gd name="adj" fmla="val 6640"/>
              </a:avLst>
            </a:prstGeom>
            <a:solidFill>
              <a:schemeClr val="bg1"/>
            </a:solidFill>
            <a:ln>
              <a:noFill/>
            </a:ln>
            <a:effectLst>
              <a:outerShdw blurRad="381000" dist="165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>
                  <a:ea typeface="Calibri" panose="020F0502020204030204" pitchFamily="34" charset="0"/>
                  <a:cs typeface="SimSun" panose="02010600030101010101" pitchFamily="2" charset="-122"/>
                </a:rPr>
                <a:t>п</a:t>
              </a:r>
              <a:endParaRPr lang="en-US"/>
            </a:p>
          </p:txBody>
        </p:sp>
        <p:sp>
          <p:nvSpPr>
            <p:cNvPr id="110" name="Прямоугольник 109"/>
            <p:cNvSpPr/>
            <p:nvPr/>
          </p:nvSpPr>
          <p:spPr>
            <a:xfrm>
              <a:off x="650006" y="1102073"/>
              <a:ext cx="5241779" cy="3709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solidFill>
                    <a:srgbClr val="339966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Всего в 2021 г. осуществлено:</a:t>
              </a:r>
              <a:endParaRPr lang="ru-RU" sz="1200" dirty="0">
                <a:solidFill>
                  <a:srgbClr val="3399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111" name="Группа 110"/>
            <p:cNvGrpSpPr/>
            <p:nvPr/>
          </p:nvGrpSpPr>
          <p:grpSpPr>
            <a:xfrm>
              <a:off x="710618" y="1548250"/>
              <a:ext cx="5566257" cy="1208067"/>
              <a:chOff x="436145" y="1647951"/>
              <a:chExt cx="6075304" cy="1328588"/>
            </a:xfrm>
          </p:grpSpPr>
          <p:sp>
            <p:nvSpPr>
              <p:cNvPr id="113" name="Прямоугольник 112"/>
              <p:cNvSpPr/>
              <p:nvPr/>
            </p:nvSpPr>
            <p:spPr>
              <a:xfrm>
                <a:off x="4013200" y="1648619"/>
                <a:ext cx="2498249" cy="4079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b="1" dirty="0" smtClean="0">
                    <a:solidFill>
                      <a:srgbClr val="0070C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3438 выездов</a:t>
                </a:r>
                <a:endParaRPr lang="ru-RU" sz="1200" b="1" dirty="0">
                  <a:solidFill>
                    <a:srgbClr val="0070C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14" name="Rounded Rectangle 56"/>
              <p:cNvSpPr/>
              <p:nvPr/>
            </p:nvSpPr>
            <p:spPr>
              <a:xfrm>
                <a:off x="445683" y="1687875"/>
                <a:ext cx="3479206" cy="208869"/>
              </a:xfrm>
              <a:prstGeom prst="roundRect">
                <a:avLst>
                  <a:gd name="adj" fmla="val 50000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5" name="Rectangle 57"/>
              <p:cNvSpPr/>
              <p:nvPr/>
            </p:nvSpPr>
            <p:spPr>
              <a:xfrm>
                <a:off x="478580" y="1647951"/>
                <a:ext cx="1548026" cy="307777"/>
              </a:xfrm>
              <a:prstGeom prst="rect">
                <a:avLst/>
              </a:prstGeom>
            </p:spPr>
            <p:txBody>
              <a:bodyPr wrap="square" anchor="b">
                <a:spAutoFit/>
              </a:bodyPr>
              <a:lstStyle/>
              <a:p>
                <a:pPr>
                  <a:spcAft>
                    <a:spcPts val="600"/>
                  </a:spcAft>
                </a:pPr>
                <a:endParaRPr lang="en-US" sz="1400" dirty="0"/>
              </a:p>
            </p:txBody>
          </p:sp>
          <p:sp>
            <p:nvSpPr>
              <p:cNvPr id="116" name="Rounded Rectangle 59"/>
              <p:cNvSpPr/>
              <p:nvPr/>
            </p:nvSpPr>
            <p:spPr>
              <a:xfrm>
                <a:off x="478579" y="2624568"/>
                <a:ext cx="1190582" cy="197758"/>
              </a:xfrm>
              <a:prstGeom prst="roundRect">
                <a:avLst>
                  <a:gd name="adj" fmla="val 50000"/>
                </a:avLst>
              </a:prstGeom>
              <a:solidFill>
                <a:srgbClr val="3399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60"/>
              <p:cNvSpPr/>
              <p:nvPr/>
            </p:nvSpPr>
            <p:spPr>
              <a:xfrm>
                <a:off x="436145" y="2216658"/>
                <a:ext cx="3266802" cy="407909"/>
              </a:xfrm>
              <a:prstGeom prst="rect">
                <a:avLst/>
              </a:prstGeom>
            </p:spPr>
            <p:txBody>
              <a:bodyPr wrap="square" anchor="b">
                <a:spAutoFit/>
              </a:bodyPr>
              <a:lstStyle/>
              <a:p>
                <a:r>
                  <a:rPr lang="ru-RU" sz="1200" b="1" dirty="0">
                    <a:solidFill>
                      <a:srgbClr val="339966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д</a:t>
                </a:r>
                <a:r>
                  <a:rPr lang="ru-RU" sz="1200" b="1" dirty="0" smtClean="0">
                    <a:solidFill>
                      <a:srgbClr val="339966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оставка пациентов</a:t>
                </a:r>
                <a:endParaRPr lang="ru-RU" sz="1200" b="1" dirty="0">
                  <a:solidFill>
                    <a:srgbClr val="339966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18" name="Прямоугольник 117"/>
              <p:cNvSpPr/>
              <p:nvPr/>
            </p:nvSpPr>
            <p:spPr>
              <a:xfrm>
                <a:off x="1822852" y="2568631"/>
                <a:ext cx="2621579" cy="4079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b="1" dirty="0" smtClean="0">
                    <a:solidFill>
                      <a:srgbClr val="339966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108</a:t>
                </a:r>
                <a:r>
                  <a:rPr lang="ru-RU" sz="1200" b="1" dirty="0" smtClean="0">
                    <a:solidFill>
                      <a:srgbClr val="339966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ru-RU" sz="1200" b="1" dirty="0" smtClean="0">
                    <a:solidFill>
                      <a:srgbClr val="339966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человек</a:t>
                </a:r>
                <a:endParaRPr lang="ru-RU" sz="1200" b="1" dirty="0">
                  <a:solidFill>
                    <a:srgbClr val="339966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12" name="Rectangle 60"/>
            <p:cNvSpPr/>
            <p:nvPr/>
          </p:nvSpPr>
          <p:spPr>
            <a:xfrm>
              <a:off x="650006" y="1221612"/>
              <a:ext cx="2993077" cy="370906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r>
                <a:rPr lang="ru-RU" sz="1200" b="1" dirty="0" smtClean="0">
                  <a:solidFill>
                    <a:srgbClr val="0070C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выезды </a:t>
              </a:r>
              <a:r>
                <a:rPr lang="ru-RU" sz="1200" b="1" dirty="0">
                  <a:solidFill>
                    <a:srgbClr val="0070C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к пациентам</a:t>
              </a:r>
            </a:p>
          </p:txBody>
        </p:sp>
      </p:grpSp>
      <p:sp>
        <p:nvSpPr>
          <p:cNvPr id="119" name="Прямоугольник 118"/>
          <p:cNvSpPr/>
          <p:nvPr/>
        </p:nvSpPr>
        <p:spPr>
          <a:xfrm>
            <a:off x="8653922" y="887158"/>
            <a:ext cx="22576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До начала реализации </a:t>
            </a:r>
          </a:p>
          <a:p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Программы модернизации </a:t>
            </a:r>
          </a:p>
          <a:p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выездная работа в сельской местности </a:t>
            </a:r>
          </a:p>
          <a:p>
            <a:r>
              <a:rPr lang="ru-RU" sz="12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осуществлялась всего 2 автомобилями, доставка пациентов не осуществлялась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20" name="Шестиугольник 119">
            <a:extLst>
              <a:ext uri="{FF2B5EF4-FFF2-40B4-BE49-F238E27FC236}">
                <a16:creationId xmlns:a16="http://schemas.microsoft.com/office/drawing/2014/main" id="{63F4AE42-4E92-AE45-8352-BE33F5E61817}"/>
              </a:ext>
            </a:extLst>
          </p:cNvPr>
          <p:cNvSpPr/>
          <p:nvPr/>
        </p:nvSpPr>
        <p:spPr>
          <a:xfrm>
            <a:off x="8087122" y="1236673"/>
            <a:ext cx="592540" cy="533658"/>
          </a:xfrm>
          <a:prstGeom prst="hexagon">
            <a:avLst/>
          </a:prstGeom>
          <a:solidFill>
            <a:srgbClr val="FF0000"/>
          </a:solidFill>
          <a:ln w="19050">
            <a:noFill/>
          </a:ln>
          <a:effectLst>
            <a:outerShdw blurRad="190500" dist="88900" dir="2640000" sx="94000" sy="94000" algn="tl" rotWithShape="0">
              <a:srgbClr val="8ECFED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latin typeface="Century Gothic" panose="020B0502020202020204" pitchFamily="34" charset="0"/>
              </a:rPr>
              <a:t>!</a:t>
            </a:r>
          </a:p>
        </p:txBody>
      </p:sp>
      <p:sp>
        <p:nvSpPr>
          <p:cNvPr id="67" name="Rounded Rectangle 59"/>
          <p:cNvSpPr/>
          <p:nvPr/>
        </p:nvSpPr>
        <p:spPr>
          <a:xfrm>
            <a:off x="3594087" y="1715605"/>
            <a:ext cx="1571037" cy="174785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0"/>
          <p:cNvSpPr/>
          <p:nvPr/>
        </p:nvSpPr>
        <p:spPr>
          <a:xfrm>
            <a:off x="3523841" y="1438605"/>
            <a:ext cx="3388208" cy="276999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ru-RU" sz="1200" b="1" dirty="0">
                <a:solidFill>
                  <a:srgbClr val="FFC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</a:t>
            </a:r>
            <a:r>
              <a:rPr lang="ru-RU" sz="1200" b="1" dirty="0" smtClean="0">
                <a:solidFill>
                  <a:srgbClr val="FFC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оставка </a:t>
            </a:r>
            <a:r>
              <a:rPr lang="ru-RU" sz="1200" b="1" dirty="0" smtClean="0">
                <a:solidFill>
                  <a:srgbClr val="FFC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биологических материалов</a:t>
            </a:r>
            <a:endParaRPr lang="ru-RU" sz="1200" b="1" dirty="0">
              <a:solidFill>
                <a:srgbClr val="FFC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249409" y="1674347"/>
            <a:ext cx="20281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FFC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281 шт.</a:t>
            </a:r>
            <a:endParaRPr lang="ru-RU" sz="1200" b="1" dirty="0">
              <a:solidFill>
                <a:srgbClr val="FFC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1A8172C2-9EC5-6E46-8A46-EB2D6106DFD7}"/>
              </a:ext>
            </a:extLst>
          </p:cNvPr>
          <p:cNvSpPr/>
          <p:nvPr/>
        </p:nvSpPr>
        <p:spPr>
          <a:xfrm>
            <a:off x="3340738" y="2789788"/>
            <a:ext cx="264655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Своевременность оказания медицинской помощи прямо влияет на смертность населения:</a:t>
            </a:r>
            <a:endParaRPr lang="ru-RU" sz="9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265386973"/>
              </p:ext>
            </p:extLst>
          </p:nvPr>
        </p:nvGraphicFramePr>
        <p:xfrm>
          <a:off x="3233843" y="3276042"/>
          <a:ext cx="2670513" cy="2395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58665</TotalTime>
  <Words>259</Words>
  <Application>Microsoft Office PowerPoint</Application>
  <PresentationFormat>Произвольный</PresentationFormat>
  <Paragraphs>80</Paragraphs>
  <Slides>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3" baseType="lpstr">
      <vt:lpstr>SimSun</vt:lpstr>
      <vt:lpstr>Arial</vt:lpstr>
      <vt:lpstr>Calibri</vt:lpstr>
      <vt:lpstr>Cambria</vt:lpstr>
      <vt:lpstr>Century Gothic</vt:lpstr>
      <vt:lpstr>DejaVu Sans</vt:lpstr>
      <vt:lpstr>Segoe UI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Дьякова Юлия Викторовна</cp:lastModifiedBy>
  <cp:revision>3875</cp:revision>
  <cp:lastPrinted>2022-02-10T07:06:34Z</cp:lastPrinted>
  <dcterms:created xsi:type="dcterms:W3CDTF">2021-02-15T16:51:07Z</dcterms:created>
  <dcterms:modified xsi:type="dcterms:W3CDTF">2022-03-29T16:50:46Z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Произвольный</vt:lpwstr>
  </property>
  <property fmtid="{D5CDD505-2E9C-101B-9397-08002B2CF9AE}" pid="3" name="Slides">
    <vt:i4>34</vt:i4>
  </property>
</Properties>
</file>