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7"/>
  </p:notesMasterIdLst>
  <p:handoutMasterIdLst>
    <p:handoutMasterId r:id="rId8"/>
  </p:handoutMasterIdLst>
  <p:sldIdLst>
    <p:sldId id="4308" r:id="rId2"/>
    <p:sldId id="4329" r:id="rId3"/>
    <p:sldId id="4310" r:id="rId4"/>
    <p:sldId id="4311" r:id="rId5"/>
    <p:sldId id="4312" r:id="rId6"/>
  </p:sldIdLst>
  <p:sldSz cx="10799763" cy="6119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Модули" id="{3C1396AD-4D98-A444-8EF2-6BD7BA0BE008}">
          <p14:sldIdLst>
            <p14:sldId id="4308"/>
            <p14:sldId id="4329"/>
            <p14:sldId id="4310"/>
            <p14:sldId id="4311"/>
            <p14:sldId id="4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CFF"/>
    <a:srgbClr val="5050EB"/>
    <a:srgbClr val="00A378"/>
    <a:srgbClr val="F01F23"/>
    <a:srgbClr val="28B5FF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768" y="120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9"/>
          <c:w val="1"/>
          <c:h val="0.787190412947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BC-1B40-AB57-F0C980606239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000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0,251</a:t>
                    </a:r>
                    <a:r>
                      <a:rPr lang="en-US" sz="1200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endParaRPr lang="en-US" sz="1200" dirty="0"/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ru-RU" sz="10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0,268</a:t>
                    </a:r>
                    <a:endParaRPr lang="ru-RU" sz="1000" dirty="0"/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#,##0.000_ ;\-#,##0.000\ </c:formatCode>
                <c:ptCount val="2"/>
                <c:pt idx="0">
                  <c:v>0.25140000000000001</c:v>
                </c:pt>
                <c:pt idx="1">
                  <c:v>0.26800000000000002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BC-1B40-AB57-F0C9806062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8134640"/>
        <c:axId val="158135024"/>
      </c:barChart>
      <c:catAx>
        <c:axId val="1581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8135024"/>
        <c:crosses val="autoZero"/>
        <c:auto val="1"/>
        <c:lblAlgn val="ctr"/>
        <c:lblOffset val="100"/>
        <c:noMultiLvlLbl val="0"/>
      </c:catAx>
      <c:valAx>
        <c:axId val="158135024"/>
        <c:scaling>
          <c:orientation val="minMax"/>
          <c:max val="0.30000000000000004"/>
          <c:min val="0.2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81346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9"/>
          <c:w val="1"/>
          <c:h val="0.787190412947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EC-5F4B-95FD-63D9A489DD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#,##0.00_ ;\-#,##0.00\ </c:formatCode>
                <c:ptCount val="2"/>
                <c:pt idx="0">
                  <c:v>3.33</c:v>
                </c:pt>
                <c:pt idx="1">
                  <c:v>3.68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EC-5F4B-95FD-63D9A489DD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5832848"/>
        <c:axId val="156757464"/>
      </c:barChart>
      <c:catAx>
        <c:axId val="1558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6757464"/>
        <c:crosses val="autoZero"/>
        <c:auto val="1"/>
        <c:lblAlgn val="ctr"/>
        <c:lblOffset val="100"/>
        <c:noMultiLvlLbl val="0"/>
      </c:catAx>
      <c:valAx>
        <c:axId val="1567574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0_ ;\-#,##0.0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583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5166983508124"/>
          <c:y val="0.10302477697425735"/>
          <c:w val="1"/>
          <c:h val="0.787190412947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22-774C-AB4B-DBEC1851BAB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96</c:v>
                </c:pt>
                <c:pt idx="1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22-774C-AB4B-DBEC1851BA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56755896"/>
        <c:axId val="156758640"/>
      </c:barChart>
      <c:catAx>
        <c:axId val="15675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6758640"/>
        <c:crosses val="autoZero"/>
        <c:auto val="1"/>
        <c:lblAlgn val="ctr"/>
        <c:lblOffset val="100"/>
        <c:noMultiLvlLbl val="0"/>
      </c:catAx>
      <c:valAx>
        <c:axId val="1567586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5675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pPr/>
              <a:t>12.04.2022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pPr/>
              <a:t>12.04.2022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39838"/>
            <a:ext cx="59118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2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C88C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C88C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0468"/>
            <a:ext cx="6785968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C88CFF"/>
                </a:solidFill>
              </a:rPr>
              <a:t>Приобретение и монтаж быстровозводимых модульных конструкций</a:t>
            </a:r>
            <a:endParaRPr lang="x-none" sz="2400" dirty="0">
              <a:solidFill>
                <a:srgbClr val="C88CFF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1702E4A-F01D-BC4F-8418-0E9A41E8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2548C6A-10CF-2F40-B670-A579070F45BC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Пахоменко Константин Валентинович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77202BC-8565-EF43-8FFE-8A92646B3DC7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A4659EB-9429-7A44-89AD-EC66367C0BD9}"/>
              </a:ext>
            </a:extLst>
          </p:cNvPr>
          <p:cNvSpPr/>
          <p:nvPr/>
        </p:nvSpPr>
        <p:spPr>
          <a:xfrm>
            <a:off x="2866188" y="447601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Калужской области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CA9BD8B-BB21-AA49-8300-9B066DB9B956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https://minzdrav.admoblkaluga.ru/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1ADFBB-957D-AE41-A1B2-43787F03C349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Калужская область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13" y="1504610"/>
            <a:ext cx="1079500" cy="12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C88CFF"/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Калужская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6B3E429-7268-354E-B4E4-8A92C71893FD}"/>
              </a:ext>
            </a:extLst>
          </p:cNvPr>
          <p:cNvSpPr/>
          <p:nvPr/>
        </p:nvSpPr>
        <p:spPr>
          <a:xfrm>
            <a:off x="935385" y="1380807"/>
            <a:ext cx="24830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766,6</a:t>
            </a:r>
            <a:r>
              <a:rPr lang="en-US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(75,9%) </a:t>
            </a:r>
            <a:endParaRPr lang="en-US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4EE0A41-ED27-8042-9CEB-0E82EF56B136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1C8FCB1-D832-314D-BE9E-BE50B9F5F63D}"/>
              </a:ext>
            </a:extLst>
          </p:cNvPr>
          <p:cNvSpPr/>
          <p:nvPr/>
        </p:nvSpPr>
        <p:spPr>
          <a:xfrm>
            <a:off x="935385" y="2151570"/>
            <a:ext cx="248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243,8 </a:t>
            </a:r>
            <a:r>
              <a:rPr lang="ru-RU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чел.(24,1%)  </a:t>
            </a:r>
            <a:endParaRPr lang="ru-RU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4893C03-7BE5-9344-BCB2-0706DC4BE8CF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132AF1-8F4E-2841-B888-B92053516809}"/>
              </a:ext>
            </a:extLst>
          </p:cNvPr>
          <p:cNvSpPr/>
          <p:nvPr/>
        </p:nvSpPr>
        <p:spPr>
          <a:xfrm>
            <a:off x="4509761" y="1380807"/>
            <a:ext cx="207033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2565</a:t>
            </a:r>
            <a:r>
              <a:rPr lang="en-US" sz="2000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endParaRPr lang="ru-RU" sz="2000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21857E9-DAFD-2E47-A521-D6779C63138B}"/>
              </a:ext>
            </a:extLst>
          </p:cNvPr>
          <p:cNvSpPr/>
          <p:nvPr/>
        </p:nvSpPr>
        <p:spPr>
          <a:xfrm>
            <a:off x="4499209" y="2034270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C4B2833-BBC2-2344-A9FB-74D0A571392D}"/>
              </a:ext>
            </a:extLst>
          </p:cNvPr>
          <p:cNvSpPr/>
          <p:nvPr/>
        </p:nvSpPr>
        <p:spPr>
          <a:xfrm>
            <a:off x="4499209" y="2604366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ru-RU" sz="2000" b="1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6C4F4DB-CC28-634C-BC64-E4AD187B27B5}"/>
              </a:ext>
            </a:extLst>
          </p:cNvPr>
          <p:cNvSpPr/>
          <p:nvPr/>
        </p:nvSpPr>
        <p:spPr>
          <a:xfrm>
            <a:off x="4537396" y="3306721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E20CB2F-9B11-4243-97A3-C8B63A7713BD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</a:t>
            </a:r>
            <a:endParaRPr lang="ru-RU" sz="2000" dirty="0">
              <a:solidFill>
                <a:srgbClr val="C88C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FFD6E16-99E1-9D43-A7B5-FC2D31CF5D44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534008AE-0B4D-104B-9CD5-8F51A6CBC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E21A13D5-1D8D-1640-B5A2-DC9F47215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96EA018D-616C-814D-96DF-E8F321F4D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567219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6E75CA3-1766-0942-B3E8-FA2B88396D44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="" xmlns:a16="http://schemas.microsoft.com/office/drawing/2014/main" id="{4F17108C-2743-A54F-965F-D23EC1967E2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C88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C88CFF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DCB94324-9D85-C840-98A6-233BAB171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C88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DCF83363-D1B1-1340-848D-1206F9EC9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36BCD59-F0DC-4B4C-A86A-D9ED07976B01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1 010 324 </a:t>
            </a:r>
            <a:r>
              <a:rPr lang="ru-RU" sz="2000" dirty="0">
                <a:solidFill>
                  <a:srgbClr val="C88C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B4A427DC-D91E-4A40-B40F-18DA1763A2E0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DABCBDCF-10C7-304B-AA7E-FD5B227864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6" y="313127"/>
            <a:ext cx="323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present5.com/presentation/29f80715838bde31febff4d2548edd27/imag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s://present5.com/presentation/29f80715838bde31febff4d2548edd27/image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карта.png" descr="карта.png"/>
          <p:cNvPicPr>
            <a:picLocks noChangeAspect="1"/>
          </p:cNvPicPr>
          <p:nvPr/>
        </p:nvPicPr>
        <p:blipFill>
          <a:blip r:embed="rId13" cstate="print"/>
          <a:srcRect l="18448" t="10860" r="21517" b="2620"/>
          <a:stretch>
            <a:fillRect/>
          </a:stretch>
        </p:blipFill>
        <p:spPr>
          <a:xfrm>
            <a:off x="6590644" y="2160163"/>
            <a:ext cx="3808218" cy="34572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74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C88CFF"/>
                </a:solidFill>
              </a:rPr>
              <a:t>Описание объекта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Калужская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68233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3 600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64,79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714E688-A42C-6141-9F57-D0F5E4564987}"/>
              </a:ext>
            </a:extLst>
          </p:cNvPr>
          <p:cNvSpPr>
            <a:spLocks noChangeAspect="1"/>
          </p:cNvSpPr>
          <p:nvPr/>
        </p:nvSpPr>
        <p:spPr>
          <a:xfrm>
            <a:off x="935385" y="971550"/>
            <a:ext cx="3697922" cy="3697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объекта с использованием единого стиля объектов МПЗЗ </a:t>
            </a:r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(фасад, входная группа)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5059577" y="5134243"/>
            <a:ext cx="44806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55,6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ФАП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309 человек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CD570CD-4815-6A49-B7EB-C58A2EA82C28}"/>
              </a:ext>
            </a:extLst>
          </p:cNvPr>
          <p:cNvSpPr>
            <a:spLocks noChangeAspect="1"/>
          </p:cNvSpPr>
          <p:nvPr/>
        </p:nvSpPr>
        <p:spPr>
          <a:xfrm>
            <a:off x="4866958" y="971550"/>
            <a:ext cx="4673282" cy="3697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объекта с использованием единого стиля объектов МПЗЗ </a:t>
            </a:r>
            <a:b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(внутренние помещения)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DCCD691C-0558-8146-B97A-C17C051B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pic>
        <p:nvPicPr>
          <p:cNvPr id="1026" name="Picture 2" descr="C:\Users\volkova_ev\Desktop\d79f2602-7cc5-4657-bab0-58828f81c3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385" y="971551"/>
            <a:ext cx="3697922" cy="3697921"/>
          </a:xfrm>
          <a:prstGeom prst="rect">
            <a:avLst/>
          </a:prstGeom>
          <a:noFill/>
        </p:spPr>
      </p:pic>
      <p:pic>
        <p:nvPicPr>
          <p:cNvPr id="3" name="Picture 2" descr="C:\Users\volkova_ev\Desktop\984d9b04-1643-4f81-9df9-276a431354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6958" y="971551"/>
            <a:ext cx="4673282" cy="369792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6" y="313127"/>
            <a:ext cx="323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6958" y="971550"/>
            <a:ext cx="4764270" cy="36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5385" y="971551"/>
            <a:ext cx="3697922" cy="36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85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C88CFF"/>
                </a:solidFill>
              </a:rPr>
              <a:t>Изменения (внешний вид)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Калужская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CD570CD-4815-6A49-B7EB-C58A2EA82C28}"/>
              </a:ext>
            </a:extLst>
          </p:cNvPr>
          <p:cNvSpPr>
            <a:spLocks/>
          </p:cNvSpPr>
          <p:nvPr/>
        </p:nvSpPr>
        <p:spPr>
          <a:xfrm>
            <a:off x="5407343" y="1511450"/>
            <a:ext cx="4248000" cy="42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algn="ctr"/>
            <a:r>
              <a:rPr lang="ru-RU" sz="10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Фото ПОСЛЕ</a:t>
            </a:r>
          </a:p>
          <a:p>
            <a:pPr algn="ctr"/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Разместить показательные фото завершенного объекта с использованием единого стиля МПЗЗ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93538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5400675" y="971550"/>
            <a:ext cx="17591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  <a:endParaRPr lang="ru-RU" sz="20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1825C5E2-4827-B44B-BD3D-77D5E7A13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1744394" y="751639"/>
            <a:ext cx="3662949" cy="67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C:\Users\volkova_ev\Desktop\eabb48c5-ff9c-4535-8d8b-10885303f0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0675" y="1511450"/>
            <a:ext cx="4254668" cy="42480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6" y="313127"/>
            <a:ext cx="323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8419" y="1511450"/>
            <a:ext cx="5445869" cy="43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774" y="1511450"/>
            <a:ext cx="4469241" cy="43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45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C88CFF"/>
                </a:solidFill>
              </a:rPr>
              <a:t>Изменения (позитивные)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Калужская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483883" y="5287127"/>
            <a:ext cx="664399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354344" y="4655113"/>
            <a:ext cx="2160256" cy="632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граждан, прошедших профилактические осмотры, млн. чел.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3611880" y="4639365"/>
            <a:ext cx="2606039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Число посещений сельскими жителями ФП, </a:t>
            </a:r>
            <a:r>
              <a:rPr lang="ru-RU" sz="1200" b="1" dirty="0" err="1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ФАПов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ВА, в расчете на 1 сельского жителя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7000646" y="4655113"/>
            <a:ext cx="2860244" cy="1007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Доля населенных пунктов с числом жителей до 2000 человек, населению которых доступна первичная медико-санитарная помощь по месту их проживания, %</a:t>
            </a:r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941221" y="4554463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2C4F80FB-C7FC-F94C-8DEC-1750329E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60363"/>
            <a:ext cx="396000" cy="396000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21697D31-D91C-4649-A4F8-EC80A17D6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398975"/>
              </p:ext>
            </p:extLst>
          </p:nvPr>
        </p:nvGraphicFramePr>
        <p:xfrm>
          <a:off x="354344" y="1148617"/>
          <a:ext cx="21503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0960EAD5-9883-B84F-9AD0-A55648F75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264310"/>
              </p:ext>
            </p:extLst>
          </p:nvPr>
        </p:nvGraphicFramePr>
        <p:xfrm>
          <a:off x="3540556" y="1157882"/>
          <a:ext cx="273537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="" xmlns:a16="http://schemas.microsoft.com/office/drawing/2014/main" id="{79FFCD54-2DB9-434C-B11D-8C15A25EB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837784"/>
              </p:ext>
            </p:extLst>
          </p:nvPr>
        </p:nvGraphicFramePr>
        <p:xfrm>
          <a:off x="7062291" y="1232562"/>
          <a:ext cx="279859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86" y="313127"/>
            <a:ext cx="323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1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58934</TotalTime>
  <Words>226</Words>
  <Application>Microsoft Office PowerPoint</Application>
  <PresentationFormat>Произвольный</PresentationFormat>
  <Paragraphs>49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Аверченко Ригина Ринатовна</cp:lastModifiedBy>
  <cp:revision>3886</cp:revision>
  <cp:lastPrinted>2022-02-17T14:12:03Z</cp:lastPrinted>
  <dcterms:created xsi:type="dcterms:W3CDTF">2021-02-15T16:51:07Z</dcterms:created>
  <dcterms:modified xsi:type="dcterms:W3CDTF">2022-04-12T12:11:44Z</dcterms:modified>
</cp:coreProperties>
</file>