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0799763" cy="611981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7">
          <p15:clr>
            <a:srgbClr val="A4A3A4"/>
          </p15:clr>
        </p15:guide>
        <p15:guide id="2" pos="34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612" y="102"/>
      </p:cViewPr>
      <p:guideLst>
        <p:guide orient="horz" pos="1927"/>
        <p:guide pos="34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19302899192333"/>
          <c:y val="6.5634236309983482E-2"/>
          <c:w val="1"/>
          <c:h val="0.787190412947608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 план</c:v>
                </c:pt>
              </c:strCache>
            </c:strRef>
          </c:tx>
          <c:spPr>
            <a:solidFill>
              <a:srgbClr val="00A37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6BC-1B40-AB57-F0C98060623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Segoe UI Black" panose="020B0502040204020203" pitchFamily="34" charset="0"/>
                      <a:ea typeface="+mn-ea"/>
                      <a:cs typeface="Segoe UI Black" panose="020B0502040204020203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ctr" anchorCtr="1"/>
                <a:lstStyle/>
                <a:p>
                  <a:pPr>
                    <a:defRPr sz="1200" b="1" i="0" u="none" strike="noStrike" kern="1200" baseline="0">
                      <a:solidFill>
                        <a:srgbClr val="00A378"/>
                      </a:solidFill>
                      <a:latin typeface="Segoe UI Black" panose="020B0502040204020203" pitchFamily="34" charset="0"/>
                      <a:ea typeface="+mn-ea"/>
                      <a:cs typeface="Segoe UI Black" panose="020B0502040204020203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Black" panose="020B0502040204020203" pitchFamily="34" charset="0"/>
                    <a:ea typeface="+mn-ea"/>
                    <a:cs typeface="Segoe UI Black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до (2020 г.)</c:v>
                </c:pt>
                <c:pt idx="1">
                  <c:v>после (2021 г.)</c:v>
                </c:pt>
              </c:strCache>
            </c:strRef>
          </c:cat>
          <c:val>
            <c:numRef>
              <c:f>Sheet1!$B$2:$B$3</c:f>
              <c:numCache>
                <c:formatCode>_-* #,##0_-;\-* #,##0_-;_-* "-"??_-;_-@_-</c:formatCode>
                <c:ptCount val="2"/>
                <c:pt idx="0">
                  <c:v>86504</c:v>
                </c:pt>
                <c:pt idx="1">
                  <c:v>249689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6BC-1B40-AB57-F0C98060623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"/>
        <c:overlap val="-100"/>
        <c:axId val="154708832"/>
        <c:axId val="154709224"/>
      </c:barChart>
      <c:catAx>
        <c:axId val="154708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154709224"/>
        <c:crosses val="autoZero"/>
        <c:auto val="1"/>
        <c:lblAlgn val="ctr"/>
        <c:lblOffset val="100"/>
        <c:noMultiLvlLbl val="0"/>
      </c:catAx>
      <c:valAx>
        <c:axId val="154709224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_-* #,##0_-;\-* #,##0_-;_-* &quot;-&quot;??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154708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19302899192333"/>
          <c:y val="6.5634236309983482E-2"/>
          <c:w val="1"/>
          <c:h val="0.787190412947608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 план</c:v>
                </c:pt>
              </c:strCache>
            </c:strRef>
          </c:tx>
          <c:spPr>
            <a:solidFill>
              <a:srgbClr val="00A37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6BC-1B40-AB57-F0C98060623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Segoe UI Black" panose="020B0502040204020203" pitchFamily="34" charset="0"/>
                      <a:ea typeface="+mn-ea"/>
                      <a:cs typeface="Segoe UI Black" panose="020B0502040204020203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ctr" anchorCtr="1"/>
                <a:lstStyle/>
                <a:p>
                  <a:pPr>
                    <a:defRPr sz="1200" b="1" i="0" u="none" strike="noStrike" kern="1200" baseline="0">
                      <a:solidFill>
                        <a:srgbClr val="00A378"/>
                      </a:solidFill>
                      <a:latin typeface="Segoe UI Black" panose="020B0502040204020203" pitchFamily="34" charset="0"/>
                      <a:ea typeface="+mn-ea"/>
                      <a:cs typeface="Segoe UI Black" panose="020B0502040204020203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Black" panose="020B0502040204020203" pitchFamily="34" charset="0"/>
                    <a:ea typeface="+mn-ea"/>
                    <a:cs typeface="Segoe UI Black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до (2020 г.)</c:v>
                </c:pt>
                <c:pt idx="1">
                  <c:v>после (2021 г.)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 formatCode="0.00">
                  <c:v>4.78</c:v>
                </c:pt>
                <c:pt idx="1">
                  <c:v>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6BC-1B40-AB57-F0C98060623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"/>
        <c:overlap val="-100"/>
        <c:axId val="154710008"/>
        <c:axId val="154710400"/>
      </c:barChart>
      <c:catAx>
        <c:axId val="154710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154710400"/>
        <c:crosses val="autoZero"/>
        <c:auto val="1"/>
        <c:lblAlgn val="ctr"/>
        <c:lblOffset val="100"/>
        <c:noMultiLvlLbl val="0"/>
      </c:catAx>
      <c:valAx>
        <c:axId val="154710400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154710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19302899192333"/>
          <c:y val="6.5634236309983482E-2"/>
          <c:w val="1"/>
          <c:h val="0.787190412947608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 план</c:v>
                </c:pt>
              </c:strCache>
            </c:strRef>
          </c:tx>
          <c:spPr>
            <a:solidFill>
              <a:srgbClr val="00A37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6BC-1B40-AB57-F0C98060623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Segoe UI Black" panose="020B0502040204020203" pitchFamily="34" charset="0"/>
                      <a:ea typeface="+mn-ea"/>
                      <a:cs typeface="Segoe UI Black" panose="020B0502040204020203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ctr" anchorCtr="1"/>
                <a:lstStyle/>
                <a:p>
                  <a:pPr>
                    <a:defRPr sz="1200" b="1" i="0" u="none" strike="noStrike" kern="1200" baseline="0">
                      <a:solidFill>
                        <a:srgbClr val="00A378"/>
                      </a:solidFill>
                      <a:latin typeface="Segoe UI Black" panose="020B0502040204020203" pitchFamily="34" charset="0"/>
                      <a:ea typeface="+mn-ea"/>
                      <a:cs typeface="Segoe UI Black" panose="020B0502040204020203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Black" panose="020B0502040204020203" pitchFamily="34" charset="0"/>
                    <a:ea typeface="+mn-ea"/>
                    <a:cs typeface="Segoe UI Black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до (2020 г.)</c:v>
                </c:pt>
                <c:pt idx="1">
                  <c:v>после (2021 г.)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22</c:v>
                </c:pt>
                <c:pt idx="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6BC-1B40-AB57-F0C98060623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"/>
        <c:overlap val="-100"/>
        <c:axId val="154896072"/>
        <c:axId val="154896464"/>
      </c:barChart>
      <c:catAx>
        <c:axId val="154896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154896464"/>
        <c:crosses val="autoZero"/>
        <c:auto val="1"/>
        <c:lblAlgn val="ctr"/>
        <c:lblOffset val="100"/>
        <c:noMultiLvlLbl val="0"/>
      </c:catAx>
      <c:valAx>
        <c:axId val="154896464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154896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39640" y="129600"/>
            <a:ext cx="971928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39640" y="1431720"/>
            <a:ext cx="9719280" cy="169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39640" y="3285720"/>
            <a:ext cx="9719280" cy="169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539640" y="129600"/>
            <a:ext cx="971928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539640" y="1431720"/>
            <a:ext cx="4743000" cy="169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5520240" y="1431720"/>
            <a:ext cx="4743000" cy="169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539640" y="3285720"/>
            <a:ext cx="4743000" cy="169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5520240" y="3285720"/>
            <a:ext cx="4743000" cy="169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39640" y="129600"/>
            <a:ext cx="971928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39640" y="1431720"/>
            <a:ext cx="3129480" cy="1692720"/>
          </a:xfrm>
          <a:prstGeom prst="rect">
            <a:avLst/>
          </a:prstGeom>
        </p:spPr>
        <p:txBody>
          <a:bodyPr lIns="0" tIns="0" rIns="0" bIns="0">
            <a:normAutofit fontScale="64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826080" y="1431720"/>
            <a:ext cx="3129480" cy="1692720"/>
          </a:xfrm>
          <a:prstGeom prst="rect">
            <a:avLst/>
          </a:prstGeom>
        </p:spPr>
        <p:txBody>
          <a:bodyPr lIns="0" tIns="0" rIns="0" bIns="0">
            <a:normAutofit fontScale="64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7112160" y="1431720"/>
            <a:ext cx="3129480" cy="1692720"/>
          </a:xfrm>
          <a:prstGeom prst="rect">
            <a:avLst/>
          </a:prstGeom>
        </p:spPr>
        <p:txBody>
          <a:bodyPr lIns="0" tIns="0" rIns="0" bIns="0">
            <a:normAutofit fontScale="64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539640" y="3285720"/>
            <a:ext cx="3129480" cy="1692720"/>
          </a:xfrm>
          <a:prstGeom prst="rect">
            <a:avLst/>
          </a:prstGeom>
        </p:spPr>
        <p:txBody>
          <a:bodyPr lIns="0" tIns="0" rIns="0" bIns="0">
            <a:normAutofit fontScale="64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3826080" y="3285720"/>
            <a:ext cx="3129480" cy="1692720"/>
          </a:xfrm>
          <a:prstGeom prst="rect">
            <a:avLst/>
          </a:prstGeom>
        </p:spPr>
        <p:txBody>
          <a:bodyPr lIns="0" tIns="0" rIns="0" bIns="0">
            <a:normAutofit fontScale="64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7112160" y="3285720"/>
            <a:ext cx="3129480" cy="1692720"/>
          </a:xfrm>
          <a:prstGeom prst="rect">
            <a:avLst/>
          </a:prstGeom>
        </p:spPr>
        <p:txBody>
          <a:bodyPr lIns="0" tIns="0" rIns="0" bIns="0">
            <a:normAutofit fontScale="64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39640" y="129600"/>
            <a:ext cx="971928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539640" y="1431720"/>
            <a:ext cx="9719280" cy="3548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39640" y="129600"/>
            <a:ext cx="971928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539640" y="1431720"/>
            <a:ext cx="9719280" cy="3548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539640" y="129600"/>
            <a:ext cx="971928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539640" y="1431720"/>
            <a:ext cx="4743000" cy="3548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5520240" y="1431720"/>
            <a:ext cx="4743000" cy="3548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39640" y="129600"/>
            <a:ext cx="971928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ubTitle"/>
          </p:nvPr>
        </p:nvSpPr>
        <p:spPr>
          <a:xfrm>
            <a:off x="539640" y="244080"/>
            <a:ext cx="9719280" cy="4735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39640" y="129600"/>
            <a:ext cx="971928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39640" y="1431720"/>
            <a:ext cx="4743000" cy="169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520240" y="1431720"/>
            <a:ext cx="4743000" cy="3548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539640" y="3285720"/>
            <a:ext cx="4743000" cy="169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39640" y="129600"/>
            <a:ext cx="971928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539640" y="1431720"/>
            <a:ext cx="9719280" cy="3548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39640" y="129600"/>
            <a:ext cx="971928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39640" y="1431720"/>
            <a:ext cx="4743000" cy="3548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520240" y="1431720"/>
            <a:ext cx="4743000" cy="169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5520240" y="3285720"/>
            <a:ext cx="4743000" cy="169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39640" y="129600"/>
            <a:ext cx="971928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539640" y="1431720"/>
            <a:ext cx="4743000" cy="169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5520240" y="1431720"/>
            <a:ext cx="4743000" cy="169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539640" y="3285720"/>
            <a:ext cx="9719280" cy="169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39640" y="129600"/>
            <a:ext cx="971928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539640" y="1431720"/>
            <a:ext cx="9719280" cy="169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539640" y="3285720"/>
            <a:ext cx="9719280" cy="169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39640" y="129600"/>
            <a:ext cx="971928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539640" y="1431720"/>
            <a:ext cx="4743000" cy="169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5520240" y="1431720"/>
            <a:ext cx="4743000" cy="169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539640" y="3285720"/>
            <a:ext cx="4743000" cy="169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5520240" y="3285720"/>
            <a:ext cx="4743000" cy="169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39640" y="129600"/>
            <a:ext cx="971928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39640" y="1431720"/>
            <a:ext cx="3129480" cy="1692720"/>
          </a:xfrm>
          <a:prstGeom prst="rect">
            <a:avLst/>
          </a:prstGeom>
        </p:spPr>
        <p:txBody>
          <a:bodyPr lIns="0" tIns="0" rIns="0" bIns="0">
            <a:normAutofit fontScale="64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3826080" y="1431720"/>
            <a:ext cx="3129480" cy="1692720"/>
          </a:xfrm>
          <a:prstGeom prst="rect">
            <a:avLst/>
          </a:prstGeom>
        </p:spPr>
        <p:txBody>
          <a:bodyPr lIns="0" tIns="0" rIns="0" bIns="0">
            <a:normAutofit fontScale="64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7112160" y="1431720"/>
            <a:ext cx="3129480" cy="1692720"/>
          </a:xfrm>
          <a:prstGeom prst="rect">
            <a:avLst/>
          </a:prstGeom>
        </p:spPr>
        <p:txBody>
          <a:bodyPr lIns="0" tIns="0" rIns="0" bIns="0">
            <a:normAutofit fontScale="64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body"/>
          </p:nvPr>
        </p:nvSpPr>
        <p:spPr>
          <a:xfrm>
            <a:off x="539640" y="3285720"/>
            <a:ext cx="3129480" cy="1692720"/>
          </a:xfrm>
          <a:prstGeom prst="rect">
            <a:avLst/>
          </a:prstGeom>
        </p:spPr>
        <p:txBody>
          <a:bodyPr lIns="0" tIns="0" rIns="0" bIns="0">
            <a:normAutofit fontScale="64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8" name="PlaceHolder 6"/>
          <p:cNvSpPr>
            <a:spLocks noGrp="1"/>
          </p:cNvSpPr>
          <p:nvPr>
            <p:ph type="body"/>
          </p:nvPr>
        </p:nvSpPr>
        <p:spPr>
          <a:xfrm>
            <a:off x="3826080" y="3285720"/>
            <a:ext cx="3129480" cy="1692720"/>
          </a:xfrm>
          <a:prstGeom prst="rect">
            <a:avLst/>
          </a:prstGeom>
        </p:spPr>
        <p:txBody>
          <a:bodyPr lIns="0" tIns="0" rIns="0" bIns="0">
            <a:normAutofit fontScale="64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9" name="PlaceHolder 7"/>
          <p:cNvSpPr>
            <a:spLocks noGrp="1"/>
          </p:cNvSpPr>
          <p:nvPr>
            <p:ph type="body"/>
          </p:nvPr>
        </p:nvSpPr>
        <p:spPr>
          <a:xfrm>
            <a:off x="7112160" y="3285720"/>
            <a:ext cx="3129480" cy="1692720"/>
          </a:xfrm>
          <a:prstGeom prst="rect">
            <a:avLst/>
          </a:prstGeom>
        </p:spPr>
        <p:txBody>
          <a:bodyPr lIns="0" tIns="0" rIns="0" bIns="0">
            <a:normAutofit fontScale="64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39640" y="129600"/>
            <a:ext cx="971928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39640" y="1431720"/>
            <a:ext cx="9719280" cy="3548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39640" y="129600"/>
            <a:ext cx="971928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539640" y="1431720"/>
            <a:ext cx="4743000" cy="3548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5520240" y="1431720"/>
            <a:ext cx="4743000" cy="3548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39640" y="129600"/>
            <a:ext cx="971928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539640" y="244080"/>
            <a:ext cx="9719280" cy="4735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39640" y="129600"/>
            <a:ext cx="971928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39640" y="1431720"/>
            <a:ext cx="4743000" cy="169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520240" y="1431720"/>
            <a:ext cx="4743000" cy="3548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39640" y="3285720"/>
            <a:ext cx="4743000" cy="169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39640" y="129600"/>
            <a:ext cx="971928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39640" y="1431720"/>
            <a:ext cx="4743000" cy="3548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520240" y="1431720"/>
            <a:ext cx="4743000" cy="169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520240" y="3285720"/>
            <a:ext cx="4743000" cy="169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39640" y="129600"/>
            <a:ext cx="971928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39640" y="1431720"/>
            <a:ext cx="4743000" cy="169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520240" y="1431720"/>
            <a:ext cx="4743000" cy="169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39640" y="3285720"/>
            <a:ext cx="9719280" cy="169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8CFF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/>
          <p:cNvSpPr/>
          <p:nvPr/>
        </p:nvSpPr>
        <p:spPr>
          <a:xfrm>
            <a:off x="10080360" y="386280"/>
            <a:ext cx="356400" cy="258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36000" anchor="b">
            <a:noAutofit/>
          </a:bodyPr>
          <a:lstStyle/>
          <a:p>
            <a:pPr algn="r">
              <a:lnSpc>
                <a:spcPct val="100000"/>
              </a:lnSpc>
            </a:pPr>
            <a:fld id="{EA202414-5F18-4844-B3B1-3925DB988B9C}" type="slidenum">
              <a:rPr lang="ru-RU" sz="1600" b="1" strike="noStrike" spc="-1">
                <a:solidFill>
                  <a:srgbClr val="A6A6A6"/>
                </a:solidFill>
                <a:latin typeface="Cambria"/>
                <a:ea typeface="DejaVu Sans"/>
              </a:rPr>
              <a:t>‹#›</a:t>
            </a:fld>
            <a:endParaRPr lang="ru-RU" sz="1600" b="0" strike="noStrike" spc="-1">
              <a:latin typeface="Arial"/>
            </a:endParaRPr>
          </a:p>
        </p:txBody>
      </p:sp>
      <p:sp>
        <p:nvSpPr>
          <p:cNvPr id="10" name="Line 2"/>
          <p:cNvSpPr/>
          <p:nvPr/>
        </p:nvSpPr>
        <p:spPr>
          <a:xfrm flipV="1">
            <a:off x="10080360" y="0"/>
            <a:ext cx="0" cy="61128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287280" y="240480"/>
            <a:ext cx="501120" cy="501120"/>
          </a:xfrm>
          <a:prstGeom prst="ellipse">
            <a:avLst/>
          </a:prstGeom>
          <a:solidFill>
            <a:srgbClr val="C88CFF"/>
          </a:solidFill>
          <a:ln>
            <a:noFill/>
          </a:ln>
          <a:effectLst>
            <a:innerShdw blurRad="88900" dist="12700" dir="8100000">
              <a:srgbClr val="000000">
                <a:alpha val="25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" name="Picture 11"/>
          <p:cNvPicPr/>
          <p:nvPr/>
        </p:nvPicPr>
        <p:blipFill>
          <a:blip r:embed="rId14"/>
          <a:srcRect r="1270" b="5939"/>
          <a:stretch/>
        </p:blipFill>
        <p:spPr>
          <a:xfrm>
            <a:off x="7841880" y="360360"/>
            <a:ext cx="1004400" cy="274320"/>
          </a:xfrm>
          <a:prstGeom prst="rect">
            <a:avLst/>
          </a:prstGeom>
          <a:ln>
            <a:noFill/>
          </a:ln>
        </p:spPr>
      </p:pic>
      <p:pic>
        <p:nvPicPr>
          <p:cNvPr id="4" name="Рисунок 6"/>
          <p:cNvPicPr/>
          <p:nvPr/>
        </p:nvPicPr>
        <p:blipFill>
          <a:blip r:embed="rId15"/>
          <a:srcRect l="6809" t="23808" r="6472" b="27381"/>
          <a:stretch/>
        </p:blipFill>
        <p:spPr>
          <a:xfrm>
            <a:off x="9354240" y="408600"/>
            <a:ext cx="587880" cy="176400"/>
          </a:xfrm>
          <a:prstGeom prst="rect">
            <a:avLst/>
          </a:prstGeom>
          <a:ln>
            <a:noFill/>
          </a:ln>
        </p:spPr>
      </p:pic>
      <p:pic>
        <p:nvPicPr>
          <p:cNvPr id="5" name="Graphic 13"/>
          <p:cNvPicPr/>
          <p:nvPr/>
        </p:nvPicPr>
        <p:blipFill>
          <a:blip r:embed="rId16"/>
          <a:stretch/>
        </p:blipFill>
        <p:spPr>
          <a:xfrm>
            <a:off x="8970840" y="370080"/>
            <a:ext cx="312480" cy="237960"/>
          </a:xfrm>
          <a:prstGeom prst="rect">
            <a:avLst/>
          </a:prstGeom>
          <a:ln>
            <a:noFill/>
          </a:ln>
        </p:spPr>
      </p:pic>
      <p:sp>
        <p:nvSpPr>
          <p:cNvPr id="6" name="CustomShape 4"/>
          <p:cNvSpPr/>
          <p:nvPr/>
        </p:nvSpPr>
        <p:spPr>
          <a:xfrm>
            <a:off x="9248760" y="671400"/>
            <a:ext cx="1078560" cy="12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800" b="1" strike="noStrike" spc="-1">
                <a:solidFill>
                  <a:srgbClr val="A6A6A6"/>
                </a:solidFill>
                <a:latin typeface="Cambria"/>
                <a:ea typeface="DejaVu Sans"/>
              </a:rPr>
              <a:t>2021-2025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7" name="PlaceHolder 5"/>
          <p:cNvSpPr>
            <a:spLocks noGrp="1"/>
          </p:cNvSpPr>
          <p:nvPr>
            <p:ph type="title"/>
          </p:nvPr>
        </p:nvSpPr>
        <p:spPr>
          <a:xfrm>
            <a:off x="539640" y="244080"/>
            <a:ext cx="9719280" cy="1021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8" name="PlaceHolder 6"/>
          <p:cNvSpPr>
            <a:spLocks noGrp="1"/>
          </p:cNvSpPr>
          <p:nvPr>
            <p:ph type="body"/>
          </p:nvPr>
        </p:nvSpPr>
        <p:spPr>
          <a:xfrm>
            <a:off x="539640" y="1431720"/>
            <a:ext cx="9719280" cy="3548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8CFF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10080360" y="386280"/>
            <a:ext cx="355320" cy="25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36000" anchor="b">
            <a:noAutofit/>
          </a:bodyPr>
          <a:lstStyle/>
          <a:p>
            <a:pPr algn="r">
              <a:lnSpc>
                <a:spcPct val="100000"/>
              </a:lnSpc>
            </a:pPr>
            <a:fld id="{11198E77-086F-4ED3-B4C0-4A1A761588EA}" type="slidenum">
              <a:rPr lang="ru-RU" sz="1600" b="1" strike="noStrike" spc="-1">
                <a:solidFill>
                  <a:srgbClr val="A6A6A6"/>
                </a:solidFill>
                <a:latin typeface="Cambria"/>
                <a:ea typeface="DejaVu Sans"/>
              </a:rPr>
              <a:t>‹#›</a:t>
            </a:fld>
            <a:endParaRPr lang="ru-RU" sz="1600" b="0" strike="noStrike" spc="-1">
              <a:latin typeface="Arial"/>
            </a:endParaRPr>
          </a:p>
        </p:txBody>
      </p:sp>
      <p:sp>
        <p:nvSpPr>
          <p:cNvPr id="46" name="Line 2"/>
          <p:cNvSpPr/>
          <p:nvPr/>
        </p:nvSpPr>
        <p:spPr>
          <a:xfrm flipV="1">
            <a:off x="10080360" y="0"/>
            <a:ext cx="0" cy="61128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CustomShape 3"/>
          <p:cNvSpPr/>
          <p:nvPr/>
        </p:nvSpPr>
        <p:spPr>
          <a:xfrm>
            <a:off x="287280" y="240480"/>
            <a:ext cx="500040" cy="500040"/>
          </a:xfrm>
          <a:prstGeom prst="ellipse">
            <a:avLst/>
          </a:prstGeom>
          <a:solidFill>
            <a:srgbClr val="C88CFF"/>
          </a:solidFill>
          <a:ln>
            <a:noFill/>
          </a:ln>
          <a:effectLst>
            <a:innerShdw blurRad="88900" dist="12700" dir="8100000">
              <a:srgbClr val="000000">
                <a:alpha val="25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8" name="Picture 11"/>
          <p:cNvPicPr/>
          <p:nvPr/>
        </p:nvPicPr>
        <p:blipFill>
          <a:blip r:embed="rId14"/>
          <a:srcRect r="1270" b="5939"/>
          <a:stretch/>
        </p:blipFill>
        <p:spPr>
          <a:xfrm>
            <a:off x="7841880" y="360360"/>
            <a:ext cx="1003320" cy="273240"/>
          </a:xfrm>
          <a:prstGeom prst="rect">
            <a:avLst/>
          </a:prstGeom>
          <a:ln>
            <a:noFill/>
          </a:ln>
        </p:spPr>
      </p:pic>
      <p:pic>
        <p:nvPicPr>
          <p:cNvPr id="49" name="Рисунок 6"/>
          <p:cNvPicPr/>
          <p:nvPr/>
        </p:nvPicPr>
        <p:blipFill>
          <a:blip r:embed="rId15"/>
          <a:srcRect l="6809" t="23808" r="6472" b="27381"/>
          <a:stretch/>
        </p:blipFill>
        <p:spPr>
          <a:xfrm>
            <a:off x="9354240" y="408600"/>
            <a:ext cx="586800" cy="175320"/>
          </a:xfrm>
          <a:prstGeom prst="rect">
            <a:avLst/>
          </a:prstGeom>
          <a:ln>
            <a:noFill/>
          </a:ln>
        </p:spPr>
      </p:pic>
      <p:pic>
        <p:nvPicPr>
          <p:cNvPr id="50" name="Graphic 13"/>
          <p:cNvPicPr/>
          <p:nvPr/>
        </p:nvPicPr>
        <p:blipFill>
          <a:blip r:embed="rId16"/>
          <a:stretch/>
        </p:blipFill>
        <p:spPr>
          <a:xfrm>
            <a:off x="8970840" y="370080"/>
            <a:ext cx="311400" cy="236880"/>
          </a:xfrm>
          <a:prstGeom prst="rect">
            <a:avLst/>
          </a:prstGeom>
          <a:ln>
            <a:noFill/>
          </a:ln>
        </p:spPr>
      </p:pic>
      <p:sp>
        <p:nvSpPr>
          <p:cNvPr id="51" name="CustomShape 4"/>
          <p:cNvSpPr/>
          <p:nvPr/>
        </p:nvSpPr>
        <p:spPr>
          <a:xfrm>
            <a:off x="9248760" y="670320"/>
            <a:ext cx="1077480" cy="12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800" b="1" strike="noStrike" spc="-1">
                <a:solidFill>
                  <a:srgbClr val="A6A6A6"/>
                </a:solidFill>
                <a:latin typeface="Cambria"/>
                <a:ea typeface="DejaVu Sans"/>
              </a:rPr>
              <a:t>2021-2025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52" name="PlaceHolder 5"/>
          <p:cNvSpPr>
            <a:spLocks noGrp="1"/>
          </p:cNvSpPr>
          <p:nvPr>
            <p:ph type="title"/>
          </p:nvPr>
        </p:nvSpPr>
        <p:spPr>
          <a:xfrm>
            <a:off x="539640" y="244080"/>
            <a:ext cx="9719280" cy="1021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53" name="PlaceHolder 6"/>
          <p:cNvSpPr>
            <a:spLocks noGrp="1"/>
          </p:cNvSpPr>
          <p:nvPr>
            <p:ph type="body"/>
          </p:nvPr>
        </p:nvSpPr>
        <p:spPr>
          <a:xfrm>
            <a:off x="539640" y="1431720"/>
            <a:ext cx="9719280" cy="3548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935280" y="240480"/>
            <a:ext cx="6782400" cy="110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808080"/>
                </a:solidFill>
                <a:latin typeface="Segoe UI"/>
                <a:ea typeface="DejaVu Sans"/>
              </a:rPr>
              <a:t>Лучшая практика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C88CFF"/>
                </a:solidFill>
                <a:latin typeface="Segoe UI"/>
                <a:ea typeface="DejaVu Sans"/>
              </a:rPr>
              <a:t>Приобретение и монтаж быстровозводимых модульных конструкций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91" name="Graphic 10"/>
          <p:cNvPicPr/>
          <p:nvPr/>
        </p:nvPicPr>
        <p:blipFill>
          <a:blip r:embed="rId2"/>
          <a:stretch/>
        </p:blipFill>
        <p:spPr>
          <a:xfrm>
            <a:off x="358920" y="360360"/>
            <a:ext cx="392400" cy="392400"/>
          </a:xfrm>
          <a:prstGeom prst="rect">
            <a:avLst/>
          </a:prstGeom>
          <a:ln>
            <a:noFill/>
          </a:ln>
        </p:spPr>
      </p:pic>
      <p:sp>
        <p:nvSpPr>
          <p:cNvPr id="92" name="CustomShape 2"/>
          <p:cNvSpPr/>
          <p:nvPr/>
        </p:nvSpPr>
        <p:spPr>
          <a:xfrm>
            <a:off x="2866320" y="4220280"/>
            <a:ext cx="4331160" cy="21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404040"/>
                </a:solidFill>
                <a:latin typeface="Segoe UI"/>
                <a:ea typeface="DejaVu Sans"/>
              </a:rPr>
              <a:t>Худченко Анастасия Геннадьевна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93" name="Line 3"/>
          <p:cNvSpPr/>
          <p:nvPr/>
        </p:nvSpPr>
        <p:spPr>
          <a:xfrm>
            <a:off x="2432520" y="4220280"/>
            <a:ext cx="0" cy="110484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5" name="CustomShape 5"/>
          <p:cNvSpPr/>
          <p:nvPr/>
        </p:nvSpPr>
        <p:spPr>
          <a:xfrm>
            <a:off x="2866320" y="4475880"/>
            <a:ext cx="2514600" cy="41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900" b="0" i="1" strike="noStrike" spc="-1">
                <a:solidFill>
                  <a:srgbClr val="595959"/>
                </a:solidFill>
                <a:latin typeface="Segoe UI"/>
                <a:ea typeface="DejaVu Sans"/>
              </a:rPr>
              <a:t>Заместитель председателя Правительства</a:t>
            </a:r>
            <a:endParaRPr lang="ru-RU" sz="9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900" b="0" i="1" strike="noStrike" spc="-1">
                <a:solidFill>
                  <a:srgbClr val="595959"/>
                </a:solidFill>
                <a:latin typeface="Segoe UI"/>
                <a:ea typeface="DejaVu Sans"/>
              </a:rPr>
              <a:t>Приморского края-министр здравоохранения</a:t>
            </a:r>
            <a:endParaRPr lang="ru-RU" sz="9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900" b="0" i="1" strike="noStrike" spc="-1">
                <a:solidFill>
                  <a:srgbClr val="595959"/>
                </a:solidFill>
                <a:latin typeface="Segoe UI"/>
                <a:ea typeface="DejaVu Sans"/>
              </a:rPr>
              <a:t>Приморского края</a:t>
            </a:r>
            <a:endParaRPr lang="ru-RU" sz="900" b="0" strike="noStrike" spc="-1">
              <a:latin typeface="Arial"/>
            </a:endParaRPr>
          </a:p>
        </p:txBody>
      </p:sp>
      <p:sp>
        <p:nvSpPr>
          <p:cNvPr id="96" name="CustomShape 6"/>
          <p:cNvSpPr/>
          <p:nvPr/>
        </p:nvSpPr>
        <p:spPr>
          <a:xfrm>
            <a:off x="2353680" y="1838520"/>
            <a:ext cx="6916320" cy="53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500" b="1" strike="noStrike" spc="-1">
                <a:solidFill>
                  <a:srgbClr val="595959"/>
                </a:solidFill>
                <a:latin typeface="Segoe UI"/>
                <a:ea typeface="DejaVu Sans"/>
              </a:rPr>
              <a:t>Приморский край</a:t>
            </a:r>
            <a:endParaRPr lang="ru-RU" sz="3500" b="0" strike="noStrike" spc="-1">
              <a:latin typeface="Arial"/>
            </a:endParaRPr>
          </a:p>
        </p:txBody>
      </p:sp>
      <p:pic>
        <p:nvPicPr>
          <p:cNvPr id="97" name="Рисунок 96"/>
          <p:cNvPicPr/>
          <p:nvPr/>
        </p:nvPicPr>
        <p:blipFill>
          <a:blip r:embed="rId3"/>
          <a:stretch/>
        </p:blipFill>
        <p:spPr>
          <a:xfrm>
            <a:off x="935640" y="1567080"/>
            <a:ext cx="1164960" cy="1167120"/>
          </a:xfrm>
          <a:prstGeom prst="rect">
            <a:avLst/>
          </a:prstGeom>
          <a:ln>
            <a:noFill/>
          </a:ln>
        </p:spPr>
      </p:pic>
      <p:sp>
        <p:nvSpPr>
          <p:cNvPr id="98" name="CustomShape 7"/>
          <p:cNvSpPr/>
          <p:nvPr/>
        </p:nvSpPr>
        <p:spPr>
          <a:xfrm>
            <a:off x="2736000" y="5184000"/>
            <a:ext cx="3682440" cy="27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900" b="0" strike="noStrike" spc="-1">
                <a:solidFill>
                  <a:srgbClr val="28B5FF"/>
                </a:solidFill>
                <a:latin typeface="Segoe UI"/>
                <a:ea typeface="DejaVu Sans"/>
              </a:rPr>
              <a:t>https://primorsky.ru/authorities/executive-agencies/departments/health/</a:t>
            </a:r>
            <a:endParaRPr lang="ru-RU" sz="9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935280" y="370080"/>
            <a:ext cx="2673000" cy="2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C88CFF"/>
                </a:solidFill>
                <a:latin typeface="Segoe UI"/>
                <a:ea typeface="DejaVu Sans"/>
              </a:rPr>
              <a:t>Характеристика региона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100" name="CustomShape 2"/>
          <p:cNvSpPr/>
          <p:nvPr/>
        </p:nvSpPr>
        <p:spPr>
          <a:xfrm>
            <a:off x="5951520" y="313200"/>
            <a:ext cx="355680" cy="356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700" b="1" strike="noStrike" spc="-1">
                <a:solidFill>
                  <a:srgbClr val="404040"/>
                </a:solidFill>
                <a:latin typeface="Segoe UI"/>
                <a:ea typeface="DejaVu Sans"/>
              </a:rPr>
              <a:t>[Герб]</a:t>
            </a:r>
            <a:endParaRPr lang="ru-RU" sz="7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600" b="0" strike="noStrike" spc="-1">
                <a:solidFill>
                  <a:srgbClr val="404040"/>
                </a:solidFill>
                <a:latin typeface="Segoe UI"/>
                <a:ea typeface="DejaVu Sans"/>
              </a:rPr>
              <a:t>ф/ш=1см</a:t>
            </a:r>
            <a:endParaRPr lang="ru-RU" sz="600" b="0" strike="noStrike" spc="-1">
              <a:latin typeface="Arial"/>
            </a:endParaRPr>
          </a:p>
        </p:txBody>
      </p:sp>
      <p:sp>
        <p:nvSpPr>
          <p:cNvPr id="101" name="CustomShape 3"/>
          <p:cNvSpPr/>
          <p:nvPr/>
        </p:nvSpPr>
        <p:spPr>
          <a:xfrm>
            <a:off x="6403320" y="313200"/>
            <a:ext cx="1314360" cy="35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800" b="1" strike="noStrike" spc="-1">
                <a:solidFill>
                  <a:srgbClr val="404040"/>
                </a:solidFill>
                <a:latin typeface="Segoe UI"/>
                <a:ea typeface="DejaVu Sans"/>
              </a:rPr>
              <a:t>Приморский край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103" name="CustomShape 5"/>
          <p:cNvSpPr/>
          <p:nvPr/>
        </p:nvSpPr>
        <p:spPr>
          <a:xfrm>
            <a:off x="966894" y="1403430"/>
            <a:ext cx="3456490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C88CFF"/>
                </a:solidFill>
                <a:latin typeface="Segoe UI"/>
                <a:ea typeface="DejaVu Sans"/>
              </a:rPr>
              <a:t>1 453,45 </a:t>
            </a:r>
            <a:r>
              <a:rPr lang="ru-RU" sz="2000" b="0" strike="noStrike" spc="-1" dirty="0">
                <a:solidFill>
                  <a:srgbClr val="C88CFF"/>
                </a:solidFill>
                <a:latin typeface="Segoe UI"/>
                <a:ea typeface="DejaVu Sans"/>
              </a:rPr>
              <a:t>тыс. чел</a:t>
            </a:r>
            <a:r>
              <a:rPr lang="ru-RU" sz="2000" b="0" strike="noStrike" spc="-1" dirty="0" smtClean="0">
                <a:solidFill>
                  <a:srgbClr val="C88CFF"/>
                </a:solidFill>
                <a:latin typeface="Segoe UI"/>
                <a:ea typeface="DejaVu Sans"/>
              </a:rPr>
              <a:t>. (</a:t>
            </a:r>
            <a:r>
              <a:rPr lang="ru-RU" sz="2000" b="0" strike="noStrike" spc="-1" dirty="0">
                <a:solidFill>
                  <a:srgbClr val="C88CFF"/>
                </a:solidFill>
                <a:latin typeface="Segoe UI"/>
                <a:ea typeface="DejaVu Sans"/>
              </a:rPr>
              <a:t>77,4%)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104" name="CustomShape 6"/>
          <p:cNvSpPr/>
          <p:nvPr/>
        </p:nvSpPr>
        <p:spPr>
          <a:xfrm>
            <a:off x="966894" y="1743323"/>
            <a:ext cx="1862280" cy="16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100" b="0" i="1" strike="noStrike" spc="-1" dirty="0">
                <a:solidFill>
                  <a:srgbClr val="595959"/>
                </a:solidFill>
                <a:latin typeface="Segoe UI"/>
                <a:ea typeface="DejaVu Sans"/>
              </a:rPr>
              <a:t>городское население</a:t>
            </a:r>
            <a:endParaRPr lang="ru-RU" sz="1100" b="0" strike="noStrike" spc="-1" dirty="0">
              <a:latin typeface="Arial"/>
            </a:endParaRPr>
          </a:p>
        </p:txBody>
      </p:sp>
      <p:sp>
        <p:nvSpPr>
          <p:cNvPr id="105" name="CustomShape 7"/>
          <p:cNvSpPr/>
          <p:nvPr/>
        </p:nvSpPr>
        <p:spPr>
          <a:xfrm>
            <a:off x="966894" y="2264012"/>
            <a:ext cx="3213360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C88CFF"/>
                </a:solidFill>
                <a:latin typeface="Segoe UI"/>
                <a:ea typeface="DejaVu Sans"/>
              </a:rPr>
              <a:t>424,39 </a:t>
            </a:r>
            <a:r>
              <a:rPr lang="ru-RU" sz="2000" b="0" strike="noStrike" spc="-1" dirty="0">
                <a:solidFill>
                  <a:srgbClr val="C88CFF"/>
                </a:solidFill>
                <a:latin typeface="Segoe UI"/>
                <a:ea typeface="DejaVu Sans"/>
              </a:rPr>
              <a:t>тыс. чел. (22,6%) 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106" name="CustomShape 8"/>
          <p:cNvSpPr/>
          <p:nvPr/>
        </p:nvSpPr>
        <p:spPr>
          <a:xfrm>
            <a:off x="958496" y="2577600"/>
            <a:ext cx="1961280" cy="16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100" b="0" i="1" strike="noStrike" spc="-1" dirty="0">
                <a:solidFill>
                  <a:srgbClr val="595959"/>
                </a:solidFill>
                <a:latin typeface="Segoe UI"/>
                <a:ea typeface="DejaVu Sans"/>
              </a:rPr>
              <a:t>сельское население</a:t>
            </a:r>
            <a:endParaRPr lang="ru-RU" sz="1100" b="0" strike="noStrike" spc="-1" dirty="0">
              <a:latin typeface="Arial"/>
            </a:endParaRPr>
          </a:p>
        </p:txBody>
      </p:sp>
      <p:sp>
        <p:nvSpPr>
          <p:cNvPr id="107" name="CustomShape 9"/>
          <p:cNvSpPr/>
          <p:nvPr/>
        </p:nvSpPr>
        <p:spPr>
          <a:xfrm>
            <a:off x="4607793" y="1399500"/>
            <a:ext cx="2066760" cy="60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C88CFF"/>
                </a:solidFill>
                <a:latin typeface="Segoe UI"/>
                <a:ea typeface="DejaVu Sans"/>
              </a:rPr>
              <a:t>782 </a:t>
            </a:r>
            <a:r>
              <a:rPr lang="ru-RU" sz="2000" b="0" strike="noStrike" spc="-1" dirty="0">
                <a:solidFill>
                  <a:srgbClr val="C88CFF"/>
                </a:solidFill>
                <a:latin typeface="Segoe UI"/>
                <a:ea typeface="DejaVu Sans"/>
              </a:rPr>
              <a:t>нас. пунктов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108" name="CustomShape 10"/>
          <p:cNvSpPr/>
          <p:nvPr/>
        </p:nvSpPr>
        <p:spPr>
          <a:xfrm>
            <a:off x="4607793" y="1785523"/>
            <a:ext cx="1898640" cy="1692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100" b="0" i="1" strike="noStrike" spc="-1" dirty="0">
                <a:solidFill>
                  <a:srgbClr val="595959"/>
                </a:solidFill>
                <a:latin typeface="Segoe UI"/>
                <a:ea typeface="DejaVu Sans"/>
              </a:rPr>
              <a:t>с проживающим населением</a:t>
            </a:r>
            <a:endParaRPr lang="ru-RU" sz="1100" b="0" strike="noStrike" spc="-1" dirty="0">
              <a:latin typeface="Arial"/>
            </a:endParaRPr>
          </a:p>
        </p:txBody>
      </p:sp>
      <p:sp>
        <p:nvSpPr>
          <p:cNvPr id="109" name="CustomShape 11"/>
          <p:cNvSpPr/>
          <p:nvPr/>
        </p:nvSpPr>
        <p:spPr>
          <a:xfrm>
            <a:off x="4607793" y="2164923"/>
            <a:ext cx="2088000" cy="91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C88CFF"/>
                </a:solidFill>
                <a:latin typeface="Segoe UI"/>
                <a:ea typeface="DejaVu Sans"/>
              </a:rPr>
              <a:t>52</a:t>
            </a:r>
            <a:r>
              <a:rPr dirty="0"/>
              <a:t/>
            </a:r>
            <a:br>
              <a:rPr dirty="0"/>
            </a:br>
            <a:r>
              <a:rPr lang="ru-RU" sz="2000" b="0" strike="noStrike" spc="-1" dirty="0">
                <a:solidFill>
                  <a:srgbClr val="C88CFF"/>
                </a:solidFill>
                <a:latin typeface="Segoe UI"/>
                <a:ea typeface="DejaVu Sans"/>
              </a:rPr>
              <a:t>мед. организаций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110" name="CustomShape 12"/>
          <p:cNvSpPr/>
          <p:nvPr/>
        </p:nvSpPr>
        <p:spPr>
          <a:xfrm>
            <a:off x="4607793" y="2876917"/>
            <a:ext cx="1862280" cy="33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100" b="0" i="1" strike="noStrike" spc="-1" dirty="0">
                <a:solidFill>
                  <a:srgbClr val="595959"/>
                </a:solidFill>
                <a:latin typeface="Segoe UI"/>
                <a:ea typeface="DejaVu Sans"/>
              </a:rPr>
              <a:t>участники региональной программы </a:t>
            </a:r>
            <a:endParaRPr lang="ru-RU" sz="1100" b="0" strike="noStrike" spc="-1" dirty="0">
              <a:latin typeface="Arial"/>
            </a:endParaRPr>
          </a:p>
        </p:txBody>
      </p:sp>
      <p:sp>
        <p:nvSpPr>
          <p:cNvPr id="111" name="CustomShape 13"/>
          <p:cNvSpPr/>
          <p:nvPr/>
        </p:nvSpPr>
        <p:spPr>
          <a:xfrm>
            <a:off x="935278" y="3005471"/>
            <a:ext cx="2952433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C88CFF"/>
                </a:solidFill>
                <a:latin typeface="Segoe UI"/>
                <a:ea typeface="DejaVu Sans"/>
              </a:rPr>
              <a:t>5 </a:t>
            </a:r>
            <a:r>
              <a:rPr lang="ru-RU" sz="2000" b="0" strike="noStrike" spc="-1" dirty="0" smtClean="0">
                <a:solidFill>
                  <a:srgbClr val="C88CFF"/>
                </a:solidFill>
                <a:latin typeface="Segoe UI"/>
                <a:ea typeface="DejaVu Sans"/>
              </a:rPr>
              <a:t>мед</a:t>
            </a:r>
            <a:r>
              <a:rPr lang="ru-RU" sz="2000" b="0" strike="noStrike" spc="-1" dirty="0">
                <a:solidFill>
                  <a:srgbClr val="C88CFF"/>
                </a:solidFill>
                <a:latin typeface="Segoe UI"/>
                <a:ea typeface="DejaVu Sans"/>
              </a:rPr>
              <a:t>. организаций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112" name="CustomShape 14"/>
          <p:cNvSpPr/>
          <p:nvPr/>
        </p:nvSpPr>
        <p:spPr>
          <a:xfrm>
            <a:off x="966894" y="3344322"/>
            <a:ext cx="1961280" cy="16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100" b="0" i="1" strike="noStrike" spc="-1" dirty="0">
                <a:solidFill>
                  <a:srgbClr val="595959"/>
                </a:solidFill>
                <a:latin typeface="Segoe UI"/>
                <a:ea typeface="DejaVu Sans"/>
              </a:rPr>
              <a:t>ФМБА России</a:t>
            </a:r>
            <a:endParaRPr lang="ru-RU" sz="1100" b="0" strike="noStrike" spc="-1" dirty="0">
              <a:latin typeface="Arial"/>
            </a:endParaRPr>
          </a:p>
        </p:txBody>
      </p:sp>
      <p:pic>
        <p:nvPicPr>
          <p:cNvPr id="113" name="Graphic 47"/>
          <p:cNvPicPr/>
          <p:nvPr/>
        </p:nvPicPr>
        <p:blipFill>
          <a:blip r:embed="rId2"/>
          <a:stretch/>
        </p:blipFill>
        <p:spPr>
          <a:xfrm>
            <a:off x="360720" y="1420200"/>
            <a:ext cx="392400" cy="392400"/>
          </a:xfrm>
          <a:prstGeom prst="rect">
            <a:avLst/>
          </a:prstGeom>
          <a:ln>
            <a:noFill/>
          </a:ln>
        </p:spPr>
      </p:pic>
      <p:pic>
        <p:nvPicPr>
          <p:cNvPr id="114" name="Graphic 48"/>
          <p:cNvPicPr/>
          <p:nvPr/>
        </p:nvPicPr>
        <p:blipFill>
          <a:blip r:embed="rId3"/>
          <a:stretch/>
        </p:blipFill>
        <p:spPr>
          <a:xfrm>
            <a:off x="4110439" y="1387457"/>
            <a:ext cx="392400" cy="392400"/>
          </a:xfrm>
          <a:prstGeom prst="rect">
            <a:avLst/>
          </a:prstGeom>
          <a:ln>
            <a:noFill/>
          </a:ln>
        </p:spPr>
      </p:pic>
      <p:pic>
        <p:nvPicPr>
          <p:cNvPr id="115" name="Graphic 49"/>
          <p:cNvPicPr/>
          <p:nvPr/>
        </p:nvPicPr>
        <p:blipFill>
          <a:blip r:embed="rId4"/>
          <a:stretch/>
        </p:blipFill>
        <p:spPr>
          <a:xfrm>
            <a:off x="4110410" y="2221701"/>
            <a:ext cx="392400" cy="392400"/>
          </a:xfrm>
          <a:prstGeom prst="rect">
            <a:avLst/>
          </a:prstGeom>
          <a:ln>
            <a:noFill/>
          </a:ln>
        </p:spPr>
      </p:pic>
      <p:grpSp>
        <p:nvGrpSpPr>
          <p:cNvPr id="116" name="Group 15"/>
          <p:cNvGrpSpPr/>
          <p:nvPr/>
        </p:nvGrpSpPr>
        <p:grpSpPr>
          <a:xfrm>
            <a:off x="347040" y="2959560"/>
            <a:ext cx="392400" cy="392400"/>
            <a:chOff x="347040" y="2959560"/>
            <a:chExt cx="392400" cy="392400"/>
          </a:xfrm>
        </p:grpSpPr>
        <p:sp>
          <p:nvSpPr>
            <p:cNvPr id="117" name="CustomShape 16"/>
            <p:cNvSpPr/>
            <p:nvPr/>
          </p:nvSpPr>
          <p:spPr>
            <a:xfrm flipV="1">
              <a:off x="347040" y="2959560"/>
              <a:ext cx="392400" cy="392400"/>
            </a:xfrm>
            <a:prstGeom prst="plus">
              <a:avLst>
                <a:gd name="adj" fmla="val 28848"/>
              </a:avLst>
            </a:prstGeom>
            <a:noFill/>
            <a:ln w="19080">
              <a:solidFill>
                <a:srgbClr val="C88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8" name="CustomShape 17"/>
            <p:cNvSpPr/>
            <p:nvPr/>
          </p:nvSpPr>
          <p:spPr>
            <a:xfrm>
              <a:off x="455040" y="3071160"/>
              <a:ext cx="176400" cy="176400"/>
            </a:xfrm>
            <a:prstGeom prst="ellipse">
              <a:avLst/>
            </a:prstGeom>
            <a:solidFill>
              <a:srgbClr val="C88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119" name="Graphic 53"/>
          <p:cNvPicPr/>
          <p:nvPr/>
        </p:nvPicPr>
        <p:blipFill>
          <a:blip r:embed="rId5"/>
          <a:stretch/>
        </p:blipFill>
        <p:spPr>
          <a:xfrm>
            <a:off x="347040" y="2203560"/>
            <a:ext cx="392400" cy="392400"/>
          </a:xfrm>
          <a:prstGeom prst="rect">
            <a:avLst/>
          </a:prstGeom>
          <a:ln>
            <a:noFill/>
          </a:ln>
        </p:spPr>
      </p:pic>
      <p:sp>
        <p:nvSpPr>
          <p:cNvPr id="120" name="CustomShape 18"/>
          <p:cNvSpPr/>
          <p:nvPr/>
        </p:nvSpPr>
        <p:spPr>
          <a:xfrm>
            <a:off x="6866640" y="1420200"/>
            <a:ext cx="342360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C88CFF"/>
                </a:solidFill>
                <a:latin typeface="Segoe UI"/>
                <a:ea typeface="DejaVu Sans"/>
              </a:rPr>
              <a:t>1 877 844 </a:t>
            </a:r>
            <a:r>
              <a:rPr lang="ru-RU" sz="2000" b="0" strike="noStrike" spc="-1" dirty="0">
                <a:solidFill>
                  <a:srgbClr val="C88CFF"/>
                </a:solidFill>
                <a:latin typeface="Segoe UI"/>
                <a:ea typeface="DejaVu Sans"/>
              </a:rPr>
              <a:t>чел.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121" name="CustomShape 19"/>
          <p:cNvSpPr/>
          <p:nvPr/>
        </p:nvSpPr>
        <p:spPr>
          <a:xfrm>
            <a:off x="6866640" y="1787760"/>
            <a:ext cx="2193120" cy="16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100" b="0" i="1" strike="noStrike" spc="-1" dirty="0">
                <a:solidFill>
                  <a:srgbClr val="595959"/>
                </a:solidFill>
                <a:latin typeface="Segoe UI"/>
                <a:ea typeface="DejaVu Sans"/>
              </a:rPr>
              <a:t>всего проживающего населения</a:t>
            </a:r>
            <a:endParaRPr lang="ru-RU" sz="1100" b="0" strike="noStrike" spc="-1" dirty="0">
              <a:latin typeface="Arial"/>
            </a:endParaRPr>
          </a:p>
        </p:txBody>
      </p:sp>
      <p:pic>
        <p:nvPicPr>
          <p:cNvPr id="122" name="Graphic 26"/>
          <p:cNvPicPr/>
          <p:nvPr/>
        </p:nvPicPr>
        <p:blipFill>
          <a:blip r:embed="rId6"/>
          <a:stretch/>
        </p:blipFill>
        <p:spPr>
          <a:xfrm>
            <a:off x="358920" y="360360"/>
            <a:ext cx="392400" cy="392400"/>
          </a:xfrm>
          <a:prstGeom prst="rect">
            <a:avLst/>
          </a:prstGeom>
          <a:ln>
            <a:noFill/>
          </a:ln>
        </p:spPr>
      </p:pic>
      <p:pic>
        <p:nvPicPr>
          <p:cNvPr id="123" name="Рисунок 122"/>
          <p:cNvPicPr/>
          <p:nvPr/>
        </p:nvPicPr>
        <p:blipFill>
          <a:blip r:embed="rId7"/>
          <a:stretch/>
        </p:blipFill>
        <p:spPr>
          <a:xfrm>
            <a:off x="5905080" y="313200"/>
            <a:ext cx="429120" cy="430200"/>
          </a:xfrm>
          <a:prstGeom prst="rect">
            <a:avLst/>
          </a:prstGeom>
          <a:ln>
            <a:noFill/>
          </a:ln>
        </p:spPr>
      </p:pic>
      <p:pic>
        <p:nvPicPr>
          <p:cNvPr id="124" name="Рисунок 123"/>
          <p:cNvPicPr/>
          <p:nvPr/>
        </p:nvPicPr>
        <p:blipFill>
          <a:blip r:embed="rId8"/>
          <a:srcRect l="33888" t="32777" r="28736" b="23328"/>
          <a:stretch/>
        </p:blipFill>
        <p:spPr>
          <a:xfrm>
            <a:off x="6403320" y="3048840"/>
            <a:ext cx="4247640" cy="2805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 rot="21580800">
            <a:off x="911980" y="256799"/>
            <a:ext cx="3243675" cy="4315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300" b="1" strike="noStrike" spc="-1" dirty="0">
                <a:solidFill>
                  <a:srgbClr val="C88CFF"/>
                </a:solidFill>
                <a:latin typeface="Segoe UI"/>
                <a:ea typeface="DejaVu Sans"/>
              </a:rPr>
              <a:t>Врачебная амбулатория </a:t>
            </a:r>
            <a:endParaRPr lang="ru-RU" sz="13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300" b="1" strike="noStrike" spc="-1" dirty="0">
                <a:solidFill>
                  <a:srgbClr val="C88CFF"/>
                </a:solidFill>
                <a:latin typeface="Segoe UI"/>
                <a:ea typeface="DejaVu Sans"/>
              </a:rPr>
              <a:t>с. Барабаш КГБУЗ </a:t>
            </a:r>
            <a:r>
              <a:rPr lang="ru-RU" sz="1300" b="1" strike="noStrike" spc="-1" dirty="0" err="1">
                <a:solidFill>
                  <a:srgbClr val="C88CFF"/>
                </a:solidFill>
                <a:latin typeface="Segoe UI"/>
                <a:ea typeface="DejaVu Sans"/>
              </a:rPr>
              <a:t>Хасанская</a:t>
            </a:r>
            <a:r>
              <a:rPr lang="ru-RU" sz="1300" b="1" strike="noStrike" spc="-1" dirty="0">
                <a:solidFill>
                  <a:srgbClr val="C88CFF"/>
                </a:solidFill>
                <a:latin typeface="Segoe UI"/>
                <a:ea typeface="DejaVu Sans"/>
              </a:rPr>
              <a:t> ЦРБ</a:t>
            </a:r>
            <a:r>
              <a:rPr lang="ru-RU" sz="1300" b="1" strike="noStrike" spc="-1" dirty="0" smtClean="0">
                <a:solidFill>
                  <a:srgbClr val="C88CFF"/>
                </a:solidFill>
                <a:latin typeface="Segoe UI"/>
                <a:ea typeface="DejaVu Sans"/>
              </a:rPr>
              <a:t>»</a:t>
            </a:r>
            <a:endParaRPr lang="ru-RU" sz="1300" b="0" strike="noStrike" spc="-1" dirty="0">
              <a:latin typeface="Arial"/>
            </a:endParaRPr>
          </a:p>
        </p:txBody>
      </p:sp>
      <p:sp>
        <p:nvSpPr>
          <p:cNvPr id="126" name="Line 2"/>
          <p:cNvSpPr/>
          <p:nvPr/>
        </p:nvSpPr>
        <p:spPr>
          <a:xfrm>
            <a:off x="934920" y="4932360"/>
            <a:ext cx="860508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7" name="CustomShape 3"/>
          <p:cNvSpPr/>
          <p:nvPr/>
        </p:nvSpPr>
        <p:spPr>
          <a:xfrm>
            <a:off x="6403320" y="313200"/>
            <a:ext cx="1314360" cy="35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800" b="1" strike="noStrike" spc="-1">
                <a:solidFill>
                  <a:srgbClr val="404040"/>
                </a:solidFill>
                <a:latin typeface="Segoe UI"/>
                <a:ea typeface="DejaVu Sans"/>
              </a:rPr>
              <a:t>Приморский край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128" name="CustomShape 4"/>
          <p:cNvSpPr/>
          <p:nvPr/>
        </p:nvSpPr>
        <p:spPr>
          <a:xfrm>
            <a:off x="935280" y="5134320"/>
            <a:ext cx="367884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595959"/>
                </a:solidFill>
                <a:latin typeface="Segoe UI"/>
                <a:ea typeface="DejaVu Sans"/>
              </a:rPr>
              <a:t>Стоимость </a:t>
            </a:r>
            <a:r>
              <a:rPr lang="ru-RU" sz="1000" spc="-1" dirty="0" smtClean="0">
                <a:solidFill>
                  <a:srgbClr val="595959"/>
                </a:solidFill>
                <a:latin typeface="Segoe UI"/>
                <a:ea typeface="DejaVu Sans"/>
              </a:rPr>
              <a:t>– </a:t>
            </a:r>
            <a:r>
              <a:rPr lang="ru-RU" sz="1000" b="0" strike="noStrike" spc="-1" dirty="0" smtClean="0">
                <a:solidFill>
                  <a:srgbClr val="595959"/>
                </a:solidFill>
                <a:latin typeface="Segoe UI"/>
                <a:ea typeface="DejaVu Sans"/>
              </a:rPr>
              <a:t>43 </a:t>
            </a:r>
            <a:r>
              <a:rPr lang="ru-RU" sz="1000" b="0" strike="noStrike" spc="-1" dirty="0">
                <a:solidFill>
                  <a:srgbClr val="595959"/>
                </a:solidFill>
                <a:latin typeface="Segoe UI"/>
                <a:ea typeface="DejaVu Sans"/>
              </a:rPr>
              <a:t>356,25 тыс. руб</a:t>
            </a:r>
            <a:r>
              <a:rPr lang="ru-RU" sz="1000" b="0" strike="noStrike" spc="-1" dirty="0" smtClean="0">
                <a:solidFill>
                  <a:srgbClr val="595959"/>
                </a:solidFill>
                <a:latin typeface="Segoe UI"/>
                <a:ea typeface="DejaVu Sans"/>
              </a:rPr>
              <a:t>. </a:t>
            </a:r>
            <a:endParaRPr lang="ru-RU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595959"/>
                </a:solidFill>
                <a:latin typeface="Segoe UI"/>
                <a:ea typeface="DejaVu Sans"/>
              </a:rPr>
              <a:t>Мощность </a:t>
            </a:r>
            <a:r>
              <a:rPr lang="ru-RU" sz="1000" spc="-1" dirty="0" smtClean="0">
                <a:solidFill>
                  <a:srgbClr val="595959"/>
                </a:solidFill>
                <a:latin typeface="Segoe UI"/>
                <a:ea typeface="DejaVu Sans"/>
              </a:rPr>
              <a:t>– </a:t>
            </a:r>
            <a:r>
              <a:rPr lang="ru-RU" sz="1000" b="0" strike="noStrike" spc="-1" dirty="0" smtClean="0">
                <a:solidFill>
                  <a:srgbClr val="595959"/>
                </a:solidFill>
                <a:latin typeface="Segoe UI"/>
                <a:ea typeface="DejaVu Sans"/>
              </a:rPr>
              <a:t>65 </a:t>
            </a:r>
            <a:r>
              <a:rPr lang="ru-RU" sz="1000" b="0" strike="noStrike" spc="-1" dirty="0">
                <a:solidFill>
                  <a:srgbClr val="595959"/>
                </a:solidFill>
                <a:latin typeface="Segoe UI"/>
                <a:ea typeface="DejaVu Sans"/>
              </a:rPr>
              <a:t>посещений в </a:t>
            </a:r>
            <a:r>
              <a:rPr lang="ru-RU" sz="1000" b="0" strike="noStrike" spc="-1" dirty="0" smtClean="0">
                <a:solidFill>
                  <a:srgbClr val="595959"/>
                </a:solidFill>
                <a:latin typeface="Segoe UI"/>
                <a:ea typeface="DejaVu Sans"/>
              </a:rPr>
              <a:t>смену  </a:t>
            </a:r>
            <a:endParaRPr lang="ru-RU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595959"/>
                </a:solidFill>
                <a:latin typeface="Segoe UI"/>
                <a:ea typeface="DejaVu Sans"/>
              </a:rPr>
              <a:t>Площадь </a:t>
            </a:r>
            <a:r>
              <a:rPr lang="ru-RU" sz="1000" spc="-1" dirty="0" smtClean="0">
                <a:solidFill>
                  <a:srgbClr val="595959"/>
                </a:solidFill>
                <a:latin typeface="Segoe UI"/>
                <a:ea typeface="DejaVu Sans"/>
              </a:rPr>
              <a:t>– </a:t>
            </a:r>
            <a:r>
              <a:rPr lang="ru-RU" sz="1000" b="0" strike="noStrike" spc="-1" dirty="0" smtClean="0">
                <a:solidFill>
                  <a:srgbClr val="595959"/>
                </a:solidFill>
                <a:latin typeface="Segoe UI"/>
                <a:ea typeface="DejaVu Sans"/>
              </a:rPr>
              <a:t>600 м</a:t>
            </a:r>
            <a:r>
              <a:rPr lang="ru-RU" sz="1000" b="0" strike="noStrike" spc="-1" baseline="30000" dirty="0" smtClean="0">
                <a:solidFill>
                  <a:srgbClr val="595959"/>
                </a:solidFill>
                <a:latin typeface="Segoe UI"/>
                <a:ea typeface="DejaVu Sans"/>
              </a:rPr>
              <a:t>2</a:t>
            </a:r>
            <a:r>
              <a:rPr lang="ru-RU" sz="1000" b="0" strike="noStrike" spc="-1" dirty="0" smtClean="0">
                <a:solidFill>
                  <a:srgbClr val="595959"/>
                </a:solidFill>
                <a:latin typeface="Segoe UI"/>
                <a:ea typeface="DejaVu Sans"/>
              </a:rPr>
              <a:t> 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130" name="CustomShape 6"/>
          <p:cNvSpPr/>
          <p:nvPr/>
        </p:nvSpPr>
        <p:spPr>
          <a:xfrm>
            <a:off x="5390640" y="5134320"/>
            <a:ext cx="447696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595959"/>
                </a:solidFill>
                <a:latin typeface="Segoe UI"/>
                <a:ea typeface="DejaVu Sans"/>
              </a:rPr>
              <a:t>Стоимость кв. метра </a:t>
            </a:r>
            <a:r>
              <a:rPr lang="ru-RU" sz="1000" spc="-1" dirty="0" smtClean="0">
                <a:solidFill>
                  <a:srgbClr val="595959"/>
                </a:solidFill>
                <a:latin typeface="Segoe UI"/>
                <a:ea typeface="DejaVu Sans"/>
              </a:rPr>
              <a:t>– </a:t>
            </a:r>
            <a:r>
              <a:rPr lang="ru-RU" sz="1000" b="0" strike="noStrike" spc="-1" dirty="0" smtClean="0">
                <a:solidFill>
                  <a:srgbClr val="595959"/>
                </a:solidFill>
                <a:latin typeface="Segoe UI"/>
                <a:ea typeface="DejaVu Sans"/>
              </a:rPr>
              <a:t>72,26 </a:t>
            </a:r>
            <a:r>
              <a:rPr lang="ru-RU" sz="1000" b="0" strike="noStrike" spc="-1" dirty="0">
                <a:solidFill>
                  <a:srgbClr val="595959"/>
                </a:solidFill>
                <a:latin typeface="Segoe UI"/>
                <a:ea typeface="DejaVu Sans"/>
              </a:rPr>
              <a:t>тыс. руб</a:t>
            </a:r>
            <a:r>
              <a:rPr lang="ru-RU" sz="1000" b="0" strike="noStrike" spc="-1" dirty="0" smtClean="0">
                <a:solidFill>
                  <a:srgbClr val="595959"/>
                </a:solidFill>
                <a:latin typeface="Segoe UI"/>
                <a:ea typeface="DejaVu Sans"/>
              </a:rPr>
              <a:t>.</a:t>
            </a:r>
            <a:endParaRPr lang="ru-RU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595959"/>
                </a:solidFill>
                <a:latin typeface="Segoe UI"/>
                <a:ea typeface="DejaVu Sans"/>
              </a:rPr>
              <a:t>Характеристика объекта </a:t>
            </a:r>
            <a:r>
              <a:rPr lang="ru-RU" sz="1000" b="0" strike="noStrike" spc="-1" dirty="0">
                <a:solidFill>
                  <a:srgbClr val="595959"/>
                </a:solidFill>
                <a:latin typeface="Segoe UI"/>
                <a:ea typeface="DejaVu Sans"/>
              </a:rPr>
              <a:t>–  </a:t>
            </a:r>
            <a:r>
              <a:rPr lang="ru-RU" sz="1000" b="0" strike="noStrike" spc="-1" dirty="0" smtClean="0">
                <a:solidFill>
                  <a:srgbClr val="595959"/>
                </a:solidFill>
                <a:latin typeface="Segoe UI"/>
                <a:ea typeface="DejaVu Sans"/>
              </a:rPr>
              <a:t>ВА</a:t>
            </a:r>
            <a:endParaRPr lang="ru-RU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595959"/>
                </a:solidFill>
                <a:latin typeface="Segoe UI"/>
                <a:ea typeface="DejaVu Sans"/>
              </a:rPr>
              <a:t>Количество обслуживаемого населения </a:t>
            </a:r>
            <a:r>
              <a:rPr lang="ru-RU" sz="1000" b="0" strike="noStrike" spc="-1" dirty="0">
                <a:solidFill>
                  <a:srgbClr val="595959"/>
                </a:solidFill>
                <a:latin typeface="Segoe UI"/>
                <a:ea typeface="DejaVu Sans"/>
              </a:rPr>
              <a:t>– </a:t>
            </a:r>
            <a:r>
              <a:rPr lang="ru-RU" sz="1000" b="0" strike="noStrike" spc="-1" dirty="0" smtClean="0">
                <a:solidFill>
                  <a:srgbClr val="595959"/>
                </a:solidFill>
                <a:latin typeface="Segoe UI"/>
                <a:ea typeface="DejaVu Sans"/>
              </a:rPr>
              <a:t>7 971 </a:t>
            </a:r>
            <a:r>
              <a:rPr lang="ru-RU" sz="1000" b="0" strike="noStrike" spc="-1" dirty="0">
                <a:solidFill>
                  <a:srgbClr val="595959"/>
                </a:solidFill>
                <a:latin typeface="Segoe UI"/>
                <a:ea typeface="DejaVu Sans"/>
              </a:rPr>
              <a:t>человек</a:t>
            </a:r>
            <a:endParaRPr lang="ru-RU" sz="1000" b="0" strike="noStrike" spc="-1" dirty="0">
              <a:latin typeface="Arial"/>
            </a:endParaRPr>
          </a:p>
        </p:txBody>
      </p:sp>
      <p:pic>
        <p:nvPicPr>
          <p:cNvPr id="132" name="Graphic 11"/>
          <p:cNvPicPr/>
          <p:nvPr/>
        </p:nvPicPr>
        <p:blipFill>
          <a:blip r:embed="rId2"/>
          <a:stretch/>
        </p:blipFill>
        <p:spPr>
          <a:xfrm>
            <a:off x="358920" y="360360"/>
            <a:ext cx="392400" cy="392400"/>
          </a:xfrm>
          <a:prstGeom prst="rect">
            <a:avLst/>
          </a:prstGeom>
          <a:ln>
            <a:noFill/>
          </a:ln>
        </p:spPr>
      </p:pic>
      <p:pic>
        <p:nvPicPr>
          <p:cNvPr id="133" name="Рисунок 132"/>
          <p:cNvPicPr/>
          <p:nvPr/>
        </p:nvPicPr>
        <p:blipFill>
          <a:blip r:embed="rId3"/>
          <a:stretch/>
        </p:blipFill>
        <p:spPr>
          <a:xfrm>
            <a:off x="910800" y="828720"/>
            <a:ext cx="3694320" cy="1977480"/>
          </a:xfrm>
          <a:prstGeom prst="rect">
            <a:avLst/>
          </a:prstGeom>
          <a:ln>
            <a:noFill/>
          </a:ln>
        </p:spPr>
      </p:pic>
      <p:pic>
        <p:nvPicPr>
          <p:cNvPr id="134" name="Рисунок 133"/>
          <p:cNvPicPr/>
          <p:nvPr/>
        </p:nvPicPr>
        <p:blipFill>
          <a:blip r:embed="rId4"/>
          <a:stretch/>
        </p:blipFill>
        <p:spPr>
          <a:xfrm>
            <a:off x="5328000" y="971640"/>
            <a:ext cx="2301120" cy="3694320"/>
          </a:xfrm>
          <a:prstGeom prst="rect">
            <a:avLst/>
          </a:prstGeom>
          <a:ln>
            <a:noFill/>
          </a:ln>
        </p:spPr>
      </p:pic>
      <p:pic>
        <p:nvPicPr>
          <p:cNvPr id="135" name="Рисунок 134"/>
          <p:cNvPicPr/>
          <p:nvPr/>
        </p:nvPicPr>
        <p:blipFill>
          <a:blip r:embed="rId5"/>
          <a:stretch/>
        </p:blipFill>
        <p:spPr>
          <a:xfrm>
            <a:off x="910800" y="2808000"/>
            <a:ext cx="3694320" cy="1857960"/>
          </a:xfrm>
          <a:prstGeom prst="rect">
            <a:avLst/>
          </a:prstGeom>
          <a:ln>
            <a:noFill/>
          </a:ln>
        </p:spPr>
      </p:pic>
      <p:pic>
        <p:nvPicPr>
          <p:cNvPr id="136" name="Рисунок 135"/>
          <p:cNvPicPr/>
          <p:nvPr/>
        </p:nvPicPr>
        <p:blipFill>
          <a:blip r:embed="rId6"/>
          <a:stretch/>
        </p:blipFill>
        <p:spPr>
          <a:xfrm rot="21588600">
            <a:off x="7918920" y="977400"/>
            <a:ext cx="2070360" cy="3684960"/>
          </a:xfrm>
          <a:prstGeom prst="rect">
            <a:avLst/>
          </a:prstGeom>
          <a:ln>
            <a:noFill/>
          </a:ln>
        </p:spPr>
      </p:pic>
      <p:pic>
        <p:nvPicPr>
          <p:cNvPr id="137" name="Рисунок 136"/>
          <p:cNvPicPr/>
          <p:nvPr/>
        </p:nvPicPr>
        <p:blipFill>
          <a:blip r:embed="rId7"/>
          <a:stretch/>
        </p:blipFill>
        <p:spPr>
          <a:xfrm>
            <a:off x="5905440" y="270720"/>
            <a:ext cx="429120" cy="430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 rot="21580800">
            <a:off x="930428" y="274834"/>
            <a:ext cx="2671920" cy="4320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300" b="1" strike="noStrike" spc="-1" dirty="0">
                <a:solidFill>
                  <a:srgbClr val="C88CFF"/>
                </a:solidFill>
                <a:latin typeface="Segoe UI"/>
                <a:ea typeface="DejaVu Sans"/>
              </a:rPr>
              <a:t>ФАП с. Партизан КГБУЗ Уссурийская ЦГБ</a:t>
            </a:r>
            <a:r>
              <a:rPr lang="ru-RU" sz="1300" b="1" strike="noStrike" spc="-1" dirty="0" smtClean="0">
                <a:solidFill>
                  <a:srgbClr val="C88CFF"/>
                </a:solidFill>
                <a:latin typeface="Segoe UI"/>
                <a:ea typeface="DejaVu Sans"/>
              </a:rPr>
              <a:t>»</a:t>
            </a:r>
            <a:endParaRPr lang="ru-RU" sz="1300" b="0" strike="noStrike" spc="-1" dirty="0">
              <a:latin typeface="Arial"/>
            </a:endParaRPr>
          </a:p>
        </p:txBody>
      </p:sp>
      <p:sp>
        <p:nvSpPr>
          <p:cNvPr id="139" name="Line 2"/>
          <p:cNvSpPr/>
          <p:nvPr/>
        </p:nvSpPr>
        <p:spPr>
          <a:xfrm>
            <a:off x="934920" y="4932360"/>
            <a:ext cx="860508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0" name="CustomShape 3"/>
          <p:cNvSpPr/>
          <p:nvPr/>
        </p:nvSpPr>
        <p:spPr>
          <a:xfrm>
            <a:off x="6403320" y="313200"/>
            <a:ext cx="1313280" cy="355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800" b="1" strike="noStrike" spc="-1">
                <a:solidFill>
                  <a:srgbClr val="404040"/>
                </a:solidFill>
                <a:latin typeface="Segoe UI"/>
                <a:ea typeface="DejaVu Sans"/>
              </a:rPr>
              <a:t>Приморский край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141" name="CustomShape 4"/>
          <p:cNvSpPr/>
          <p:nvPr/>
        </p:nvSpPr>
        <p:spPr>
          <a:xfrm>
            <a:off x="935280" y="5134320"/>
            <a:ext cx="367776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595959"/>
                </a:solidFill>
                <a:latin typeface="Segoe UI"/>
                <a:ea typeface="DejaVu Sans"/>
              </a:rPr>
              <a:t>Стоимость </a:t>
            </a:r>
            <a:r>
              <a:rPr lang="ru-RU" sz="1000" spc="-1" dirty="0" smtClean="0">
                <a:solidFill>
                  <a:srgbClr val="595959"/>
                </a:solidFill>
                <a:latin typeface="Segoe UI"/>
                <a:ea typeface="DejaVu Sans"/>
              </a:rPr>
              <a:t>– </a:t>
            </a:r>
            <a:r>
              <a:rPr lang="ru-RU" sz="1000" b="0" strike="noStrike" spc="-1" dirty="0" smtClean="0">
                <a:solidFill>
                  <a:srgbClr val="595959"/>
                </a:solidFill>
                <a:latin typeface="Segoe UI"/>
                <a:ea typeface="DejaVu Sans"/>
              </a:rPr>
              <a:t>9 </a:t>
            </a:r>
            <a:r>
              <a:rPr lang="ru-RU" sz="1000" b="0" strike="noStrike" spc="-1" dirty="0">
                <a:solidFill>
                  <a:srgbClr val="595959"/>
                </a:solidFill>
                <a:latin typeface="Segoe UI"/>
                <a:ea typeface="DejaVu Sans"/>
              </a:rPr>
              <a:t>000,00 тыс. руб</a:t>
            </a:r>
            <a:r>
              <a:rPr lang="ru-RU" sz="1000" b="0" strike="noStrike" spc="-1" dirty="0" smtClean="0">
                <a:solidFill>
                  <a:srgbClr val="595959"/>
                </a:solidFill>
                <a:latin typeface="Segoe UI"/>
                <a:ea typeface="DejaVu Sans"/>
              </a:rPr>
              <a:t>.</a:t>
            </a:r>
            <a:endParaRPr lang="ru-RU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595959"/>
                </a:solidFill>
                <a:latin typeface="Segoe UI"/>
                <a:ea typeface="DejaVu Sans"/>
              </a:rPr>
              <a:t>Мощность </a:t>
            </a:r>
            <a:r>
              <a:rPr lang="ru-RU" sz="1000" spc="-1" dirty="0" smtClean="0">
                <a:solidFill>
                  <a:srgbClr val="595959"/>
                </a:solidFill>
                <a:latin typeface="Segoe UI"/>
                <a:ea typeface="DejaVu Sans"/>
              </a:rPr>
              <a:t>– </a:t>
            </a:r>
            <a:r>
              <a:rPr lang="ru-RU" sz="1000" b="0" strike="noStrike" spc="-1" dirty="0" smtClean="0">
                <a:solidFill>
                  <a:srgbClr val="595959"/>
                </a:solidFill>
                <a:latin typeface="Segoe UI"/>
                <a:ea typeface="DejaVu Sans"/>
              </a:rPr>
              <a:t>9 </a:t>
            </a:r>
            <a:r>
              <a:rPr lang="ru-RU" sz="1000" b="0" strike="noStrike" spc="-1" dirty="0">
                <a:solidFill>
                  <a:srgbClr val="595959"/>
                </a:solidFill>
                <a:latin typeface="Segoe UI"/>
                <a:ea typeface="DejaVu Sans"/>
              </a:rPr>
              <a:t>посещений в </a:t>
            </a:r>
            <a:r>
              <a:rPr lang="ru-RU" sz="1000" b="0" strike="noStrike" spc="-1" dirty="0" smtClean="0">
                <a:solidFill>
                  <a:srgbClr val="595959"/>
                </a:solidFill>
                <a:latin typeface="Segoe UI"/>
                <a:ea typeface="DejaVu Sans"/>
              </a:rPr>
              <a:t>смену </a:t>
            </a:r>
            <a:endParaRPr lang="ru-RU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595959"/>
                </a:solidFill>
                <a:latin typeface="Segoe UI"/>
                <a:ea typeface="DejaVu Sans"/>
              </a:rPr>
              <a:t>Площадь </a:t>
            </a:r>
            <a:r>
              <a:rPr lang="ru-RU" sz="1000" spc="-1" dirty="0" smtClean="0">
                <a:solidFill>
                  <a:srgbClr val="595959"/>
                </a:solidFill>
                <a:latin typeface="Segoe UI"/>
                <a:ea typeface="DejaVu Sans"/>
              </a:rPr>
              <a:t>– </a:t>
            </a:r>
            <a:r>
              <a:rPr lang="ru-RU" sz="1000" b="0" strike="noStrike" spc="-1" dirty="0" smtClean="0">
                <a:solidFill>
                  <a:srgbClr val="595959"/>
                </a:solidFill>
                <a:latin typeface="Segoe UI"/>
                <a:ea typeface="DejaVu Sans"/>
              </a:rPr>
              <a:t>110 м</a:t>
            </a:r>
            <a:r>
              <a:rPr lang="ru-RU" sz="1000" b="0" strike="noStrike" spc="-1" baseline="30000" dirty="0" smtClean="0">
                <a:solidFill>
                  <a:srgbClr val="595959"/>
                </a:solidFill>
                <a:latin typeface="Segoe UI"/>
                <a:ea typeface="DejaVu Sans"/>
              </a:rPr>
              <a:t>2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142" name="CustomShape 5"/>
          <p:cNvSpPr/>
          <p:nvPr/>
        </p:nvSpPr>
        <p:spPr>
          <a:xfrm>
            <a:off x="864000" y="983520"/>
            <a:ext cx="3693240" cy="36932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4" name="CustomShape 7"/>
          <p:cNvSpPr/>
          <p:nvPr/>
        </p:nvSpPr>
        <p:spPr>
          <a:xfrm>
            <a:off x="5500260" y="5124146"/>
            <a:ext cx="447588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595959"/>
                </a:solidFill>
                <a:latin typeface="Segoe UI"/>
                <a:ea typeface="DejaVu Sans"/>
              </a:rPr>
              <a:t>Стоимость кв. метра </a:t>
            </a:r>
            <a:r>
              <a:rPr lang="ru-RU" sz="1000" spc="-1" dirty="0" smtClean="0">
                <a:solidFill>
                  <a:srgbClr val="595959"/>
                </a:solidFill>
                <a:latin typeface="Segoe UI"/>
                <a:ea typeface="DejaVu Sans"/>
              </a:rPr>
              <a:t>– </a:t>
            </a:r>
            <a:r>
              <a:rPr lang="ru-RU" sz="1000" b="0" strike="noStrike" spc="-1" dirty="0" smtClean="0">
                <a:solidFill>
                  <a:srgbClr val="595959"/>
                </a:solidFill>
                <a:latin typeface="Segoe UI"/>
                <a:ea typeface="DejaVu Sans"/>
              </a:rPr>
              <a:t>81,81 </a:t>
            </a:r>
            <a:r>
              <a:rPr lang="ru-RU" sz="1000" b="0" strike="noStrike" spc="-1" dirty="0">
                <a:solidFill>
                  <a:srgbClr val="595959"/>
                </a:solidFill>
                <a:latin typeface="Segoe UI"/>
                <a:ea typeface="DejaVu Sans"/>
              </a:rPr>
              <a:t>тыс. руб</a:t>
            </a:r>
            <a:r>
              <a:rPr lang="ru-RU" sz="1000" b="0" strike="noStrike" spc="-1" dirty="0" smtClean="0">
                <a:solidFill>
                  <a:srgbClr val="595959"/>
                </a:solidFill>
                <a:latin typeface="Segoe UI"/>
                <a:ea typeface="DejaVu Sans"/>
              </a:rPr>
              <a:t>. </a:t>
            </a:r>
            <a:endParaRPr lang="ru-RU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595959"/>
                </a:solidFill>
                <a:latin typeface="Segoe UI"/>
                <a:ea typeface="DejaVu Sans"/>
              </a:rPr>
              <a:t>Характеристика объекта </a:t>
            </a:r>
            <a:r>
              <a:rPr lang="ru-RU" sz="1000" b="0" strike="noStrike" spc="-1" dirty="0">
                <a:solidFill>
                  <a:srgbClr val="595959"/>
                </a:solidFill>
                <a:latin typeface="Segoe UI"/>
                <a:ea typeface="DejaVu Sans"/>
              </a:rPr>
              <a:t>–  </a:t>
            </a:r>
            <a:r>
              <a:rPr lang="ru-RU" sz="1000" b="0" strike="noStrike" spc="-1" dirty="0" smtClean="0">
                <a:solidFill>
                  <a:srgbClr val="595959"/>
                </a:solidFill>
                <a:latin typeface="Segoe UI"/>
                <a:ea typeface="DejaVu Sans"/>
              </a:rPr>
              <a:t>ФАП</a:t>
            </a:r>
            <a:endParaRPr lang="ru-RU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595959"/>
                </a:solidFill>
                <a:latin typeface="Segoe UI"/>
                <a:ea typeface="DejaVu Sans"/>
              </a:rPr>
              <a:t>Количество обслуживаемого населения </a:t>
            </a:r>
            <a:r>
              <a:rPr lang="ru-RU" sz="1000" b="0" strike="noStrike" spc="-1" dirty="0">
                <a:solidFill>
                  <a:srgbClr val="595959"/>
                </a:solidFill>
                <a:latin typeface="Segoe UI"/>
                <a:ea typeface="DejaVu Sans"/>
              </a:rPr>
              <a:t>– 365 человек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145" name="CustomShape 8"/>
          <p:cNvSpPr/>
          <p:nvPr/>
        </p:nvSpPr>
        <p:spPr>
          <a:xfrm>
            <a:off x="5400000" y="983520"/>
            <a:ext cx="4668480" cy="36932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6" name="Graphic 11"/>
          <p:cNvPicPr/>
          <p:nvPr/>
        </p:nvPicPr>
        <p:blipFill>
          <a:blip r:embed="rId2"/>
          <a:stretch/>
        </p:blipFill>
        <p:spPr>
          <a:xfrm>
            <a:off x="358920" y="360360"/>
            <a:ext cx="391320" cy="391320"/>
          </a:xfrm>
          <a:prstGeom prst="rect">
            <a:avLst/>
          </a:prstGeom>
          <a:ln>
            <a:noFill/>
          </a:ln>
        </p:spPr>
      </p:pic>
      <p:pic>
        <p:nvPicPr>
          <p:cNvPr id="147" name="Рисунок 146"/>
          <p:cNvPicPr/>
          <p:nvPr/>
        </p:nvPicPr>
        <p:blipFill>
          <a:blip r:embed="rId3"/>
          <a:stretch/>
        </p:blipFill>
        <p:spPr>
          <a:xfrm>
            <a:off x="5904000" y="270720"/>
            <a:ext cx="428040" cy="429120"/>
          </a:xfrm>
          <a:prstGeom prst="rect">
            <a:avLst/>
          </a:prstGeom>
          <a:ln>
            <a:noFill/>
          </a:ln>
        </p:spPr>
      </p:pic>
      <p:pic>
        <p:nvPicPr>
          <p:cNvPr id="148" name="Рисунок 147"/>
          <p:cNvPicPr/>
          <p:nvPr/>
        </p:nvPicPr>
        <p:blipFill>
          <a:blip r:embed="rId4"/>
          <a:srcRect l="2882" r="6260"/>
          <a:stretch/>
        </p:blipFill>
        <p:spPr>
          <a:xfrm>
            <a:off x="864000" y="983520"/>
            <a:ext cx="4129920" cy="3693240"/>
          </a:xfrm>
          <a:prstGeom prst="rect">
            <a:avLst/>
          </a:prstGeom>
          <a:ln>
            <a:noFill/>
          </a:ln>
        </p:spPr>
      </p:pic>
      <p:pic>
        <p:nvPicPr>
          <p:cNvPr id="149" name="Рисунок 148"/>
          <p:cNvPicPr/>
          <p:nvPr/>
        </p:nvPicPr>
        <p:blipFill>
          <a:blip r:embed="rId5"/>
          <a:srcRect l="12655" r="4899"/>
          <a:stretch/>
        </p:blipFill>
        <p:spPr>
          <a:xfrm>
            <a:off x="5400000" y="983520"/>
            <a:ext cx="4676400" cy="3693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935280" y="370080"/>
            <a:ext cx="2673000" cy="2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C88CFF"/>
                </a:solidFill>
                <a:latin typeface="Segoe UI"/>
                <a:ea typeface="DejaVu Sans"/>
              </a:rPr>
              <a:t>Изменения (внешний вид)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151" name="CustomShape 2"/>
          <p:cNvSpPr/>
          <p:nvPr/>
        </p:nvSpPr>
        <p:spPr>
          <a:xfrm>
            <a:off x="6403320" y="313200"/>
            <a:ext cx="1314360" cy="35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800" b="1" strike="noStrike" spc="-1">
                <a:solidFill>
                  <a:srgbClr val="404040"/>
                </a:solidFill>
                <a:latin typeface="Segoe UI"/>
                <a:ea typeface="DejaVu Sans"/>
              </a:rPr>
              <a:t>Приморский край</a:t>
            </a:r>
            <a:endParaRPr lang="ru-RU" sz="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800" b="0" strike="noStrike" spc="-1">
              <a:latin typeface="Arial"/>
            </a:endParaRPr>
          </a:p>
        </p:txBody>
      </p:sp>
      <p:sp>
        <p:nvSpPr>
          <p:cNvPr id="152" name="CustomShape 3"/>
          <p:cNvSpPr/>
          <p:nvPr/>
        </p:nvSpPr>
        <p:spPr>
          <a:xfrm>
            <a:off x="934920" y="1510920"/>
            <a:ext cx="3454200" cy="424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80000" tIns="144000" rIns="180000" bIns="144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50" b="1" i="1" strike="noStrike" spc="-1">
                <a:solidFill>
                  <a:srgbClr val="404040"/>
                </a:solidFill>
                <a:latin typeface="Segoe UI"/>
                <a:ea typeface="DejaVu Sans"/>
              </a:rPr>
              <a:t>Фото ДО</a:t>
            </a:r>
            <a:endParaRPr lang="ru-RU" sz="1050" b="0" strike="noStrike" spc="-1">
              <a:latin typeface="Arial"/>
            </a:endParaRPr>
          </a:p>
        </p:txBody>
      </p:sp>
      <p:sp>
        <p:nvSpPr>
          <p:cNvPr id="154" name="CustomShape 5"/>
          <p:cNvSpPr/>
          <p:nvPr/>
        </p:nvSpPr>
        <p:spPr>
          <a:xfrm>
            <a:off x="5616000" y="1512720"/>
            <a:ext cx="4244400" cy="424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80000" tIns="144000" rIns="180000" bIns="144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155" name="CustomShape 6"/>
          <p:cNvSpPr/>
          <p:nvPr/>
        </p:nvSpPr>
        <p:spPr>
          <a:xfrm>
            <a:off x="935280" y="971640"/>
            <a:ext cx="175572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F01F23"/>
                </a:solidFill>
                <a:latin typeface="Segoe UI"/>
                <a:ea typeface="DejaVu Sans"/>
              </a:rPr>
              <a:t>БЫЛО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56" name="CustomShape 7"/>
          <p:cNvSpPr/>
          <p:nvPr/>
        </p:nvSpPr>
        <p:spPr>
          <a:xfrm>
            <a:off x="5400720" y="971640"/>
            <a:ext cx="175572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A378"/>
                </a:solidFill>
                <a:latin typeface="Segoe UI"/>
                <a:ea typeface="DejaVu Sans"/>
              </a:rPr>
              <a:t>СТАЛО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157" name="Graphic 13"/>
          <p:cNvPicPr/>
          <p:nvPr/>
        </p:nvPicPr>
        <p:blipFill>
          <a:blip r:embed="rId2"/>
          <a:stretch/>
        </p:blipFill>
        <p:spPr>
          <a:xfrm>
            <a:off x="358920" y="360360"/>
            <a:ext cx="392400" cy="392400"/>
          </a:xfrm>
          <a:prstGeom prst="rect">
            <a:avLst/>
          </a:prstGeom>
          <a:ln>
            <a:noFill/>
          </a:ln>
        </p:spPr>
      </p:pic>
      <p:sp>
        <p:nvSpPr>
          <p:cNvPr id="159" name="CustomShape 9"/>
          <p:cNvSpPr/>
          <p:nvPr/>
        </p:nvSpPr>
        <p:spPr>
          <a:xfrm>
            <a:off x="1744560" y="751680"/>
            <a:ext cx="3659400" cy="67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0" name="Рисунок 159"/>
          <p:cNvPicPr/>
          <p:nvPr/>
        </p:nvPicPr>
        <p:blipFill>
          <a:blip r:embed="rId3"/>
          <a:srcRect r="5091" b="25306"/>
          <a:stretch/>
        </p:blipFill>
        <p:spPr>
          <a:xfrm>
            <a:off x="5616000" y="1512360"/>
            <a:ext cx="4244400" cy="4244760"/>
          </a:xfrm>
          <a:prstGeom prst="rect">
            <a:avLst/>
          </a:prstGeom>
          <a:ln>
            <a:noFill/>
          </a:ln>
        </p:spPr>
      </p:pic>
      <p:pic>
        <p:nvPicPr>
          <p:cNvPr id="161" name="Рисунок 160"/>
          <p:cNvPicPr/>
          <p:nvPr/>
        </p:nvPicPr>
        <p:blipFill>
          <a:blip r:embed="rId4"/>
          <a:srcRect t="23486" r="-22950" b="7078"/>
          <a:stretch/>
        </p:blipFill>
        <p:spPr>
          <a:xfrm>
            <a:off x="950400" y="1510920"/>
            <a:ext cx="4228920" cy="4244040"/>
          </a:xfrm>
          <a:prstGeom prst="rect">
            <a:avLst/>
          </a:prstGeom>
          <a:ln>
            <a:noFill/>
          </a:ln>
        </p:spPr>
      </p:pic>
      <p:pic>
        <p:nvPicPr>
          <p:cNvPr id="162" name="Рисунок 161"/>
          <p:cNvPicPr/>
          <p:nvPr/>
        </p:nvPicPr>
        <p:blipFill>
          <a:blip r:embed="rId5"/>
          <a:stretch/>
        </p:blipFill>
        <p:spPr>
          <a:xfrm>
            <a:off x="5878080" y="276300"/>
            <a:ext cx="429120" cy="430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935280" y="370080"/>
            <a:ext cx="2671920" cy="2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C88CFF"/>
                </a:solidFill>
                <a:latin typeface="Segoe UI"/>
                <a:ea typeface="DejaVu Sans"/>
              </a:rPr>
              <a:t>Изменения (внешний вид)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164" name="CustomShape 2"/>
          <p:cNvSpPr/>
          <p:nvPr/>
        </p:nvSpPr>
        <p:spPr>
          <a:xfrm>
            <a:off x="6403320" y="313200"/>
            <a:ext cx="1313280" cy="355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800" b="1" strike="noStrike" spc="-1">
                <a:solidFill>
                  <a:srgbClr val="404040"/>
                </a:solidFill>
                <a:latin typeface="Segoe UI"/>
                <a:ea typeface="DejaVu Sans"/>
              </a:rPr>
              <a:t>Приморский край</a:t>
            </a:r>
            <a:endParaRPr lang="ru-RU" sz="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800" b="0" strike="noStrike" spc="-1">
              <a:latin typeface="Arial"/>
            </a:endParaRPr>
          </a:p>
        </p:txBody>
      </p:sp>
      <p:sp>
        <p:nvSpPr>
          <p:cNvPr id="166" name="CustomShape 4"/>
          <p:cNvSpPr/>
          <p:nvPr/>
        </p:nvSpPr>
        <p:spPr>
          <a:xfrm>
            <a:off x="5616000" y="1512720"/>
            <a:ext cx="4243320" cy="42433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80000" tIns="144000" rIns="180000" bIns="144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167" name="CustomShape 5"/>
          <p:cNvSpPr/>
          <p:nvPr/>
        </p:nvSpPr>
        <p:spPr>
          <a:xfrm>
            <a:off x="935280" y="971640"/>
            <a:ext cx="175464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F01F23"/>
                </a:solidFill>
                <a:latin typeface="Segoe UI"/>
                <a:ea typeface="DejaVu Sans"/>
              </a:rPr>
              <a:t>БЫЛО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68" name="CustomShape 6"/>
          <p:cNvSpPr/>
          <p:nvPr/>
        </p:nvSpPr>
        <p:spPr>
          <a:xfrm>
            <a:off x="5400720" y="971640"/>
            <a:ext cx="175464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A378"/>
                </a:solidFill>
                <a:latin typeface="Segoe UI"/>
                <a:ea typeface="DejaVu Sans"/>
              </a:rPr>
              <a:t>СТАЛО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169" name="Graphic 13"/>
          <p:cNvPicPr/>
          <p:nvPr/>
        </p:nvPicPr>
        <p:blipFill>
          <a:blip r:embed="rId2"/>
          <a:stretch/>
        </p:blipFill>
        <p:spPr>
          <a:xfrm>
            <a:off x="358920" y="360360"/>
            <a:ext cx="391320" cy="391320"/>
          </a:xfrm>
          <a:prstGeom prst="rect">
            <a:avLst/>
          </a:prstGeom>
          <a:ln>
            <a:noFill/>
          </a:ln>
        </p:spPr>
      </p:pic>
      <p:sp>
        <p:nvSpPr>
          <p:cNvPr id="170" name="CustomShape 7"/>
          <p:cNvSpPr/>
          <p:nvPr/>
        </p:nvSpPr>
        <p:spPr>
          <a:xfrm>
            <a:off x="1744560" y="751680"/>
            <a:ext cx="3658320" cy="671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71" name="Рисунок 170"/>
          <p:cNvPicPr/>
          <p:nvPr/>
        </p:nvPicPr>
        <p:blipFill>
          <a:blip r:embed="rId3"/>
          <a:stretch/>
        </p:blipFill>
        <p:spPr>
          <a:xfrm>
            <a:off x="5906520" y="276300"/>
            <a:ext cx="428040" cy="429120"/>
          </a:xfrm>
          <a:prstGeom prst="rect">
            <a:avLst/>
          </a:prstGeom>
          <a:ln>
            <a:noFill/>
          </a:ln>
        </p:spPr>
      </p:pic>
      <p:pic>
        <p:nvPicPr>
          <p:cNvPr id="172" name="Рисунок 171"/>
          <p:cNvPicPr/>
          <p:nvPr/>
        </p:nvPicPr>
        <p:blipFill>
          <a:blip r:embed="rId4"/>
          <a:srcRect l="2096" r="10252" b="-3858"/>
          <a:stretch/>
        </p:blipFill>
        <p:spPr>
          <a:xfrm>
            <a:off x="5040000" y="1512720"/>
            <a:ext cx="4751280" cy="4388040"/>
          </a:xfrm>
          <a:prstGeom prst="rect">
            <a:avLst/>
          </a:prstGeom>
          <a:ln>
            <a:noFill/>
          </a:ln>
        </p:spPr>
      </p:pic>
      <p:pic>
        <p:nvPicPr>
          <p:cNvPr id="173" name="Рисунок 172"/>
          <p:cNvPicPr/>
          <p:nvPr/>
        </p:nvPicPr>
        <p:blipFill>
          <a:blip r:embed="rId5"/>
          <a:srcRect l="-24" r="13329" b="31780"/>
          <a:stretch/>
        </p:blipFill>
        <p:spPr>
          <a:xfrm>
            <a:off x="934920" y="1510920"/>
            <a:ext cx="3669840" cy="2157840"/>
          </a:xfrm>
          <a:prstGeom prst="rect">
            <a:avLst/>
          </a:prstGeom>
          <a:ln>
            <a:noFill/>
          </a:ln>
        </p:spPr>
      </p:pic>
      <p:pic>
        <p:nvPicPr>
          <p:cNvPr id="174" name="Рисунок 173"/>
          <p:cNvPicPr/>
          <p:nvPr/>
        </p:nvPicPr>
        <p:blipFill>
          <a:blip r:embed="rId6"/>
          <a:srcRect t="6765"/>
          <a:stretch/>
        </p:blipFill>
        <p:spPr>
          <a:xfrm>
            <a:off x="934920" y="3758400"/>
            <a:ext cx="1726200" cy="1996200"/>
          </a:xfrm>
          <a:prstGeom prst="rect">
            <a:avLst/>
          </a:prstGeom>
          <a:ln>
            <a:noFill/>
          </a:ln>
        </p:spPr>
      </p:pic>
      <p:pic>
        <p:nvPicPr>
          <p:cNvPr id="175" name="Рисунок 174"/>
          <p:cNvPicPr/>
          <p:nvPr/>
        </p:nvPicPr>
        <p:blipFill>
          <a:blip r:embed="rId7"/>
          <a:stretch/>
        </p:blipFill>
        <p:spPr>
          <a:xfrm>
            <a:off x="3024000" y="3786840"/>
            <a:ext cx="1580760" cy="1967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935280" y="370080"/>
            <a:ext cx="2673000" cy="2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C88CFF"/>
                </a:solidFill>
                <a:latin typeface="Segoe UI"/>
                <a:ea typeface="DejaVu Sans"/>
              </a:rPr>
              <a:t>Изменения (позитивные)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177" name="CustomShape 2"/>
          <p:cNvSpPr/>
          <p:nvPr/>
        </p:nvSpPr>
        <p:spPr>
          <a:xfrm>
            <a:off x="6403320" y="313200"/>
            <a:ext cx="1314360" cy="35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800" b="1" strike="noStrike" spc="-1">
                <a:solidFill>
                  <a:srgbClr val="404040"/>
                </a:solidFill>
                <a:latin typeface="Segoe UI"/>
                <a:ea typeface="DejaVu Sans"/>
              </a:rPr>
              <a:t>Приморский край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179" name="CustomShape 4"/>
          <p:cNvSpPr/>
          <p:nvPr/>
        </p:nvSpPr>
        <p:spPr>
          <a:xfrm>
            <a:off x="354240" y="4554360"/>
            <a:ext cx="2156760" cy="35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0" name="CustomShape 5"/>
          <p:cNvSpPr/>
          <p:nvPr/>
        </p:nvSpPr>
        <p:spPr>
          <a:xfrm>
            <a:off x="7941240" y="4554360"/>
            <a:ext cx="2156760" cy="35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1" name="Graphic 15"/>
          <p:cNvPicPr/>
          <p:nvPr/>
        </p:nvPicPr>
        <p:blipFill>
          <a:blip r:embed="rId2"/>
          <a:stretch/>
        </p:blipFill>
        <p:spPr>
          <a:xfrm>
            <a:off x="358920" y="360360"/>
            <a:ext cx="392400" cy="392400"/>
          </a:xfrm>
          <a:prstGeom prst="rect">
            <a:avLst/>
          </a:prstGeom>
          <a:ln>
            <a:noFill/>
          </a:ln>
        </p:spPr>
      </p:pic>
      <p:pic>
        <p:nvPicPr>
          <p:cNvPr id="182" name="Рисунок 181"/>
          <p:cNvPicPr/>
          <p:nvPr/>
        </p:nvPicPr>
        <p:blipFill>
          <a:blip r:embed="rId3"/>
          <a:stretch/>
        </p:blipFill>
        <p:spPr>
          <a:xfrm>
            <a:off x="5906880" y="289440"/>
            <a:ext cx="428040" cy="429120"/>
          </a:xfrm>
          <a:prstGeom prst="rect">
            <a:avLst/>
          </a:prstGeom>
          <a:ln>
            <a:noFill/>
          </a:ln>
        </p:spPr>
      </p:pic>
      <p:pic>
        <p:nvPicPr>
          <p:cNvPr id="183" name="Graphic 15"/>
          <p:cNvPicPr/>
          <p:nvPr/>
        </p:nvPicPr>
        <p:blipFill>
          <a:blip r:embed="rId2"/>
          <a:stretch/>
        </p:blipFill>
        <p:spPr>
          <a:xfrm>
            <a:off x="358920" y="360360"/>
            <a:ext cx="392400" cy="392400"/>
          </a:xfrm>
          <a:prstGeom prst="rect">
            <a:avLst/>
          </a:prstGeom>
          <a:ln>
            <a:noFill/>
          </a:ln>
        </p:spPr>
      </p:pic>
      <p:sp>
        <p:nvSpPr>
          <p:cNvPr id="185" name="CustomShape 6"/>
          <p:cNvSpPr/>
          <p:nvPr/>
        </p:nvSpPr>
        <p:spPr>
          <a:xfrm>
            <a:off x="503337" y="4458780"/>
            <a:ext cx="3240360" cy="54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A378"/>
                </a:solidFill>
                <a:latin typeface="Segoe UI"/>
                <a:ea typeface="DejaVu Sans"/>
              </a:rPr>
              <a:t>Увеличилось количество пациентов, прошедших диспансеризацию, человек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187" name="CustomShape 7"/>
          <p:cNvSpPr/>
          <p:nvPr/>
        </p:nvSpPr>
        <p:spPr>
          <a:xfrm>
            <a:off x="4319761" y="4382460"/>
            <a:ext cx="2740739" cy="70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A378"/>
                </a:solidFill>
                <a:latin typeface="Segoe UI"/>
                <a:ea typeface="DejaVu Sans"/>
              </a:rPr>
              <a:t>Увеличилось число посещений сельскими жителями медицинских организаций на 1 сельского жителя в год, ед.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189" name="CustomShape 8"/>
          <p:cNvSpPr/>
          <p:nvPr/>
        </p:nvSpPr>
        <p:spPr>
          <a:xfrm>
            <a:off x="7278106" y="4357174"/>
            <a:ext cx="3259106" cy="131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A378"/>
                </a:solidFill>
                <a:latin typeface="Segoe UI"/>
                <a:ea typeface="DejaVu Sans"/>
              </a:rPr>
              <a:t>Сократилась доля зданий медицинских организаций, оказывающих первичную медико-санитарную помощь, находящихся в аварийном состоянии, требующих сноса, реконструкции и капитального ремонта, %</a:t>
            </a:r>
            <a:endParaRPr lang="ru-RU" sz="1200" b="0" strike="noStrike" spc="-1" dirty="0">
              <a:latin typeface="Arial"/>
            </a:endParaRPr>
          </a:p>
        </p:txBody>
      </p:sp>
      <p:graphicFrame>
        <p:nvGraphicFramePr>
          <p:cNvPr id="16" name="Chart 19">
            <a:extLst>
              <a:ext uri="{FF2B5EF4-FFF2-40B4-BE49-F238E27FC236}">
                <a16:creationId xmlns="" xmlns:a16="http://schemas.microsoft.com/office/drawing/2014/main" id="{21697D31-D91C-4649-A4F8-EC80A17D6A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5143401"/>
              </p:ext>
            </p:extLst>
          </p:nvPr>
        </p:nvGraphicFramePr>
        <p:xfrm>
          <a:off x="232980" y="1043682"/>
          <a:ext cx="3582725" cy="3396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9">
            <a:extLst>
              <a:ext uri="{FF2B5EF4-FFF2-40B4-BE49-F238E27FC236}">
                <a16:creationId xmlns="" xmlns:a16="http://schemas.microsoft.com/office/drawing/2014/main" id="{21697D31-D91C-4649-A4F8-EC80A17D6A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3862927"/>
              </p:ext>
            </p:extLst>
          </p:nvPr>
        </p:nvGraphicFramePr>
        <p:xfrm>
          <a:off x="4193152" y="1407075"/>
          <a:ext cx="2807535" cy="2980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Chart 19">
            <a:extLst>
              <a:ext uri="{FF2B5EF4-FFF2-40B4-BE49-F238E27FC236}">
                <a16:creationId xmlns="" xmlns:a16="http://schemas.microsoft.com/office/drawing/2014/main" id="{21697D31-D91C-4649-A4F8-EC80A17D6A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2311613"/>
              </p:ext>
            </p:extLst>
          </p:nvPr>
        </p:nvGraphicFramePr>
        <p:xfrm>
          <a:off x="7467143" y="1287888"/>
          <a:ext cx="2881031" cy="3051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58671</TotalTime>
  <Words>258</Words>
  <Application>Microsoft Office PowerPoint</Application>
  <PresentationFormat>Произвольный</PresentationFormat>
  <Paragraphs>63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Arial</vt:lpstr>
      <vt:lpstr>Cambria</vt:lpstr>
      <vt:lpstr>DejaVu Sans</vt:lpstr>
      <vt:lpstr>Segoe UI</vt:lpstr>
      <vt:lpstr>Segoe UI Black</vt:lpstr>
      <vt:lpstr>Symbol</vt:lpstr>
      <vt:lpstr>Wingdings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dc:description/>
  <cp:lastModifiedBy>Аверченко Ригина Ринатовна</cp:lastModifiedBy>
  <cp:revision>3902</cp:revision>
  <cp:lastPrinted>2022-02-10T07:06:34Z</cp:lastPrinted>
  <dcterms:created xsi:type="dcterms:W3CDTF">2021-02-15T16:51:07Z</dcterms:created>
  <dcterms:modified xsi:type="dcterms:W3CDTF">2022-04-12T12:13:10Z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5</vt:i4>
  </property>
</Properties>
</file>