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7"/>
  </p:notesMasterIdLst>
  <p:handoutMasterIdLst>
    <p:handoutMasterId r:id="rId8"/>
  </p:handoutMasterIdLst>
  <p:sldIdLst>
    <p:sldId id="4322" r:id="rId2"/>
    <p:sldId id="4332" r:id="rId3"/>
    <p:sldId id="4324" r:id="rId4"/>
    <p:sldId id="4333" r:id="rId5"/>
    <p:sldId id="4325" r:id="rId6"/>
  </p:sldIdLst>
  <p:sldSz cx="10799763" cy="6119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адры" id="{260CE0CD-246C-6141-9DCB-F18670BF4C56}">
          <p14:sldIdLst>
            <p14:sldId id="4322"/>
            <p14:sldId id="4332"/>
            <p14:sldId id="4324"/>
            <p14:sldId id="4333"/>
            <p14:sldId id="4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78"/>
    <a:srgbClr val="28B5FF"/>
    <a:srgbClr val="FFA000"/>
    <a:srgbClr val="F6F6FE"/>
    <a:srgbClr val="5050EB"/>
    <a:srgbClr val="F01F23"/>
    <a:srgbClr val="FFDB00"/>
    <a:srgbClr val="D9124A"/>
    <a:srgbClr val="FBE7ED"/>
    <a:srgbClr val="FF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5" autoAdjust="0"/>
    <p:restoredTop sz="96889"/>
  </p:normalViewPr>
  <p:slideViewPr>
    <p:cSldViewPr snapToGrid="0" snapToObjects="1">
      <p:cViewPr varScale="1">
        <p:scale>
          <a:sx n="130" d="100"/>
          <a:sy n="130" d="100"/>
        </p:scale>
        <p:origin x="768" y="120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4D-4F0B-B772-C4177E625A9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788</c:v>
                </c:pt>
                <c:pt idx="1">
                  <c:v>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54D-4F0B-B772-C4177E625A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308272048"/>
        <c:axId val="308272440"/>
      </c:barChart>
      <c:catAx>
        <c:axId val="3082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1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08272440"/>
        <c:crosses val="autoZero"/>
        <c:auto val="1"/>
        <c:lblAlgn val="ctr"/>
        <c:lblOffset val="100"/>
        <c:noMultiLvlLbl val="0"/>
      </c:catAx>
      <c:valAx>
        <c:axId val="308272440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082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AE-374D-AA71-2CBB1FC8BC0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30.4</c:v>
                </c:pt>
                <c:pt idx="1">
                  <c:v>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AE-374D-AA71-2CBB1FC8BC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7129448"/>
        <c:axId val="181648800"/>
      </c:barChart>
      <c:catAx>
        <c:axId val="712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81648800"/>
        <c:crosses val="autoZero"/>
        <c:auto val="1"/>
        <c:lblAlgn val="ctr"/>
        <c:lblOffset val="100"/>
        <c:noMultiLvlLbl val="0"/>
      </c:catAx>
      <c:valAx>
        <c:axId val="1816488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712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48-DF4C-8FD2-93518C370C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154</c:v>
                </c:pt>
                <c:pt idx="1">
                  <c:v>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48-DF4C-8FD2-93518C370C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83871560"/>
        <c:axId val="183168280"/>
      </c:barChart>
      <c:catAx>
        <c:axId val="18387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83168280"/>
        <c:crosses val="autoZero"/>
        <c:auto val="1"/>
        <c:lblAlgn val="ctr"/>
        <c:lblOffset val="100"/>
        <c:noMultiLvlLbl val="0"/>
      </c:catAx>
      <c:valAx>
        <c:axId val="1831682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83871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A3-6A4F-A806-D046307A94A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84.9</c:v>
                </c:pt>
                <c:pt idx="1">
                  <c:v>90.6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A3-6A4F-A806-D046307A94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83167496"/>
        <c:axId val="183169064"/>
      </c:barChart>
      <c:catAx>
        <c:axId val="18316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83169064"/>
        <c:crosses val="autoZero"/>
        <c:auto val="1"/>
        <c:lblAlgn val="ctr"/>
        <c:lblOffset val="100"/>
        <c:noMultiLvlLbl val="0"/>
      </c:catAx>
      <c:valAx>
        <c:axId val="1831690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8316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12.04.2022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12.04.2022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197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3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28B5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=""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=""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28B5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=""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inzdrav.tularegion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emf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178014"/>
            <a:ext cx="6785968" cy="738664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28B5FF"/>
                </a:solidFill>
              </a:rPr>
              <a:t>Обеспечение медицинским персоналом</a:t>
            </a:r>
            <a:endParaRPr lang="x-none" sz="2400" dirty="0">
              <a:solidFill>
                <a:srgbClr val="28B5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B4E97D1-E9E8-B84B-9E5D-F4E38B2A1A17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МАРКОВ ДМИТРИЙ СЕРГЕЕВИЧ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B785953-0008-D74B-BCC7-9CD61DB3C066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F60B31F-94E9-4D4E-AD24-A46FEC80DDB0}"/>
              </a:ext>
            </a:extLst>
          </p:cNvPr>
          <p:cNvSpPr/>
          <p:nvPr/>
        </p:nvSpPr>
        <p:spPr>
          <a:xfrm>
            <a:off x="2866188" y="4476015"/>
            <a:ext cx="251814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Заместитель председателя правительства Тульской области – министр здравоохранения Тульской области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19A1FB3-CB04-A941-BDE2-5A50EAA205E9}"/>
              </a:ext>
            </a:extLst>
          </p:cNvPr>
          <p:cNvSpPr/>
          <p:nvPr/>
        </p:nvSpPr>
        <p:spPr>
          <a:xfrm>
            <a:off x="2866187" y="4757161"/>
            <a:ext cx="251814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/>
            <a:r>
              <a:rPr lang="ru-RU" sz="1600" b="1" dirty="0">
                <a:hlinkClick r:id="rId2"/>
              </a:rPr>
              <a:t/>
            </a:r>
            <a:br>
              <a:rPr lang="ru-RU" sz="1600" b="1" dirty="0">
                <a:hlinkClick r:id="rId2"/>
              </a:rPr>
            </a:br>
            <a:r>
              <a:rPr lang="ru-RU" sz="1200" i="1" dirty="0">
                <a:solidFill>
                  <a:srgbClr val="28B5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minzdrav.tularegion.ru</a:t>
            </a:r>
          </a:p>
          <a:p>
            <a:r>
              <a:rPr lang="ru-RU" sz="800" dirty="0"/>
              <a:t/>
            </a:r>
            <a:br>
              <a:rPr lang="ru-RU" sz="800" dirty="0"/>
            </a:br>
            <a:endParaRPr lang="ru-RU" sz="8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952A0AAE-562A-174B-8157-A1B22E712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C9179B-32C0-CE4B-925A-1801D4CB7DDD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Тульская область</a:t>
            </a:r>
            <a:endParaRPr lang="ru-RU" sz="35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r="19582"/>
          <a:stretch/>
        </p:blipFill>
        <p:spPr>
          <a:xfrm>
            <a:off x="1227506" y="1545590"/>
            <a:ext cx="899410" cy="11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1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Характеристика </a:t>
            </a:r>
            <a:r>
              <a:rPr lang="ru-RU" dirty="0" smtClean="0">
                <a:solidFill>
                  <a:srgbClr val="28B5FF"/>
                </a:solidFill>
              </a:rPr>
              <a:t>региона</a:t>
            </a:r>
            <a:r>
              <a:rPr lang="en-US" dirty="0" smtClean="0">
                <a:solidFill>
                  <a:srgbClr val="28B5FF"/>
                </a:solidFill>
              </a:rPr>
              <a:t>*</a:t>
            </a:r>
            <a:endParaRPr lang="ru-RU" dirty="0">
              <a:solidFill>
                <a:srgbClr val="28B5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54D73E4-8B4E-E64A-8000-1A9656869B7C}"/>
              </a:ext>
            </a:extLst>
          </p:cNvPr>
          <p:cNvSpPr/>
          <p:nvPr/>
        </p:nvSpPr>
        <p:spPr>
          <a:xfrm>
            <a:off x="935385" y="1380807"/>
            <a:ext cx="29836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1 082,9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(74,7</a:t>
            </a:r>
            <a:r>
              <a:rPr lang="en-US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0C68926-8CA7-9741-9B89-469EA1095FDC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A193578-5270-8A41-9FD6-5BE730DB3575}"/>
              </a:ext>
            </a:extLst>
          </p:cNvPr>
          <p:cNvSpPr/>
          <p:nvPr/>
        </p:nvSpPr>
        <p:spPr>
          <a:xfrm>
            <a:off x="935384" y="2151570"/>
            <a:ext cx="26938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366,2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25,3</a:t>
            </a:r>
            <a:r>
              <a:rPr lang="en-GB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39F3802-B589-4B44-9A67-A68608CC97BD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9B2E807F-A54B-4B40-80A1-41D6489DE186}"/>
              </a:ext>
            </a:extLst>
          </p:cNvPr>
          <p:cNvSpPr/>
          <p:nvPr/>
        </p:nvSpPr>
        <p:spPr>
          <a:xfrm>
            <a:off x="4509761" y="1380807"/>
            <a:ext cx="224884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3 353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F31AF714-25CA-A949-81B5-DD7F87ED62F4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990B899-9F3D-A24B-AF79-7FCC58C7F4DE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52</a:t>
            </a:r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2096896-2276-C745-B24B-2DF10F0B5DFF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="" xmlns:a16="http://schemas.microsoft.com/office/drawing/2014/main" id="{AA5B6FA9-6B55-894A-A245-943237C4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="" xmlns:a16="http://schemas.microsoft.com/office/drawing/2014/main" id="{82F48449-CD5B-9C4B-B8E8-F075D70C9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="" xmlns:a16="http://schemas.microsoft.com/office/drawing/2014/main" id="{124E6AFE-9C3B-7A4B-BEAC-675DD3792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="" xmlns:a16="http://schemas.microsoft.com/office/drawing/2014/main" id="{40C1F764-CB8B-8040-933B-4957ECDA2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B307775-CD02-A148-9E21-D2678B25B00A}"/>
              </a:ext>
            </a:extLst>
          </p:cNvPr>
          <p:cNvSpPr/>
          <p:nvPr/>
        </p:nvSpPr>
        <p:spPr>
          <a:xfrm>
            <a:off x="7137030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1 449 100 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="" xmlns:a16="http://schemas.microsoft.com/office/drawing/2014/main" id="{E7DF036C-21C9-6447-9CAB-E1B0F5D69310}"/>
              </a:ext>
            </a:extLst>
          </p:cNvPr>
          <p:cNvSpPr/>
          <p:nvPr/>
        </p:nvSpPr>
        <p:spPr>
          <a:xfrm>
            <a:off x="7137029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населения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1F373F7D-F0D0-6C48-8563-3404A09892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28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35555" y="335024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Тульская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r="19582"/>
          <a:stretch/>
        </p:blipFill>
        <p:spPr>
          <a:xfrm>
            <a:off x="6091120" y="265138"/>
            <a:ext cx="343921" cy="429886"/>
          </a:xfrm>
          <a:prstGeom prst="rect">
            <a:avLst/>
          </a:prstGeom>
        </p:spPr>
      </p:pic>
      <p:pic>
        <p:nvPicPr>
          <p:cNvPr id="34" name="Picture 1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КартаРаб!$B$2:$M$37"/>
              </a:ext>
            </a:extLst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95" r="7087" b="2380"/>
          <a:stretch/>
        </p:blipFill>
        <p:spPr bwMode="auto">
          <a:xfrm>
            <a:off x="6962720" y="2203548"/>
            <a:ext cx="3221162" cy="323999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  <p:sp>
        <p:nvSpPr>
          <p:cNvPr id="23" name="Rectangle 26">
            <a:extLst>
              <a:ext uri="{FF2B5EF4-FFF2-40B4-BE49-F238E27FC236}">
                <a16:creationId xmlns="" xmlns:a16="http://schemas.microsoft.com/office/drawing/2014/main" id="{E7DF036C-21C9-6447-9CAB-E1B0F5D69310}"/>
              </a:ext>
            </a:extLst>
          </p:cNvPr>
          <p:cNvSpPr/>
          <p:nvPr/>
        </p:nvSpPr>
        <p:spPr>
          <a:xfrm>
            <a:off x="77001" y="5881367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По состоянию на 01.01.2021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4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6906"/>
            <a:ext cx="2676495" cy="492443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Программы поддержки медицинских кадров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Тульская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="" xmlns:a16="http://schemas.microsoft.com/office/drawing/2014/main" id="{2A10A472-6926-DC4B-9287-0ABE0FCE9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A3C4634-948B-724C-88BB-BAB1B9911162}"/>
              </a:ext>
            </a:extLst>
          </p:cNvPr>
          <p:cNvSpPr>
            <a:spLocks noChangeAspect="1"/>
          </p:cNvSpPr>
          <p:nvPr/>
        </p:nvSpPr>
        <p:spPr>
          <a:xfrm>
            <a:off x="358775" y="1125463"/>
            <a:ext cx="252095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социальной поддержки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r="19582"/>
          <a:stretch/>
        </p:blipFill>
        <p:spPr>
          <a:xfrm>
            <a:off x="6058793" y="243241"/>
            <a:ext cx="343921" cy="429886"/>
          </a:xfrm>
          <a:prstGeom prst="rect">
            <a:avLst/>
          </a:prstGeom>
        </p:spPr>
      </p:pic>
      <p:sp>
        <p:nvSpPr>
          <p:cNvPr id="44" name="TextBox 125"/>
          <p:cNvSpPr txBox="1">
            <a:spLocks noChangeArrowheads="1"/>
          </p:cNvSpPr>
          <p:nvPr/>
        </p:nvSpPr>
        <p:spPr bwMode="auto">
          <a:xfrm>
            <a:off x="447675" y="1491594"/>
            <a:ext cx="2820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Материальная помощь студентам</a:t>
            </a:r>
          </a:p>
        </p:txBody>
      </p:sp>
      <p:sp>
        <p:nvSpPr>
          <p:cNvPr id="45" name="TextBox 135"/>
          <p:cNvSpPr txBox="1">
            <a:spLocks noChangeArrowheads="1"/>
          </p:cNvSpPr>
          <p:nvPr/>
        </p:nvSpPr>
        <p:spPr bwMode="auto">
          <a:xfrm>
            <a:off x="883810" y="1991954"/>
            <a:ext cx="2822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2020г.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- 980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 </a:t>
            </a:r>
          </a:p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2021г.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- 1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387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753122" y="2629605"/>
            <a:ext cx="2210095" cy="12700"/>
          </a:xfrm>
          <a:prstGeom prst="line">
            <a:avLst/>
          </a:prstGeom>
          <a:ln w="38100">
            <a:solidFill>
              <a:srgbClr val="00A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31"/>
          <p:cNvSpPr txBox="1">
            <a:spLocks noChangeArrowheads="1"/>
          </p:cNvSpPr>
          <p:nvPr/>
        </p:nvSpPr>
        <p:spPr bwMode="auto">
          <a:xfrm>
            <a:off x="4077500" y="1443643"/>
            <a:ext cx="3208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Служебное жилье врачам</a:t>
            </a:r>
          </a:p>
        </p:txBody>
      </p:sp>
      <p:sp>
        <p:nvSpPr>
          <p:cNvPr id="49" name="TextBox 44"/>
          <p:cNvSpPr txBox="1">
            <a:spLocks noChangeArrowheads="1"/>
          </p:cNvSpPr>
          <p:nvPr/>
        </p:nvSpPr>
        <p:spPr bwMode="auto">
          <a:xfrm>
            <a:off x="4326261" y="1696613"/>
            <a:ext cx="4718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2021г. 125 квартир*</a:t>
            </a:r>
          </a:p>
        </p:txBody>
      </p:sp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4077500" y="1960696"/>
            <a:ext cx="3224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*передано из федеральной собственности по поручению губернатора - 100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4062950" y="2599304"/>
            <a:ext cx="2622336" cy="12700"/>
          </a:xfrm>
          <a:prstGeom prst="line">
            <a:avLst/>
          </a:prstGeom>
          <a:ln w="38100">
            <a:solidFill>
              <a:srgbClr val="00A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27"/>
          <p:cNvSpPr txBox="1">
            <a:spLocks noChangeArrowheads="1"/>
          </p:cNvSpPr>
          <p:nvPr/>
        </p:nvSpPr>
        <p:spPr bwMode="auto">
          <a:xfrm>
            <a:off x="7316083" y="1443643"/>
            <a:ext cx="28018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 для фельдшеров/ мед. сестер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7464121" y="2579462"/>
            <a:ext cx="2482961" cy="1"/>
          </a:xfrm>
          <a:prstGeom prst="line">
            <a:avLst/>
          </a:prstGeom>
          <a:ln w="38100">
            <a:solidFill>
              <a:srgbClr val="00A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40"/>
          <p:cNvSpPr txBox="1">
            <a:spLocks noChangeArrowheads="1"/>
          </p:cNvSpPr>
          <p:nvPr/>
        </p:nvSpPr>
        <p:spPr bwMode="auto">
          <a:xfrm>
            <a:off x="7464121" y="1966863"/>
            <a:ext cx="4718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2020г.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-19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автомобилей</a:t>
            </a:r>
          </a:p>
        </p:txBody>
      </p:sp>
      <p:sp>
        <p:nvSpPr>
          <p:cNvPr id="55" name="TextBox 42"/>
          <p:cNvSpPr txBox="1">
            <a:spLocks noChangeArrowheads="1"/>
          </p:cNvSpPr>
          <p:nvPr/>
        </p:nvSpPr>
        <p:spPr bwMode="auto">
          <a:xfrm>
            <a:off x="7464121" y="2177117"/>
            <a:ext cx="3298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2021г.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-15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автомобилей</a:t>
            </a:r>
          </a:p>
        </p:txBody>
      </p:sp>
      <p:sp>
        <p:nvSpPr>
          <p:cNvPr id="56" name="TextBox 129"/>
          <p:cNvSpPr txBox="1">
            <a:spLocks noChangeArrowheads="1"/>
          </p:cNvSpPr>
          <p:nvPr/>
        </p:nvSpPr>
        <p:spPr bwMode="auto">
          <a:xfrm>
            <a:off x="-52387" y="3147134"/>
            <a:ext cx="498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(востребованные специальности)</a:t>
            </a:r>
          </a:p>
        </p:txBody>
      </p:sp>
      <p:sp>
        <p:nvSpPr>
          <p:cNvPr id="57" name="TextBox 132"/>
          <p:cNvSpPr txBox="1">
            <a:spLocks noChangeArrowheads="1"/>
          </p:cNvSpPr>
          <p:nvPr/>
        </p:nvSpPr>
        <p:spPr bwMode="auto">
          <a:xfrm>
            <a:off x="5740299" y="3151886"/>
            <a:ext cx="4432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Земский доктор/ земский фельдшер</a:t>
            </a:r>
          </a:p>
        </p:txBody>
      </p:sp>
      <p:sp>
        <p:nvSpPr>
          <p:cNvPr id="58" name="TextBox 140"/>
          <p:cNvSpPr txBox="1">
            <a:spLocks noChangeArrowheads="1"/>
          </p:cNvSpPr>
          <p:nvPr/>
        </p:nvSpPr>
        <p:spPr bwMode="auto">
          <a:xfrm>
            <a:off x="447675" y="3492500"/>
            <a:ext cx="4718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2020г.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- 34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врача, 28 фельдшеров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462673" y="4182375"/>
            <a:ext cx="4138612" cy="3175"/>
          </a:xfrm>
          <a:prstGeom prst="line">
            <a:avLst/>
          </a:prstGeom>
          <a:ln w="38100">
            <a:solidFill>
              <a:srgbClr val="00A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36"/>
          <p:cNvSpPr txBox="1">
            <a:spLocks noChangeArrowheads="1"/>
          </p:cNvSpPr>
          <p:nvPr/>
        </p:nvSpPr>
        <p:spPr bwMode="auto">
          <a:xfrm>
            <a:off x="447675" y="3744324"/>
            <a:ext cx="47164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2021г.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- 60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врачей,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67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фельдшеров</a:t>
            </a:r>
          </a:p>
        </p:txBody>
      </p:sp>
      <p:sp>
        <p:nvSpPr>
          <p:cNvPr id="61" name="TextBox 37"/>
          <p:cNvSpPr txBox="1">
            <a:spLocks noChangeArrowheads="1"/>
          </p:cNvSpPr>
          <p:nvPr/>
        </p:nvSpPr>
        <p:spPr bwMode="auto">
          <a:xfrm>
            <a:off x="6230753" y="3511657"/>
            <a:ext cx="4718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2020г.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- 31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врач, 14 фельдшеров</a:t>
            </a:r>
          </a:p>
        </p:txBody>
      </p:sp>
      <p:sp>
        <p:nvSpPr>
          <p:cNvPr id="62" name="TextBox 38"/>
          <p:cNvSpPr txBox="1">
            <a:spLocks noChangeArrowheads="1"/>
          </p:cNvSpPr>
          <p:nvPr/>
        </p:nvSpPr>
        <p:spPr bwMode="auto">
          <a:xfrm>
            <a:off x="6240237" y="3744323"/>
            <a:ext cx="4718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2021г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- 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 врачей, 30 СМП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6296758" y="4126655"/>
            <a:ext cx="3268661" cy="13666"/>
          </a:xfrm>
          <a:prstGeom prst="line">
            <a:avLst/>
          </a:prstGeom>
          <a:ln w="38100">
            <a:solidFill>
              <a:srgbClr val="00A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33"/>
          <p:cNvSpPr txBox="1">
            <a:spLocks noChangeArrowheads="1"/>
          </p:cNvSpPr>
          <p:nvPr/>
        </p:nvSpPr>
        <p:spPr bwMode="auto">
          <a:xfrm>
            <a:off x="1851240" y="4539741"/>
            <a:ext cx="3208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Льготная ипотека</a:t>
            </a:r>
          </a:p>
        </p:txBody>
      </p:sp>
      <p:sp>
        <p:nvSpPr>
          <p:cNvPr id="65" name="TextBox 145"/>
          <p:cNvSpPr txBox="1">
            <a:spLocks noChangeArrowheads="1"/>
          </p:cNvSpPr>
          <p:nvPr/>
        </p:nvSpPr>
        <p:spPr bwMode="auto">
          <a:xfrm>
            <a:off x="1032314" y="4836884"/>
            <a:ext cx="50180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 г. 6 займов на 34,07 млн. руб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52"/>
          <p:cNvSpPr txBox="1">
            <a:spLocks noChangeArrowheads="1"/>
          </p:cNvSpPr>
          <p:nvPr/>
        </p:nvSpPr>
        <p:spPr bwMode="auto">
          <a:xfrm>
            <a:off x="5782959" y="4604738"/>
            <a:ext cx="4979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молодым специалистам 5 окладов</a:t>
            </a:r>
          </a:p>
        </p:txBody>
      </p:sp>
      <p:sp>
        <p:nvSpPr>
          <p:cNvPr id="67" name="TextBox 53"/>
          <p:cNvSpPr txBox="1">
            <a:spLocks noChangeArrowheads="1"/>
          </p:cNvSpPr>
          <p:nvPr/>
        </p:nvSpPr>
        <p:spPr bwMode="auto">
          <a:xfrm>
            <a:off x="5904493" y="4897672"/>
            <a:ext cx="50530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2020г. 199 врачей, 174 СМП</a:t>
            </a:r>
          </a:p>
        </p:txBody>
      </p:sp>
      <p:sp>
        <p:nvSpPr>
          <p:cNvPr id="68" name="TextBox 54"/>
          <p:cNvSpPr txBox="1">
            <a:spLocks noChangeArrowheads="1"/>
          </p:cNvSpPr>
          <p:nvPr/>
        </p:nvSpPr>
        <p:spPr bwMode="auto">
          <a:xfrm>
            <a:off x="5904493" y="5127274"/>
            <a:ext cx="4718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2021г.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76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врачей,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176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СМП</a:t>
            </a:r>
          </a:p>
        </p:txBody>
      </p:sp>
      <p:sp>
        <p:nvSpPr>
          <p:cNvPr id="69" name="TextBox 51"/>
          <p:cNvSpPr txBox="1">
            <a:spLocks noChangeArrowheads="1"/>
          </p:cNvSpPr>
          <p:nvPr/>
        </p:nvSpPr>
        <p:spPr bwMode="auto">
          <a:xfrm>
            <a:off x="1028290" y="5083993"/>
            <a:ext cx="5019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 г. 11 займов на 24 млн. руб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5829790" y="5491998"/>
            <a:ext cx="3993356" cy="0"/>
          </a:xfrm>
          <a:prstGeom prst="line">
            <a:avLst/>
          </a:prstGeom>
          <a:ln w="38100">
            <a:solidFill>
              <a:srgbClr val="00A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7929" y="5514824"/>
            <a:ext cx="3993356" cy="0"/>
          </a:xfrm>
          <a:prstGeom prst="line">
            <a:avLst/>
          </a:prstGeom>
          <a:ln w="38100">
            <a:solidFill>
              <a:srgbClr val="00A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7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6906"/>
            <a:ext cx="2676495" cy="492443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Программы поддержки медицинских кадров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Тульская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="" xmlns:a16="http://schemas.microsoft.com/office/drawing/2014/main" id="{2A10A472-6926-DC4B-9287-0ABE0FCE9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6895" y="388031"/>
            <a:ext cx="392400" cy="3924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A3C4634-948B-724C-88BB-BAB1B9911162}"/>
              </a:ext>
            </a:extLst>
          </p:cNvPr>
          <p:cNvSpPr>
            <a:spLocks noChangeAspect="1"/>
          </p:cNvSpPr>
          <p:nvPr/>
        </p:nvSpPr>
        <p:spPr>
          <a:xfrm>
            <a:off x="358775" y="911221"/>
            <a:ext cx="415968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Мероприятия по привлечению кадров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r="19582"/>
          <a:stretch/>
        </p:blipFill>
        <p:spPr>
          <a:xfrm>
            <a:off x="6058793" y="243241"/>
            <a:ext cx="343921" cy="429886"/>
          </a:xfrm>
          <a:prstGeom prst="rect">
            <a:avLst/>
          </a:prstGeom>
        </p:spPr>
      </p:pic>
      <p:sp>
        <p:nvSpPr>
          <p:cNvPr id="36" name="Rectangle 31">
            <a:extLst>
              <a:ext uri="{FF2B5EF4-FFF2-40B4-BE49-F238E27FC236}">
                <a16:creationId xmlns="" xmlns:a16="http://schemas.microsoft.com/office/drawing/2014/main" id="{EA3C4634-948B-724C-88BB-BAB1B9911162}"/>
              </a:ext>
            </a:extLst>
          </p:cNvPr>
          <p:cNvSpPr>
            <a:spLocks noChangeAspect="1"/>
          </p:cNvSpPr>
          <p:nvPr/>
        </p:nvSpPr>
        <p:spPr>
          <a:xfrm>
            <a:off x="367056" y="1127219"/>
            <a:ext cx="711037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Создан Центр по подбору персонала министерства здравоохранения Тульской области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47494" y="2420873"/>
            <a:ext cx="3928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Штатная численность: </a:t>
            </a:r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ед.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8881" y="3407320"/>
            <a:ext cx="466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Текущие результаты работы Центра: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158963" y="2202107"/>
            <a:ext cx="2069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Старт работы: 13.10.2021</a:t>
            </a: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210371" y="4016548"/>
            <a:ext cx="2178046" cy="2020142"/>
          </a:xfrm>
          <a:prstGeom prst="triangle">
            <a:avLst/>
          </a:prstGeom>
          <a:solidFill>
            <a:schemeClr val="bg1"/>
          </a:solidFill>
          <a:ln w="28575">
            <a:solidFill>
              <a:srgbClr val="004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05A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25820" y="4394034"/>
            <a:ext cx="1775848" cy="0"/>
          </a:xfrm>
          <a:prstGeom prst="line">
            <a:avLst/>
          </a:prstGeom>
          <a:ln w="28575">
            <a:solidFill>
              <a:srgbClr val="004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92752" y="4857342"/>
            <a:ext cx="1212928" cy="0"/>
          </a:xfrm>
          <a:prstGeom prst="line">
            <a:avLst/>
          </a:prstGeom>
          <a:ln w="28575">
            <a:solidFill>
              <a:srgbClr val="004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879244" y="5294876"/>
            <a:ext cx="828446" cy="0"/>
          </a:xfrm>
          <a:prstGeom prst="line">
            <a:avLst/>
          </a:prstGeom>
          <a:ln w="28575">
            <a:solidFill>
              <a:srgbClr val="004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19748" y="399333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1 385</a:t>
            </a:r>
            <a:endParaRPr lang="ru-RU" b="1" dirty="0">
              <a:solidFill>
                <a:srgbClr val="00A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48286" y="445125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467</a:t>
            </a:r>
            <a:endParaRPr lang="ru-RU" b="1" dirty="0">
              <a:solidFill>
                <a:srgbClr val="00A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23903" y="492507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endParaRPr lang="ru-RU" b="1" dirty="0">
              <a:solidFill>
                <a:srgbClr val="00A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81612" y="53883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b="1" dirty="0">
              <a:solidFill>
                <a:srgbClr val="00A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88967" y="4036429"/>
            <a:ext cx="1961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Отработано резюме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619974" y="4512807"/>
            <a:ext cx="2563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Проведено собеседований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19974" y="4975813"/>
            <a:ext cx="2447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Положительное решение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19974" y="5506156"/>
            <a:ext cx="304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Трудоустроено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2291575" y="4190318"/>
            <a:ext cx="328399" cy="0"/>
          </a:xfrm>
          <a:prstGeom prst="straightConnector1">
            <a:avLst/>
          </a:prstGeom>
          <a:ln>
            <a:solidFill>
              <a:srgbClr val="0040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2073025" y="4663965"/>
            <a:ext cx="515942" cy="0"/>
          </a:xfrm>
          <a:prstGeom prst="straightConnector1">
            <a:avLst/>
          </a:prstGeom>
          <a:ln>
            <a:solidFill>
              <a:srgbClr val="0040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1842045" y="5114173"/>
            <a:ext cx="703953" cy="0"/>
          </a:xfrm>
          <a:prstGeom prst="straightConnector1">
            <a:avLst/>
          </a:prstGeom>
          <a:ln>
            <a:solidFill>
              <a:srgbClr val="0040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1497110" y="5660045"/>
            <a:ext cx="1051305" cy="4967"/>
          </a:xfrm>
          <a:prstGeom prst="straightConnector1">
            <a:avLst/>
          </a:prstGeom>
          <a:ln>
            <a:solidFill>
              <a:srgbClr val="0040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hart 14">
            <a:extLst>
              <a:ext uri="{FF2B5EF4-FFF2-40B4-BE49-F238E27FC236}">
                <a16:creationId xmlns="" xmlns:a16="http://schemas.microsoft.com/office/drawing/2014/main" id="{CE9FF0F8-555B-6E4D-B486-4303EC00C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886194"/>
              </p:ext>
            </p:extLst>
          </p:nvPr>
        </p:nvGraphicFramePr>
        <p:xfrm>
          <a:off x="7062291" y="4016548"/>
          <a:ext cx="1819694" cy="173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ctangle 31">
            <a:extLst>
              <a:ext uri="{FF2B5EF4-FFF2-40B4-BE49-F238E27FC236}">
                <a16:creationId xmlns="" xmlns:a16="http://schemas.microsoft.com/office/drawing/2014/main" id="{EA3C4634-948B-724C-88BB-BAB1B9911162}"/>
              </a:ext>
            </a:extLst>
          </p:cNvPr>
          <p:cNvSpPr>
            <a:spLocks noChangeAspect="1"/>
          </p:cNvSpPr>
          <p:nvPr/>
        </p:nvSpPr>
        <p:spPr>
          <a:xfrm>
            <a:off x="6683348" y="3690956"/>
            <a:ext cx="261559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Привлечено врачей в регион, чел.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(сравнение 2020 и 2021гг.)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70012" y="2035704"/>
            <a:ext cx="2337046" cy="802347"/>
          </a:xfrm>
          <a:prstGeom prst="roundRect">
            <a:avLst/>
          </a:prstGeom>
          <a:noFill/>
          <a:ln>
            <a:solidFill>
              <a:srgbClr val="28B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56230" y="1482347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Цель:</a:t>
            </a:r>
            <a:endParaRPr lang="ru-RU" sz="14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="" xmlns:a16="http://schemas.microsoft.com/office/drawing/2014/main" id="{EA3C4634-948B-724C-88BB-BAB1B9911162}"/>
              </a:ext>
            </a:extLst>
          </p:cNvPr>
          <p:cNvSpPr>
            <a:spLocks noChangeAspect="1"/>
          </p:cNvSpPr>
          <p:nvPr/>
        </p:nvSpPr>
        <p:spPr>
          <a:xfrm>
            <a:off x="485862" y="1878393"/>
            <a:ext cx="663834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государственных учреждений здравоохранения медицинскими кадрами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881" y="2136912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Задачи:</a:t>
            </a:r>
            <a:endParaRPr lang="ru-RU" sz="14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7" y="1831716"/>
            <a:ext cx="296726" cy="296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181" y="2445454"/>
            <a:ext cx="367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5029" y="2707064"/>
            <a:ext cx="367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4933" y="2960739"/>
            <a:ext cx="367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 31">
            <a:extLst>
              <a:ext uri="{FF2B5EF4-FFF2-40B4-BE49-F238E27FC236}">
                <a16:creationId xmlns="" xmlns:a16="http://schemas.microsoft.com/office/drawing/2014/main" id="{EA3C4634-948B-724C-88BB-BAB1B9911162}"/>
              </a:ext>
            </a:extLst>
          </p:cNvPr>
          <p:cNvSpPr>
            <a:spLocks noChangeAspect="1"/>
          </p:cNvSpPr>
          <p:nvPr/>
        </p:nvSpPr>
        <p:spPr>
          <a:xfrm>
            <a:off x="441387" y="2483239"/>
            <a:ext cx="711037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потока кандидатов в ГУЗ и проведение первичного собеседования</a:t>
            </a:r>
          </a:p>
        </p:txBody>
      </p:sp>
      <p:sp>
        <p:nvSpPr>
          <p:cNvPr id="49" name="Rectangle 31">
            <a:extLst>
              <a:ext uri="{FF2B5EF4-FFF2-40B4-BE49-F238E27FC236}">
                <a16:creationId xmlns="" xmlns:a16="http://schemas.microsoft.com/office/drawing/2014/main" id="{EA3C4634-948B-724C-88BB-BAB1B9911162}"/>
              </a:ext>
            </a:extLst>
          </p:cNvPr>
          <p:cNvSpPr>
            <a:spLocks noChangeAspect="1"/>
          </p:cNvSpPr>
          <p:nvPr/>
        </p:nvSpPr>
        <p:spPr>
          <a:xfrm>
            <a:off x="436895" y="2727460"/>
            <a:ext cx="7110375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Укомплектование вакансий медицинского персонала совместно с ГУЗ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="" xmlns:a16="http://schemas.microsoft.com/office/drawing/2014/main" id="{EA3C4634-948B-724C-88BB-BAB1B9911162}"/>
              </a:ext>
            </a:extLst>
          </p:cNvPr>
          <p:cNvSpPr>
            <a:spLocks noChangeAspect="1"/>
          </p:cNvSpPr>
          <p:nvPr/>
        </p:nvSpPr>
        <p:spPr>
          <a:xfrm>
            <a:off x="436894" y="2940904"/>
            <a:ext cx="711037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адаптационного периода новых сотрудников в медицинских организациях в течение первых трех месяцев работы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7348740" y="4365496"/>
            <a:ext cx="0" cy="7492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348740" y="4365496"/>
            <a:ext cx="8208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8160033" y="4365496"/>
            <a:ext cx="0" cy="114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01" y="4159203"/>
            <a:ext cx="168840" cy="16884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390121" y="4068750"/>
            <a:ext cx="881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+122</a:t>
            </a:r>
            <a:endParaRPr lang="ru-RU" sz="16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7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Изменения (позитивные)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351155" y="4492162"/>
            <a:ext cx="2428439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Увеличилась обеспеченность врачами на 10 тыс. населения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172DD90-3A17-E94E-BA96-91976D82C6AF}"/>
              </a:ext>
            </a:extLst>
          </p:cNvPr>
          <p:cNvSpPr>
            <a:spLocks noChangeAspect="1"/>
          </p:cNvSpPr>
          <p:nvPr/>
        </p:nvSpPr>
        <p:spPr>
          <a:xfrm>
            <a:off x="7424833" y="4549430"/>
            <a:ext cx="3227859" cy="704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 молодых специалистов -врачей, впервые приступивших к работе, чел.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79497E1-655E-3643-9D97-5B052621B1AF}"/>
              </a:ext>
            </a:extLst>
          </p:cNvPr>
          <p:cNvSpPr>
            <a:spLocks noChangeAspect="1"/>
          </p:cNvSpPr>
          <p:nvPr/>
        </p:nvSpPr>
        <p:spPr>
          <a:xfrm>
            <a:off x="3691313" y="4478061"/>
            <a:ext cx="309544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Увеличилась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обеспеченность </a:t>
            </a:r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средним медицинским персоналом, работающим в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ГУЗ ТО, </a:t>
            </a:r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 на 10 тыс. населения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3D806F46-FD83-7448-A866-4F96B920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CE9FF0F8-555B-6E4D-B486-4303EC00C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344088"/>
              </p:ext>
            </p:extLst>
          </p:nvPr>
        </p:nvGraphicFramePr>
        <p:xfrm>
          <a:off x="418470" y="992521"/>
          <a:ext cx="2294750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2A02A2E4-2A6D-D145-8A96-01B3D8556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292481"/>
              </p:ext>
            </p:extLst>
          </p:nvPr>
        </p:nvGraphicFramePr>
        <p:xfrm>
          <a:off x="7825401" y="1081480"/>
          <a:ext cx="2150392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F69AED3F-4134-5349-8044-2F5DE1DE4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70441"/>
              </p:ext>
            </p:extLst>
          </p:nvPr>
        </p:nvGraphicFramePr>
        <p:xfrm>
          <a:off x="3954328" y="947924"/>
          <a:ext cx="2671324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507275" y="350338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Тульская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r="19582"/>
          <a:stretch/>
        </p:blipFill>
        <p:spPr>
          <a:xfrm>
            <a:off x="6162840" y="280452"/>
            <a:ext cx="343921" cy="42988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803082" y="1359833"/>
            <a:ext cx="0" cy="16696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03082" y="1359833"/>
            <a:ext cx="10190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831733" y="1359833"/>
            <a:ext cx="0" cy="254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331408" y="1776077"/>
            <a:ext cx="0" cy="105706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331408" y="1776076"/>
            <a:ext cx="9462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9277613" y="1776076"/>
            <a:ext cx="0" cy="125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394745" y="1483565"/>
            <a:ext cx="0" cy="18001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394745" y="1476171"/>
            <a:ext cx="12059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600700" y="1483565"/>
            <a:ext cx="0" cy="254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91" y="889206"/>
            <a:ext cx="168840" cy="1688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75672" y="1021279"/>
            <a:ext cx="673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+3,2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90" y="1318214"/>
            <a:ext cx="168840" cy="1688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467574" y="1449098"/>
            <a:ext cx="673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+85</a:t>
            </a:r>
            <a:endParaRPr lang="ru-RU" sz="16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12" y="1022099"/>
            <a:ext cx="168840" cy="16884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91121" y="1145011"/>
            <a:ext cx="673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+5,7</a:t>
            </a:r>
            <a:endParaRPr lang="ru-RU" sz="16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0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59989</TotalTime>
  <Words>384</Words>
  <Application>Microsoft Office PowerPoint</Application>
  <PresentationFormat>Произвольный</PresentationFormat>
  <Paragraphs>87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Segoe UI</vt:lpstr>
      <vt:lpstr>Segoe UI Black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Аверченко Ригина Ринатовна</cp:lastModifiedBy>
  <cp:revision>3889</cp:revision>
  <cp:lastPrinted>2022-02-10T07:06:34Z</cp:lastPrinted>
  <dcterms:created xsi:type="dcterms:W3CDTF">2021-02-15T16:51:07Z</dcterms:created>
  <dcterms:modified xsi:type="dcterms:W3CDTF">2022-04-12T12:21:48Z</dcterms:modified>
</cp:coreProperties>
</file>