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22" r:id="rId2"/>
    <p:sldId id="4332" r:id="rId3"/>
    <p:sldId id="4324" r:id="rId4"/>
    <p:sldId id="4325" r:id="rId5"/>
  </p:sldIdLst>
  <p:sldSz cx="10799763" cy="611981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адры" id="{260CE0CD-246C-6141-9DCB-F18670BF4C56}">
          <p14:sldIdLst>
            <p14:sldId id="4322"/>
            <p14:sldId id="4332"/>
            <p14:sldId id="4324"/>
            <p14:sldId id="4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5FF"/>
    <a:srgbClr val="F6F6FE"/>
    <a:srgbClr val="5050EB"/>
    <a:srgbClr val="00A378"/>
    <a:srgbClr val="F01F23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E-374D-AA71-2CBB1FC8BC0A}"/>
              </c:ext>
            </c:extLst>
          </c:dPt>
          <c:dLbls>
            <c:dLbl>
              <c:idx val="0"/>
              <c:layout>
                <c:manualLayout>
                  <c:x val="-2.95294997377222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5592</c:v>
                </c:pt>
                <c:pt idx="1">
                  <c:v>5734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AE-374D-AA71-2CBB1FC8BC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4059136"/>
        <c:axId val="164059528"/>
      </c:barChart>
      <c:catAx>
        <c:axId val="16405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059528"/>
        <c:crossesAt val="0"/>
        <c:auto val="1"/>
        <c:lblAlgn val="ctr"/>
        <c:lblOffset val="100"/>
        <c:noMultiLvlLbl val="0"/>
      </c:catAx>
      <c:valAx>
        <c:axId val="164059528"/>
        <c:scaling>
          <c:orientation val="minMax"/>
          <c:max val="6000"/>
          <c:min val="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0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8-DF4C-8FD2-93518C370C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200" dirty="0" smtClean="0"/>
                      <a:t>11 </a:t>
                    </a:r>
                    <a:r>
                      <a:rPr lang="en-US" sz="1200" dirty="0"/>
                      <a:t>955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11727</c:v>
                </c:pt>
                <c:pt idx="1">
                  <c:v>11955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48-DF4C-8FD2-93518C370C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4062272"/>
        <c:axId val="164062664"/>
      </c:barChart>
      <c:catAx>
        <c:axId val="1640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062664"/>
        <c:crossesAt val="0"/>
        <c:auto val="1"/>
        <c:lblAlgn val="ctr"/>
        <c:lblOffset val="100"/>
        <c:noMultiLvlLbl val="0"/>
      </c:catAx>
      <c:valAx>
        <c:axId val="164062664"/>
        <c:scaling>
          <c:orientation val="minMax"/>
          <c:min val="11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0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3-6A4F-A806-D046307A94A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2970</c:v>
                </c:pt>
                <c:pt idx="1">
                  <c:v>3040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A3-6A4F-A806-D046307A9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5027000"/>
        <c:axId val="165027392"/>
      </c:barChart>
      <c:catAx>
        <c:axId val="16502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5027392"/>
        <c:crosses val="autoZero"/>
        <c:auto val="1"/>
        <c:lblAlgn val="ctr"/>
        <c:lblOffset val="100"/>
        <c:noMultiLvlLbl val="0"/>
      </c:catAx>
      <c:valAx>
        <c:axId val="165027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502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877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6" y="0"/>
            <a:ext cx="2950476" cy="49877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6" cy="498772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6" y="9442155"/>
            <a:ext cx="2950476" cy="498772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877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6" y="0"/>
            <a:ext cx="2950476" cy="498773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229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0" tIns="45795" rIns="91590" bIns="45795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8"/>
          </a:xfrm>
          <a:prstGeom prst="rect">
            <a:avLst/>
          </a:prstGeom>
        </p:spPr>
        <p:txBody>
          <a:bodyPr vert="horz" lIns="91590" tIns="45795" rIns="91590" bIns="4579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6" cy="498772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6" y="9442155"/>
            <a:ext cx="2950476" cy="498772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78014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Обеспечение медицинским персоналом</a:t>
            </a:r>
            <a:endParaRPr lang="x-none" sz="2400" dirty="0">
              <a:solidFill>
                <a:srgbClr val="28B5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Вылегжанин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Сергей Валентинович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Председатель Комитета по здравоохранению  Ленинградской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сайт </a:t>
            </a:r>
            <a:r>
              <a:rPr lang="en-US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health.lenobl.ru</a:t>
            </a:r>
            <a:endParaRPr lang="en-US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1729470"/>
            <a:ext cx="1080000" cy="12339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908CB592-3B57-774A-8614-CA55502DDB33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Ленинградская область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1 274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чел.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(67</a:t>
            </a:r>
            <a:r>
              <a:rPr lang="en-US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A193578-5270-8A41-9FD6-5BE730DB3575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61</a:t>
            </a:r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B2E807F-A54B-4B40-80A1-41D6489DE186}"/>
              </a:ext>
            </a:extLst>
          </p:cNvPr>
          <p:cNvSpPr/>
          <p:nvPr/>
        </p:nvSpPr>
        <p:spPr>
          <a:xfrm>
            <a:off x="4509761" y="1380807"/>
            <a:ext cx="23569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2 738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990B899-9F3D-A24B-AF79-7FCC58C7F4DE}"/>
              </a:ext>
            </a:extLst>
          </p:cNvPr>
          <p:cNvSpPr/>
          <p:nvPr/>
        </p:nvSpPr>
        <p:spPr>
          <a:xfrm>
            <a:off x="4488658" y="2179706"/>
            <a:ext cx="24678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2096896-2276-C745-B24B-2DF10F0B5DFF}"/>
              </a:ext>
            </a:extLst>
          </p:cNvPr>
          <p:cNvSpPr/>
          <p:nvPr/>
        </p:nvSpPr>
        <p:spPr>
          <a:xfrm>
            <a:off x="4488658" y="2572294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663D6A4-BF79-C845-BB61-5610FEC81CED}"/>
              </a:ext>
            </a:extLst>
          </p:cNvPr>
          <p:cNvSpPr/>
          <p:nvPr/>
        </p:nvSpPr>
        <p:spPr>
          <a:xfrm>
            <a:off x="935385" y="2911242"/>
            <a:ext cx="279958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7165267-E08D-1A46-BF4E-C60B27C0EDE6}"/>
              </a:ext>
            </a:extLst>
          </p:cNvPr>
          <p:cNvSpPr/>
          <p:nvPr/>
        </p:nvSpPr>
        <p:spPr>
          <a:xfrm>
            <a:off x="935386" y="3359219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222223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74E5113-A9FF-E646-9DBA-1D5572988058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="" xmlns:a16="http://schemas.microsoft.com/office/drawing/2014/main" id="{8CB2BA4C-C7DB-3C41-B466-729AA8D4ECC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28B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0B955C59-5E98-0541-B6A4-B40A50686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28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B307775-CD02-A148-9E21-D2678B25B00A}"/>
              </a:ext>
            </a:extLst>
          </p:cNvPr>
          <p:cNvSpPr/>
          <p:nvPr/>
        </p:nvSpPr>
        <p:spPr>
          <a:xfrm>
            <a:off x="721134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1 892 711 </a:t>
            </a:r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E7DF036C-21C9-6447-9CAB-E1B0F5D69310}"/>
              </a:ext>
            </a:extLst>
          </p:cNvPr>
          <p:cNvSpPr/>
          <p:nvPr/>
        </p:nvSpPr>
        <p:spPr>
          <a:xfrm>
            <a:off x="7211347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83" y="359714"/>
            <a:ext cx="360000" cy="411300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Ленинградская область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14" y="2487483"/>
            <a:ext cx="3240000" cy="23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2676495" cy="492443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Программы поддержки медицинских кадров 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F4EC2AD-0101-F440-A72C-11BD32F36B42}"/>
              </a:ext>
            </a:extLst>
          </p:cNvPr>
          <p:cNvSpPr>
            <a:spLocks noChangeAspect="1"/>
          </p:cNvSpPr>
          <p:nvPr/>
        </p:nvSpPr>
        <p:spPr>
          <a:xfrm>
            <a:off x="483883" y="5036820"/>
            <a:ext cx="7684757" cy="61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83" y="359714"/>
            <a:ext cx="325283" cy="371636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Ленинградская область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6F0CCDBF-F75B-4132-B2A3-4E8476F04F9F}"/>
              </a:ext>
            </a:extLst>
          </p:cNvPr>
          <p:cNvGrpSpPr>
            <a:grpSpLocks/>
          </p:cNvGrpSpPr>
          <p:nvPr/>
        </p:nvGrpSpPr>
        <p:grpSpPr>
          <a:xfrm>
            <a:off x="1486283" y="1230698"/>
            <a:ext cx="4460240" cy="323165"/>
            <a:chOff x="201892" y="1234090"/>
            <a:chExt cx="2934928" cy="2716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7A3B6D4-F456-464C-A843-09D064ED1FF6}"/>
                </a:ext>
              </a:extLst>
            </p:cNvPr>
            <p:cNvSpPr txBox="1"/>
            <p:nvPr/>
          </p:nvSpPr>
          <p:spPr>
            <a:xfrm>
              <a:off x="508819" y="1234090"/>
              <a:ext cx="2628001" cy="255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профориентационная работа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5C9D56E-3037-42DC-877F-1F954C35EC45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1FDBFB5-CE1A-4CF6-B036-90C08AEBFDB2}"/>
              </a:ext>
            </a:extLst>
          </p:cNvPr>
          <p:cNvGrpSpPr>
            <a:grpSpLocks/>
          </p:cNvGrpSpPr>
          <p:nvPr/>
        </p:nvGrpSpPr>
        <p:grpSpPr>
          <a:xfrm>
            <a:off x="1486283" y="1501783"/>
            <a:ext cx="4867733" cy="323165"/>
            <a:chOff x="201892" y="1234090"/>
            <a:chExt cx="3060290" cy="2716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8AD829F-7EB2-4A04-8656-D3707E07AA30}"/>
                </a:ext>
              </a:extLst>
            </p:cNvPr>
            <p:cNvSpPr txBox="1"/>
            <p:nvPr/>
          </p:nvSpPr>
          <p:spPr>
            <a:xfrm>
              <a:off x="508819" y="1234090"/>
              <a:ext cx="2753363" cy="258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endParaRPr lang="ru-RU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7377815-49BF-4CEF-9450-B60E05A6A9D0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CCB77EA-AFAD-41D3-9D70-47FD64B8887D}"/>
              </a:ext>
            </a:extLst>
          </p:cNvPr>
          <p:cNvGrpSpPr>
            <a:grpSpLocks/>
          </p:cNvGrpSpPr>
          <p:nvPr/>
        </p:nvGrpSpPr>
        <p:grpSpPr>
          <a:xfrm>
            <a:off x="1486283" y="1986403"/>
            <a:ext cx="5051503" cy="323166"/>
            <a:chOff x="201892" y="1234090"/>
            <a:chExt cx="3962069" cy="2716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B4D5A49-C5A9-4508-AB69-73F82F38059F}"/>
                </a:ext>
              </a:extLst>
            </p:cNvPr>
            <p:cNvSpPr txBox="1"/>
            <p:nvPr/>
          </p:nvSpPr>
          <p:spPr>
            <a:xfrm>
              <a:off x="586777" y="1234090"/>
              <a:ext cx="3577184" cy="237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целевая подготовка специалистов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CD54B77-5D63-447C-BF19-071B840404E3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25E216-172E-4547-9498-6D3506337635}"/>
              </a:ext>
            </a:extLst>
          </p:cNvPr>
          <p:cNvSpPr txBox="1"/>
          <p:nvPr/>
        </p:nvSpPr>
        <p:spPr>
          <a:xfrm>
            <a:off x="351155" y="890461"/>
            <a:ext cx="5556228" cy="297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3276C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25000"/>
              </a:lnSpc>
            </a:pPr>
            <a:r>
              <a:rPr lang="ru-RU" dirty="0">
                <a:solidFill>
                  <a:srgbClr val="00B0F0"/>
                </a:solidFill>
              </a:rPr>
              <a:t>Подготовка </a:t>
            </a:r>
            <a:r>
              <a:rPr lang="ru-RU" dirty="0" smtClean="0">
                <a:solidFill>
                  <a:srgbClr val="00B0F0"/>
                </a:solidFill>
              </a:rPr>
              <a:t>специалистов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для </a:t>
            </a:r>
            <a:r>
              <a:rPr lang="ru-RU" dirty="0">
                <a:solidFill>
                  <a:srgbClr val="00B0F0"/>
                </a:solidFill>
              </a:rPr>
              <a:t>мед. организаций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17B52A69-066B-45C2-8108-6E2D4383FD51}"/>
              </a:ext>
            </a:extLst>
          </p:cNvPr>
          <p:cNvGrpSpPr>
            <a:grpSpLocks/>
          </p:cNvGrpSpPr>
          <p:nvPr/>
        </p:nvGrpSpPr>
        <p:grpSpPr>
          <a:xfrm>
            <a:off x="1480320" y="2309109"/>
            <a:ext cx="4460240" cy="430887"/>
            <a:chOff x="201892" y="1234090"/>
            <a:chExt cx="3297072" cy="3621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AAFBD31-8CE5-4787-90AE-C49CF9C7FD8C}"/>
                </a:ext>
              </a:extLst>
            </p:cNvPr>
            <p:cNvSpPr txBox="1"/>
            <p:nvPr/>
          </p:nvSpPr>
          <p:spPr>
            <a:xfrm>
              <a:off x="564636" y="1234090"/>
              <a:ext cx="2934328" cy="362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организация практики на базах </a:t>
              </a:r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медицинских организаций 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F30FA27-58B1-4A96-BA89-C6B74A315AC7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1976998" y="1519498"/>
            <a:ext cx="4085565" cy="4945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организация подготовки среднего медицинского персонала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4EBBD8-98D2-4151-AFA5-ADE355357EB3}"/>
              </a:ext>
            </a:extLst>
          </p:cNvPr>
          <p:cNvSpPr txBox="1"/>
          <p:nvPr/>
        </p:nvSpPr>
        <p:spPr>
          <a:xfrm>
            <a:off x="351155" y="2930793"/>
            <a:ext cx="5556228" cy="297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 b="1">
                <a:solidFill>
                  <a:srgbClr val="3276C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00B0F0"/>
                </a:solidFill>
              </a:rPr>
              <a:t>Увеличение </a:t>
            </a:r>
            <a:r>
              <a:rPr lang="ru-RU" dirty="0" smtClean="0">
                <a:solidFill>
                  <a:srgbClr val="00B0F0"/>
                </a:solidFill>
              </a:rPr>
              <a:t>притока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и </a:t>
            </a:r>
            <a:r>
              <a:rPr lang="ru-RU" dirty="0">
                <a:solidFill>
                  <a:srgbClr val="00B0F0"/>
                </a:solidFill>
              </a:rPr>
              <a:t>сокращение оттока кадров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A986EDE-F173-490E-A112-2E7036931ACA}"/>
              </a:ext>
            </a:extLst>
          </p:cNvPr>
          <p:cNvGrpSpPr>
            <a:grpSpLocks/>
          </p:cNvGrpSpPr>
          <p:nvPr/>
        </p:nvGrpSpPr>
        <p:grpSpPr>
          <a:xfrm>
            <a:off x="1482596" y="3517204"/>
            <a:ext cx="4460240" cy="361639"/>
            <a:chOff x="201892" y="1234090"/>
            <a:chExt cx="3534058" cy="303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8676D1C-2412-4A49-8329-0FB173B92D8B}"/>
                </a:ext>
              </a:extLst>
            </p:cNvPr>
            <p:cNvSpPr txBox="1"/>
            <p:nvPr/>
          </p:nvSpPr>
          <p:spPr>
            <a:xfrm>
              <a:off x="596819" y="1234092"/>
              <a:ext cx="3139131" cy="30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sz="1400" b="1" u="sng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меры социальной </a:t>
              </a:r>
              <a:r>
                <a:rPr lang="ru-RU" sz="1400" b="1" u="sng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поддержки</a:t>
              </a:r>
              <a:endParaRPr lang="ru-RU" sz="1400" b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3D28A9-94C7-4D10-8633-A5852D6FD811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31A00071-49D7-4BAA-8939-585F94C155C5}"/>
              </a:ext>
            </a:extLst>
          </p:cNvPr>
          <p:cNvGrpSpPr>
            <a:grpSpLocks/>
          </p:cNvGrpSpPr>
          <p:nvPr/>
        </p:nvGrpSpPr>
        <p:grpSpPr>
          <a:xfrm>
            <a:off x="1480319" y="3868584"/>
            <a:ext cx="4169153" cy="600870"/>
            <a:chOff x="201892" y="1234090"/>
            <a:chExt cx="3529960" cy="98597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BF25236-3FAB-47B5-9509-048F31E4C217}"/>
                </a:ext>
              </a:extLst>
            </p:cNvPr>
            <p:cNvSpPr txBox="1"/>
            <p:nvPr/>
          </p:nvSpPr>
          <p:spPr>
            <a:xfrm>
              <a:off x="610202" y="1234090"/>
              <a:ext cx="3121650" cy="985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sz="1400" b="1" u="sng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обеспечение жильем</a:t>
              </a:r>
            </a:p>
            <a:p>
              <a:endParaRPr lang="ru-RU" sz="1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E51C7A8-F0C3-4831-9B6B-B7CDA4DE88D7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530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50562925-2F46-4869-A5B3-7B5FADEB36C1}"/>
              </a:ext>
            </a:extLst>
          </p:cNvPr>
          <p:cNvGrpSpPr>
            <a:grpSpLocks/>
          </p:cNvGrpSpPr>
          <p:nvPr/>
        </p:nvGrpSpPr>
        <p:grpSpPr>
          <a:xfrm>
            <a:off x="1486282" y="4210758"/>
            <a:ext cx="3760851" cy="430887"/>
            <a:chOff x="201892" y="1234090"/>
            <a:chExt cx="3184257" cy="3621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80DF6E1-FA44-4555-9551-B1868400A9B7}"/>
                </a:ext>
              </a:extLst>
            </p:cNvPr>
            <p:cNvSpPr txBox="1"/>
            <p:nvPr/>
          </p:nvSpPr>
          <p:spPr>
            <a:xfrm>
              <a:off x="623903" y="1234090"/>
              <a:ext cx="2762246" cy="362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создание конкурентных условий по оплате труда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D404E64-6580-4FAF-84B8-A57992778D9C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4EBBD8-98D2-4151-AFA5-ADE355357EB3}"/>
              </a:ext>
            </a:extLst>
          </p:cNvPr>
          <p:cNvSpPr txBox="1"/>
          <p:nvPr/>
        </p:nvSpPr>
        <p:spPr>
          <a:xfrm>
            <a:off x="351156" y="4780840"/>
            <a:ext cx="5242830" cy="297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 b="1">
                <a:solidFill>
                  <a:srgbClr val="3276C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rgbClr val="00B0F0"/>
                </a:solidFill>
              </a:rPr>
              <a:t>Дополнительные </a:t>
            </a:r>
            <a:r>
              <a:rPr lang="ru-RU" dirty="0">
                <a:solidFill>
                  <a:srgbClr val="00B0F0"/>
                </a:solidFill>
              </a:rPr>
              <a:t>меры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50562925-2F46-4869-A5B3-7B5FADEB36C1}"/>
              </a:ext>
            </a:extLst>
          </p:cNvPr>
          <p:cNvGrpSpPr>
            <a:grpSpLocks/>
          </p:cNvGrpSpPr>
          <p:nvPr/>
        </p:nvGrpSpPr>
        <p:grpSpPr>
          <a:xfrm>
            <a:off x="1536927" y="5058649"/>
            <a:ext cx="3760851" cy="430887"/>
            <a:chOff x="201892" y="1234089"/>
            <a:chExt cx="3184257" cy="3621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80DF6E1-FA44-4555-9551-B1868400A9B7}"/>
                </a:ext>
              </a:extLst>
            </p:cNvPr>
            <p:cNvSpPr txBox="1"/>
            <p:nvPr/>
          </p:nvSpPr>
          <p:spPr>
            <a:xfrm>
              <a:off x="558983" y="1234089"/>
              <a:ext cx="2827166" cy="362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содействие в профессиональной адаптации (наставничество)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D404E64-6580-4FAF-84B8-A57992778D9C}"/>
                </a:ext>
              </a:extLst>
            </p:cNvPr>
            <p:cNvSpPr txBox="1"/>
            <p:nvPr/>
          </p:nvSpPr>
          <p:spPr>
            <a:xfrm>
              <a:off x="201892" y="1234090"/>
              <a:ext cx="306927" cy="27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50562925-2F46-4869-A5B3-7B5FADEB36C1}"/>
              </a:ext>
            </a:extLst>
          </p:cNvPr>
          <p:cNvGrpSpPr>
            <a:grpSpLocks/>
          </p:cNvGrpSpPr>
          <p:nvPr/>
        </p:nvGrpSpPr>
        <p:grpSpPr>
          <a:xfrm>
            <a:off x="1540456" y="5447974"/>
            <a:ext cx="3902833" cy="323166"/>
            <a:chOff x="218590" y="1230435"/>
            <a:chExt cx="3153540" cy="2107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80DF6E1-FA44-4555-9551-B1868400A9B7}"/>
                </a:ext>
              </a:extLst>
            </p:cNvPr>
            <p:cNvSpPr txBox="1"/>
            <p:nvPr/>
          </p:nvSpPr>
          <p:spPr>
            <a:xfrm>
              <a:off x="551707" y="1250510"/>
              <a:ext cx="2820423" cy="170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нематериальное стимулирование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D404E64-6580-4FAF-84B8-A57992778D9C}"/>
                </a:ext>
              </a:extLst>
            </p:cNvPr>
            <p:cNvSpPr txBox="1"/>
            <p:nvPr/>
          </p:nvSpPr>
          <p:spPr>
            <a:xfrm>
              <a:off x="218590" y="1230435"/>
              <a:ext cx="306927" cy="210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25000"/>
                </a:lnSpc>
                <a:defRPr sz="1200">
                  <a:solidFill>
                    <a:srgbClr val="23232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218589" y="847676"/>
            <a:ext cx="4337395" cy="2775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8676D1C-2412-4A49-8329-0FB173B92D8B}"/>
              </a:ext>
            </a:extLst>
          </p:cNvPr>
          <p:cNvSpPr txBox="1"/>
          <p:nvPr/>
        </p:nvSpPr>
        <p:spPr>
          <a:xfrm>
            <a:off x="6229918" y="842083"/>
            <a:ext cx="4326066" cy="30777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меры социальной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поддержки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6537" y="1095315"/>
            <a:ext cx="4233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«Земский доктор» (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млн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₽ или 1,5 млн. ₽), «Земский фельдшер» (500 тыс. ₽ или 750 тыс. ₽)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6536" y="1474352"/>
            <a:ext cx="40634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ЕКВ среднему персоналу на селе 375 тыс. ₽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6536" y="1717154"/>
            <a:ext cx="40634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Ежегодная выплата молодому специалисту 56,5 тыс. ₽ в течение первых 3-х лет работы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3801" y="2102980"/>
            <a:ext cx="42335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Единовременное пособие врачам (100 тыс. ₽) и среднему персоналу (50 тыс. ₽), поступившим на работу в поликлиники  и отделения СМП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4779" y="2703144"/>
            <a:ext cx="4233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Ежегодная выплата врачам дефицитных  специальностей  (120 тыс. ₽)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45768" y="3100329"/>
            <a:ext cx="4233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Именная стипендия 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целевикам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», обучающимся по программам 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специалитета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(5 тыс. ₽), ординатуры (10 тыс. ₽)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29918" y="3798722"/>
            <a:ext cx="4337395" cy="2106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F25236-3FAB-47B5-9509-048F31E4C217}"/>
              </a:ext>
            </a:extLst>
          </p:cNvPr>
          <p:cNvSpPr txBox="1"/>
          <p:nvPr/>
        </p:nvSpPr>
        <p:spPr>
          <a:xfrm>
            <a:off x="6232666" y="3795876"/>
            <a:ext cx="43373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обеспечение жильем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3803" y="4100896"/>
            <a:ext cx="42335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служебным жильем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36533" y="4305069"/>
            <a:ext cx="42335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Предоставление земельных участков для ИЖС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54993" y="4529950"/>
            <a:ext cx="42335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Предоставление субсидии на приобретение жилья и компенсации % по ипотечному кредиту для работников поликлиник  и отделений СМП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54993" y="5156039"/>
            <a:ext cx="42335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Компенсация расходов  на коммерческий наем жилья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A0EF197-2B03-44C1-B59B-13703B0D63E8}"/>
              </a:ext>
            </a:extLst>
          </p:cNvPr>
          <p:cNvSpPr txBox="1"/>
          <p:nvPr/>
        </p:nvSpPr>
        <p:spPr>
          <a:xfrm>
            <a:off x="6341641" y="5417649"/>
            <a:ext cx="4233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5000"/>
              </a:lnSpc>
              <a:defRPr sz="1200">
                <a:solidFill>
                  <a:srgbClr val="23232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Привлечение органов МСУ к обеспечению жильем медицинских работников 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4704396" y="3517208"/>
            <a:ext cx="1499681" cy="26504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>
            <a:off x="3921487" y="4128993"/>
            <a:ext cx="2293585" cy="250382"/>
          </a:xfrm>
          <a:prstGeom prst="bentConnector3">
            <a:avLst>
              <a:gd name="adj1" fmla="val 5092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28">
            <a:extLst>
              <a:ext uri="{FF2B5EF4-FFF2-40B4-BE49-F238E27FC236}">
                <a16:creationId xmlns=""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555" y="522209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 (позитивные)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661229" y="4547618"/>
            <a:ext cx="2605305" cy="72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5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численность  врачей в медицинских организациях государственной системы здравоохранения</a:t>
            </a:r>
            <a:endParaRPr lang="ru-RU" sz="105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3854549" y="4550993"/>
            <a:ext cx="3207742" cy="78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5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численность среднего медицинского персонала в медицинских организациях государственной системы здравоохранения </a:t>
            </a:r>
            <a:endParaRPr lang="ru-RU" sz="105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659858" y="4494214"/>
            <a:ext cx="2454360" cy="840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5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численность врачей, оказывающих медицинскую помощь в амбулаторных условиях</a:t>
            </a:r>
            <a:endParaRPr lang="ru-RU" sz="105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3D806F46-FD83-7448-A866-4F96B920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CE9FF0F8-555B-6E4D-B486-4303EC00C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519921"/>
              </p:ext>
            </p:extLst>
          </p:nvPr>
        </p:nvGraphicFramePr>
        <p:xfrm>
          <a:off x="661229" y="1000565"/>
          <a:ext cx="2496967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2A02A2E4-2A6D-D145-8A96-01B3D855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979558"/>
              </p:ext>
            </p:extLst>
          </p:nvPr>
        </p:nvGraphicFramePr>
        <p:xfrm>
          <a:off x="3798277" y="971550"/>
          <a:ext cx="332700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F69AED3F-4134-5349-8044-2F5DE1DE4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407424"/>
              </p:ext>
            </p:extLst>
          </p:nvPr>
        </p:nvGraphicFramePr>
        <p:xfrm>
          <a:off x="7561385" y="1014632"/>
          <a:ext cx="247966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83" y="359714"/>
            <a:ext cx="360000" cy="411300"/>
          </a:xfrm>
          <a:prstGeom prst="rect">
            <a:avLst/>
          </a:prstGeom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Ленинградская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9160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58642</TotalTime>
  <Words>338</Words>
  <Application>Microsoft Office PowerPoint</Application>
  <PresentationFormat>Произвольный</PresentationFormat>
  <Paragraphs>67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3881</cp:revision>
  <cp:lastPrinted>2022-02-25T15:36:35Z</cp:lastPrinted>
  <dcterms:created xsi:type="dcterms:W3CDTF">2021-02-15T16:51:07Z</dcterms:created>
  <dcterms:modified xsi:type="dcterms:W3CDTF">2022-04-12T12:23:36Z</dcterms:modified>
</cp:coreProperties>
</file>