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7"/>
  </p:notesMasterIdLst>
  <p:handoutMasterIdLst>
    <p:handoutMasterId r:id="rId8"/>
  </p:handoutMasterIdLst>
  <p:sldIdLst>
    <p:sldId id="4298" r:id="rId2"/>
    <p:sldId id="4327" r:id="rId3"/>
    <p:sldId id="4300" r:id="rId4"/>
    <p:sldId id="4301" r:id="rId5"/>
    <p:sldId id="4302" r:id="rId6"/>
  </p:sldIdLst>
  <p:sldSz cx="10799763" cy="6119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апремонт" id="{8CF984E3-9BC8-7F45-8B8E-0CEFDC4BF512}">
          <p14:sldIdLst>
            <p14:sldId id="4298"/>
            <p14:sldId id="4327"/>
            <p14:sldId id="4300"/>
            <p14:sldId id="4301"/>
            <p14:sldId id="4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00"/>
    <a:srgbClr val="5050EB"/>
    <a:srgbClr val="00A378"/>
    <a:srgbClr val="F01F23"/>
    <a:srgbClr val="28B5FF"/>
    <a:srgbClr val="FFDB00"/>
    <a:srgbClr val="D9124A"/>
    <a:srgbClr val="FBE7ED"/>
    <a:srgbClr val="FF1E7C"/>
    <a:srgbClr val="AD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5" autoAdjust="0"/>
    <p:restoredTop sz="96889"/>
  </p:normalViewPr>
  <p:slideViewPr>
    <p:cSldViewPr snapToGrid="0" snapToObjects="1">
      <p:cViewPr varScale="1">
        <p:scale>
          <a:sx n="130" d="100"/>
          <a:sy n="130" d="100"/>
        </p:scale>
        <p:origin x="768" y="120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39-DA4F-9828-CE91A185B54E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52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39-DA4F-9828-CE91A185B54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00A378"/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49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4FD-44EF-8523-D0213FFD42D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#\ ##0_-;\-* #\ ##0_-;_-* "-"??_-;_-@_-</c:formatCode>
                <c:ptCount val="2"/>
                <c:pt idx="0">
                  <c:v>52</c:v>
                </c:pt>
                <c:pt idx="1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39-DA4F-9828-CE91A185B5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314934712"/>
        <c:axId val="314934320"/>
      </c:barChart>
      <c:catAx>
        <c:axId val="31493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14934320"/>
        <c:crosses val="autoZero"/>
        <c:auto val="1"/>
        <c:lblAlgn val="ctr"/>
        <c:lblOffset val="100"/>
        <c:noMultiLvlLbl val="0"/>
      </c:catAx>
      <c:valAx>
        <c:axId val="3149343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\ ##0_-;\-* #\ 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1493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314935888"/>
        <c:axId val="314936280"/>
      </c:barChart>
      <c:catAx>
        <c:axId val="31493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14936280"/>
        <c:crosses val="autoZero"/>
        <c:auto val="1"/>
        <c:lblAlgn val="ctr"/>
        <c:lblOffset val="100"/>
        <c:noMultiLvlLbl val="0"/>
      </c:catAx>
      <c:valAx>
        <c:axId val="31493628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1493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F6-FC44-B5AA-23E2929DEC9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#\ ##0_-;\-* #\ ##0_-;_-* "-"??_-;_-@_-</c:formatCode>
                <c:ptCount val="2"/>
                <c:pt idx="0">
                  <c:v>47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F6-FC44-B5AA-23E2929DEC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314937064"/>
        <c:axId val="316970080"/>
      </c:barChart>
      <c:catAx>
        <c:axId val="31493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16970080"/>
        <c:crosses val="autoZero"/>
        <c:auto val="1"/>
        <c:lblAlgn val="ctr"/>
        <c:lblOffset val="100"/>
        <c:noMultiLvlLbl val="0"/>
      </c:catAx>
      <c:valAx>
        <c:axId val="31697008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\ ##0_-;\-* #\ 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14937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12.04.2022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12.04.2022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197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6" rIns="91572" bIns="45786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3"/>
          </a:xfrm>
          <a:prstGeom prst="rect">
            <a:avLst/>
          </a:prstGeom>
        </p:spPr>
        <p:txBody>
          <a:bodyPr vert="horz" lIns="91572" tIns="45786" rIns="91572" bIns="457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FFA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=""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=""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FFA000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=""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jp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11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sv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4" y="201569"/>
            <a:ext cx="6773711" cy="1107996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FFA000"/>
                </a:solidFill>
              </a:rPr>
              <a:t>Капитальный ремонт объектов здравоохранения</a:t>
            </a:r>
            <a:endParaRPr lang="x-none" sz="2400" dirty="0">
              <a:solidFill>
                <a:srgbClr val="FFA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7E83DB95-7AE3-904A-B929-2E4F581DB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2642" y="359567"/>
            <a:ext cx="394968" cy="396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5F8B233-5C63-4D45-BB19-A9191B1C1E90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Афанасьева Лена Николаевна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7BE8F1E-DBCD-794F-8B87-3AF7102CCD10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E7088FC-AC99-8C40-A548-8CD534F08297}"/>
              </a:ext>
            </a:extLst>
          </p:cNvPr>
          <p:cNvSpPr/>
          <p:nvPr/>
        </p:nvSpPr>
        <p:spPr>
          <a:xfrm>
            <a:off x="2866188" y="4476015"/>
            <a:ext cx="2518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министр здравоохранения </a:t>
            </a:r>
          </a:p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Республики Саха (Якутия)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312B8F0-09EF-4B43-8B63-EA885E7E0DFC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Саха (Якутия)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4643279E-87F5-4CAD-891F-E14998FA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99" y="1625159"/>
            <a:ext cx="1080000" cy="106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="" xmlns:a16="http://schemas.microsoft.com/office/drawing/2014/main" id="{819A1FB3-CB04-A941-BDE2-5A50EAA205E9}"/>
              </a:ext>
            </a:extLst>
          </p:cNvPr>
          <p:cNvSpPr/>
          <p:nvPr/>
        </p:nvSpPr>
        <p:spPr>
          <a:xfrm>
            <a:off x="2866188" y="5148375"/>
            <a:ext cx="42432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Официальный сайт Министерства здравоохранения Республики Саха (Якутия)</a:t>
            </a:r>
          </a:p>
          <a:p>
            <a:r>
              <a:rPr lang="en-US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https://minzdrav.sakha.gov.ru/</a:t>
            </a:r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0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FFA000"/>
                </a:solidFill>
              </a:rPr>
              <a:t>Характеристика региона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Саха (Якутия)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F92EC80-6D45-9B4A-8E1C-33BEC10691DE}"/>
              </a:ext>
            </a:extLst>
          </p:cNvPr>
          <p:cNvSpPr/>
          <p:nvPr/>
        </p:nvSpPr>
        <p:spPr>
          <a:xfrm>
            <a:off x="935385" y="1380807"/>
            <a:ext cx="24830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663</a:t>
            </a:r>
            <a:r>
              <a:rPr lang="en-US" sz="2000" b="1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(67</a:t>
            </a:r>
            <a:r>
              <a:rPr lang="en-US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8E0B75E-4C2B-974A-BF4C-DD97764E527B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DBC87A3-3B45-A347-ACE7-E641570E0AAB}"/>
              </a:ext>
            </a:extLst>
          </p:cNvPr>
          <p:cNvSpPr/>
          <p:nvPr/>
        </p:nvSpPr>
        <p:spPr>
          <a:xfrm>
            <a:off x="935385" y="2151570"/>
            <a:ext cx="248304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327</a:t>
            </a:r>
            <a:r>
              <a:rPr lang="en-US" sz="2000" b="1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33</a:t>
            </a:r>
            <a:r>
              <a:rPr lang="en-GB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12A9EC1-6A00-C042-A6A3-CDFD9370C69B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04AC030-0ECB-E04E-9BB7-9DB701218C82}"/>
              </a:ext>
            </a:extLst>
          </p:cNvPr>
          <p:cNvSpPr/>
          <p:nvPr/>
        </p:nvSpPr>
        <p:spPr>
          <a:xfrm>
            <a:off x="4509761" y="1380807"/>
            <a:ext cx="207033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592</a:t>
            </a:r>
            <a:r>
              <a:rPr lang="en-US" sz="2000" b="1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E0059CB-9136-3040-A5FD-B77D662F4E86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F11D82F8-5F50-C545-971F-F365F30545B1}"/>
              </a:ext>
            </a:extLst>
          </p:cNvPr>
          <p:cNvSpPr/>
          <p:nvPr/>
        </p:nvSpPr>
        <p:spPr>
          <a:xfrm>
            <a:off x="4488659" y="2151570"/>
            <a:ext cx="237802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39 </a:t>
            </a:r>
            <a:r>
              <a:rPr lang="ru-RU" sz="2000" dirty="0" smtClean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</a:t>
            </a:r>
            <a:r>
              <a:rPr lang="ru-RU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FFA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488CD53-47CF-F145-B022-9DFB91AF1859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5EE21F41-BDA6-7B4D-8A8A-D650D1E52046}"/>
              </a:ext>
            </a:extLst>
          </p:cNvPr>
          <p:cNvSpPr/>
          <p:nvPr/>
        </p:nvSpPr>
        <p:spPr>
          <a:xfrm>
            <a:off x="935385" y="2911242"/>
            <a:ext cx="285712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000" b="1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</a:t>
            </a:r>
            <a:r>
              <a:rPr lang="ru-RU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7B6BB7F-0E89-D543-BA07-E9ADD8F939AA}"/>
              </a:ext>
            </a:extLst>
          </p:cNvPr>
          <p:cNvSpPr/>
          <p:nvPr/>
        </p:nvSpPr>
        <p:spPr>
          <a:xfrm>
            <a:off x="935386" y="3359219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России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="" xmlns:a16="http://schemas.microsoft.com/office/drawing/2014/main" id="{4609C88D-D0B3-B04B-BEFE-94A8BF85A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="" xmlns:a16="http://schemas.microsoft.com/office/drawing/2014/main" id="{1BC5C484-D108-1B4C-A51F-AE12C438F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="" xmlns:a16="http://schemas.microsoft.com/office/drawing/2014/main" id="{B7D1235C-665A-3D40-9E93-4D380844D8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A30A973A-F992-1D42-8E27-90687E187985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52" name="Cross 51">
              <a:extLst>
                <a:ext uri="{FF2B5EF4-FFF2-40B4-BE49-F238E27FC236}">
                  <a16:creationId xmlns="" xmlns:a16="http://schemas.microsoft.com/office/drawing/2014/main" id="{67992C61-1DB0-1E4C-804F-EC107E09532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FF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DD720A78-551D-2B4A-9393-66B24BBC32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FFA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="" xmlns:a16="http://schemas.microsoft.com/office/drawing/2014/main" id="{8489B693-B137-A940-807D-06AE7475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F8A85376-08D7-4A4E-947A-EB8AF7CFC134}"/>
              </a:ext>
            </a:extLst>
          </p:cNvPr>
          <p:cNvSpPr>
            <a:spLocks noChangeAspect="1"/>
          </p:cNvSpPr>
          <p:nvPr/>
        </p:nvSpPr>
        <p:spPr>
          <a:xfrm>
            <a:off x="6883922" y="2203547"/>
            <a:ext cx="3240000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[Карта субъекта РФ]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длинная сторона=9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86C84441-31A5-4E4F-8D42-2EE7E805B335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990 538 </a:t>
            </a:r>
            <a:r>
              <a:rPr lang="ru-RU" sz="2000" dirty="0">
                <a:solidFill>
                  <a:srgbClr val="FFA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="" xmlns:a16="http://schemas.microsoft.com/office/drawing/2014/main" id="{88183A49-EFF3-7A4D-9587-A3A90AA285E5}"/>
              </a:ext>
            </a:extLst>
          </p:cNvPr>
          <p:cNvSpPr/>
          <p:nvPr/>
        </p:nvSpPr>
        <p:spPr>
          <a:xfrm>
            <a:off x="6866686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24532B74-E985-8840-9865-817B70C517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52642" y="359567"/>
            <a:ext cx="394968" cy="396000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="" xmlns:a16="http://schemas.microsoft.com/office/drawing/2014/main" id="{CC082602-5287-4495-ACBC-0E61930D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5" y="355640"/>
            <a:ext cx="359321" cy="3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22" y="2203547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FFA000"/>
                </a:solidFill>
              </a:rPr>
              <a:t>Описание объекта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3E46B40-211C-6B46-9FE5-C8B2EEFBB411}"/>
              </a:ext>
            </a:extLst>
          </p:cNvPr>
          <p:cNvCxnSpPr>
            <a:cxnSpLocks/>
          </p:cNvCxnSpPr>
          <p:nvPr/>
        </p:nvCxnSpPr>
        <p:spPr>
          <a:xfrm>
            <a:off x="935038" y="4932363"/>
            <a:ext cx="86052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Саха (Якутия)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33C78AC-AFB3-554F-852E-F22AEB934CBA}"/>
              </a:ext>
            </a:extLst>
          </p:cNvPr>
          <p:cNvSpPr/>
          <p:nvPr/>
        </p:nvSpPr>
        <p:spPr>
          <a:xfrm>
            <a:off x="935385" y="5134243"/>
            <a:ext cx="36823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(тыс. руб.) –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10 039,94 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них, строительно-монтажные работы (тыс. руб.) – 10 039,94</a:t>
            </a: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Мощность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(посещений в смену) – 68</a:t>
            </a: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Площадь проведения капремонта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</a:t>
            </a:r>
            <a:r>
              <a:rPr lang="ru-RU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– 591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B714E688-A42C-6141-9F57-D0F5E4564987}"/>
              </a:ext>
            </a:extLst>
          </p:cNvPr>
          <p:cNvSpPr>
            <a:spLocks noChangeAspect="1"/>
          </p:cNvSpPr>
          <p:nvPr/>
        </p:nvSpPr>
        <p:spPr>
          <a:xfrm>
            <a:off x="935385" y="971550"/>
            <a:ext cx="3697922" cy="36979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Разместить показательные фото завершенного объекта с использованием </a:t>
            </a:r>
          </a:p>
          <a:p>
            <a:pPr algn="ctr"/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единого стиля объектов МПЗЗ</a:t>
            </a:r>
            <a:b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(фасад, входная группа)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927A7B5-450B-D347-AD4F-362E65D84A8F}"/>
              </a:ext>
            </a:extLst>
          </p:cNvPr>
          <p:cNvSpPr/>
          <p:nvPr/>
        </p:nvSpPr>
        <p:spPr>
          <a:xfrm>
            <a:off x="5032838" y="5134243"/>
            <a:ext cx="448066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Виды работ – 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ремонт инженерных сетей, внутренняя отделка, замена окон и дверей </a:t>
            </a: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 объекта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врачебная амбулатория с.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Хатассы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обслуживаемого населения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5 169 человек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4CD570CD-4815-6A49-B7EB-C58A2EA82C28}"/>
              </a:ext>
            </a:extLst>
          </p:cNvPr>
          <p:cNvSpPr>
            <a:spLocks noChangeAspect="1"/>
          </p:cNvSpPr>
          <p:nvPr/>
        </p:nvSpPr>
        <p:spPr>
          <a:xfrm>
            <a:off x="4936528" y="998818"/>
            <a:ext cx="4673282" cy="36979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Разместить показательные фото завершенного объекта с использованием единого стиля объектов МПЗЗ </a:t>
            </a:r>
            <a:b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(внутренние помещения)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796D0378-2726-3544-B87D-89157221E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2642" y="359567"/>
            <a:ext cx="394968" cy="396000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CC082602-5287-4495-ACBC-0E61930D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5" y="355640"/>
            <a:ext cx="359321" cy="3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"/>
                    </a14:imgEffect>
                    <a14:imgEffect>
                      <a14:brightnessContrast bright="1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69" t="648" r="15399"/>
          <a:stretch/>
        </p:blipFill>
        <p:spPr>
          <a:xfrm>
            <a:off x="929139" y="971550"/>
            <a:ext cx="3688581" cy="36979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  <a14:imgEffect>
                      <a14:saturation sat="108000"/>
                    </a14:imgEffect>
                    <a14:imgEffect>
                      <a14:brightnessContrast bright="1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84" r="6679" b="1507"/>
          <a:stretch/>
        </p:blipFill>
        <p:spPr>
          <a:xfrm>
            <a:off x="4932000" y="946699"/>
            <a:ext cx="4677810" cy="37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5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184027"/>
            <a:ext cx="3366792" cy="738664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FFA000"/>
                </a:solidFill>
              </a:rPr>
              <a:t>Изменения после проведения капитального </a:t>
            </a:r>
            <a:r>
              <a:rPr lang="ru-RU" dirty="0" smtClean="0">
                <a:solidFill>
                  <a:srgbClr val="FFA000"/>
                </a:solidFill>
              </a:rPr>
              <a:t>ремонта</a:t>
            </a:r>
          </a:p>
          <a:p>
            <a:pPr marL="0"/>
            <a:r>
              <a:rPr lang="ru-RU" dirty="0" smtClean="0">
                <a:solidFill>
                  <a:srgbClr val="FFA000"/>
                </a:solidFill>
              </a:rPr>
              <a:t>г. Ленск</a:t>
            </a:r>
            <a:endParaRPr lang="ru-RU" dirty="0">
              <a:solidFill>
                <a:srgbClr val="FFA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Саха (Якутия)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B714E688-A42C-6141-9F57-D0F5E4564987}"/>
              </a:ext>
            </a:extLst>
          </p:cNvPr>
          <p:cNvSpPr>
            <a:spLocks noChangeAspect="1"/>
          </p:cNvSpPr>
          <p:nvPr/>
        </p:nvSpPr>
        <p:spPr>
          <a:xfrm>
            <a:off x="935385" y="1511450"/>
            <a:ext cx="4248000" cy="42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ru-RU" sz="10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Фото ДО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4CD570CD-4815-6A49-B7EB-C58A2EA82C28}"/>
              </a:ext>
            </a:extLst>
          </p:cNvPr>
          <p:cNvSpPr>
            <a:spLocks/>
          </p:cNvSpPr>
          <p:nvPr/>
        </p:nvSpPr>
        <p:spPr>
          <a:xfrm>
            <a:off x="5407343" y="1511450"/>
            <a:ext cx="4248000" cy="42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ru-RU" sz="10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Фото ПОСЛЕ</a:t>
            </a:r>
          </a:p>
          <a:p>
            <a:pPr algn="ctr"/>
            <a:endParaRPr lang="ru-RU" sz="105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Разместить показательные фото завершенного объекта с использованием единого стиля МПЗЗ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4E8DB3F-0B1F-C742-A6EE-55BEDF3EE207}"/>
              </a:ext>
            </a:extLst>
          </p:cNvPr>
          <p:cNvSpPr/>
          <p:nvPr/>
        </p:nvSpPr>
        <p:spPr>
          <a:xfrm>
            <a:off x="935385" y="971550"/>
            <a:ext cx="17591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01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БЫЛО</a:t>
            </a:r>
            <a:endParaRPr lang="ru-RU" sz="2000" dirty="0">
              <a:solidFill>
                <a:srgbClr val="F01F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9AA375-5002-D94A-A183-21F0A094669D}"/>
              </a:ext>
            </a:extLst>
          </p:cNvPr>
          <p:cNvSpPr/>
          <p:nvPr/>
        </p:nvSpPr>
        <p:spPr>
          <a:xfrm>
            <a:off x="5400675" y="971550"/>
            <a:ext cx="17591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СТАЛО</a:t>
            </a:r>
            <a:endParaRPr lang="ru-RU" sz="2000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71A69297-B602-2547-BE1B-8CA8B9A2C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2642" y="359567"/>
            <a:ext cx="394968" cy="39600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CC082602-5287-4495-ACBC-0E61930D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5" y="355640"/>
            <a:ext cx="359321" cy="3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000"/>
                    </a14:imgEffect>
                    <a14:imgEffect>
                      <a14:colorTemperature colorTemp="7748"/>
                    </a14:imgEffect>
                    <a14:imgEffect>
                      <a14:saturation sat="103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75" r="4767"/>
          <a:stretch/>
        </p:blipFill>
        <p:spPr>
          <a:xfrm>
            <a:off x="935385" y="1508543"/>
            <a:ext cx="4248000" cy="42509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13000"/>
                    </a14:imgEffect>
                    <a14:imgEffect>
                      <a14:brightnessContrast bright="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13" r="-271" b="12195"/>
          <a:stretch/>
        </p:blipFill>
        <p:spPr>
          <a:xfrm>
            <a:off x="5407343" y="1511709"/>
            <a:ext cx="4259519" cy="42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8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FFA000"/>
                </a:solidFill>
              </a:rPr>
              <a:t>Изменения (позитивные)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Саха (Якутия)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C39438D-8E99-7C42-958F-B75BFAF7EFFB}"/>
              </a:ext>
            </a:extLst>
          </p:cNvPr>
          <p:cNvSpPr>
            <a:spLocks noChangeAspect="1"/>
          </p:cNvSpPr>
          <p:nvPr/>
        </p:nvSpPr>
        <p:spPr>
          <a:xfrm>
            <a:off x="1918741" y="4554462"/>
            <a:ext cx="3111376" cy="647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Доля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зданий, </a:t>
            </a:r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оказывающих амбулаторную помощь, находящихся в аварийном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состоянии, </a:t>
            </a:r>
            <a:r>
              <a:rPr lang="en-US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(%)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79497E1-655E-3643-9D97-5B052621B1AF}"/>
              </a:ext>
            </a:extLst>
          </p:cNvPr>
          <p:cNvSpPr>
            <a:spLocks noChangeAspect="1"/>
          </p:cNvSpPr>
          <p:nvPr/>
        </p:nvSpPr>
        <p:spPr>
          <a:xfrm>
            <a:off x="5838669" y="4621916"/>
            <a:ext cx="3477718" cy="764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Увеличилась удовлетворенность населения качеством оказываемой медицинской помощи, от числа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опрошенных (%)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="" xmlns:a16="http://schemas.microsoft.com/office/drawing/2014/main" id="{2E0F51C7-A5EC-F643-B1BC-9D930DCEA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2642" y="359567"/>
            <a:ext cx="394968" cy="396000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="" xmlns:a16="http://schemas.microsoft.com/office/drawing/2014/main" id="{4E808078-B8A6-8840-BBE5-3645D5F320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005315"/>
              </p:ext>
            </p:extLst>
          </p:nvPr>
        </p:nvGraphicFramePr>
        <p:xfrm>
          <a:off x="2368063" y="1030733"/>
          <a:ext cx="2150392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F0A368D3-8223-C140-B029-CFD9B5F74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625011"/>
              </p:ext>
            </p:extLst>
          </p:nvPr>
        </p:nvGraphicFramePr>
        <p:xfrm>
          <a:off x="2068642" y="1030733"/>
          <a:ext cx="2811573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="" xmlns:a16="http://schemas.microsoft.com/office/drawing/2014/main" id="{23C926DB-B5BC-9A4A-8C8A-DC6878D05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877943"/>
              </p:ext>
            </p:extLst>
          </p:nvPr>
        </p:nvGraphicFramePr>
        <p:xfrm>
          <a:off x="6108506" y="1118126"/>
          <a:ext cx="2653141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5" name="Picture 4">
            <a:extLst>
              <a:ext uri="{FF2B5EF4-FFF2-40B4-BE49-F238E27FC236}">
                <a16:creationId xmlns="" xmlns:a16="http://schemas.microsoft.com/office/drawing/2014/main" id="{CC082602-5287-4495-ACBC-0E61930D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5" y="355640"/>
            <a:ext cx="359321" cy="3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799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58631</TotalTime>
  <Words>259</Words>
  <Application>Microsoft Office PowerPoint</Application>
  <PresentationFormat>Произвольный</PresentationFormat>
  <Paragraphs>53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</vt:lpstr>
      <vt:lpstr>Segoe UI</vt:lpstr>
      <vt:lpstr>Segoe UI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Аверченко Ригина Ринатовна</cp:lastModifiedBy>
  <cp:revision>3873</cp:revision>
  <cp:lastPrinted>2022-02-10T07:06:34Z</cp:lastPrinted>
  <dcterms:created xsi:type="dcterms:W3CDTF">2021-02-15T16:51:07Z</dcterms:created>
  <dcterms:modified xsi:type="dcterms:W3CDTF">2022-04-12T12:24:17Z</dcterms:modified>
</cp:coreProperties>
</file>