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0"/>
  </p:notesMasterIdLst>
  <p:sldIdLst>
    <p:sldId id="295" r:id="rId2"/>
    <p:sldId id="340" r:id="rId3"/>
    <p:sldId id="338" r:id="rId4"/>
    <p:sldId id="339" r:id="rId5"/>
    <p:sldId id="334" r:id="rId6"/>
    <p:sldId id="335" r:id="rId7"/>
    <p:sldId id="336" r:id="rId8"/>
    <p:sldId id="337" r:id="rId9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0F4"/>
    <a:srgbClr val="B9E6FD"/>
    <a:srgbClr val="A2E1F8"/>
    <a:srgbClr val="50A269"/>
    <a:srgbClr val="3E8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6" autoAdjust="0"/>
    <p:restoredTop sz="94660"/>
  </p:normalViewPr>
  <p:slideViewPr>
    <p:cSldViewPr>
      <p:cViewPr varScale="1">
        <p:scale>
          <a:sx n="117" d="100"/>
          <a:sy n="117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AC3E35-66C3-46BD-9074-E990F6F28572}" type="datetimeFigureOut">
              <a:rPr lang="ru-RU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33C1399-E2A7-494A-9ACC-810C39A94F7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37592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315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D8C986-ECBA-44D8-9BAC-D5ECAE87E40C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88B2C-160C-4FBC-B274-8C33CB14691E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9217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E98B50-AB15-4858-A402-2F555864AA23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636CA-179E-4742-9686-4A4CD2EF3F39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686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AE4B26-79C9-4936-AE8A-DE5FE2832DF3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06A61-46AA-440D-9E6A-CC75A532A013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03084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885655" y="6610114"/>
            <a:ext cx="189431" cy="250009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253957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8811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77D192-FFF1-486F-AF2D-7C151A6FA65D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BB57F-A8F4-47EE-82B4-900B1EA42873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9547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B7B0A-9096-46DB-81F7-083FBDDBDD2A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CE5D9-801D-484C-9248-23F82AE32385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2619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465B7E-265C-456A-9D55-C8EC70577E5B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43218-2D7D-4A19-BBA5-880EC3BA7D9E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2749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2062F-0D29-4327-92EE-165B12B323CD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CF269-FD1F-46D7-9921-5D124E315399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3685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555820-ED9E-4A43-8A60-19B543B775CF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7C7642-65C5-4681-A110-481546A012C0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76178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E760-7F7B-4B9F-92AF-864BF9DC89D7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5CD22-BEA7-442B-A200-93962E779067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507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784CFC-99FD-436D-9E61-AF6F4DC8D9D0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71FC9-0E53-44C1-8433-4B7EA1CDBD0C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5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86374-BAEF-402A-9461-A837BD660EC6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B426A-6516-49AF-BA05-A3CB42A322E6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8464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D8D2B3-E4ED-4FB3-828F-B55CABA4FBFF}" type="datetimeFigureOut">
              <a:rPr lang="ru-RU" smtClean="0"/>
              <a:pPr>
                <a:defRPr/>
              </a:pPr>
              <a:t>09.06.2021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3B9F81E-7BCC-40D6-8024-894BC75D463D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2007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6345" y="185365"/>
            <a:ext cx="7779529" cy="307740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algn="l" defTabSz="913765" hangingPunct="1"/>
            <a:r>
              <a:rPr lang="ru-RU" sz="1400" kern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ФЕДЕРАЛЬНЫЙ ФОНД ОБЯЗАТЕЛЬНОГО МЕДИЦИНСКОГО СТРАХОВАНИЯ</a:t>
            </a:r>
          </a:p>
        </p:txBody>
      </p:sp>
      <p:pic>
        <p:nvPicPr>
          <p:cNvPr id="12" name="Picture 2" descr="http://www.ffoms.ru/bitrix/templates/ffoms/images/logo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669"/>
          <a:stretch>
            <a:fillRect/>
          </a:stretch>
        </p:blipFill>
        <p:spPr bwMode="auto">
          <a:xfrm>
            <a:off x="107505" y="103266"/>
            <a:ext cx="573856" cy="61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Скругленный прямоугольник 7"/>
          <p:cNvSpPr/>
          <p:nvPr/>
        </p:nvSpPr>
        <p:spPr>
          <a:xfrm>
            <a:off x="2356153" y="4341959"/>
            <a:ext cx="4283969" cy="1055568"/>
          </a:xfrm>
          <a:prstGeom prst="round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algn="just" defTabSz="913765" hangingPunct="1"/>
            <a:endParaRPr lang="ru-RU" sz="1400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913765" hangingPunct="1"/>
            <a:endParaRPr lang="ru-RU" sz="1400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913765" hangingPunct="1"/>
            <a:r>
              <a:rPr lang="ru-RU" sz="1400" kern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400" kern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ru-RU" sz="1400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968370"/>
            <a:ext cx="4392488" cy="492406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1400" dirty="0">
                <a:latin typeface="Arial Narrow" charset="0"/>
                <a:ea typeface="Arial Narrow" charset="0"/>
                <a:cs typeface="Arial Narrow" charset="0"/>
              </a:rPr>
              <a:t>ЧЕРНЯКОВА ЕЛЕНА ЕВГЕНЬЕВНА</a:t>
            </a:r>
          </a:p>
          <a:p>
            <a:pPr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1200" dirty="0">
                <a:latin typeface="Arial Narrow" charset="0"/>
                <a:ea typeface="Arial Narrow" charset="0"/>
                <a:cs typeface="Arial Narrow" charset="0"/>
              </a:rPr>
              <a:t>ПредседателЬ ФОМС</a:t>
            </a:r>
            <a:endParaRPr lang="ru-RU" sz="11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0187" y="1735307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Об установлении</a:t>
            </a:r>
          </a:p>
          <a:p>
            <a:pPr algn="ctr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критериев распределения объемов медицинской помощи по территориальным программам обязательного медицинского страхования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10" descr="Зарплаты врачей уже увеличились: кому и сколько добавили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CCADAB7-5521-4A2D-A392-D016D416490D}"/>
              </a:ext>
            </a:extLst>
          </p:cNvPr>
          <p:cNvSpPr txBox="1"/>
          <p:nvPr/>
        </p:nvSpPr>
        <p:spPr>
          <a:xfrm>
            <a:off x="8688743" y="6493062"/>
            <a:ext cx="334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498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651C1AE8-277A-4096-B6A6-E6EFC7DA3118}"/>
              </a:ext>
            </a:extLst>
          </p:cNvPr>
          <p:cNvSpPr/>
          <p:nvPr/>
        </p:nvSpPr>
        <p:spPr>
          <a:xfrm>
            <a:off x="323528" y="2199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Действующий порядок распределения объемов в рамках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территориальной программы ОМС</a:t>
            </a:r>
          </a:p>
        </p:txBody>
      </p:sp>
      <p:sp>
        <p:nvSpPr>
          <p:cNvPr id="67" name="Text Box 8">
            <a:extLst>
              <a:ext uri="{FF2B5EF4-FFF2-40B4-BE49-F238E27FC236}">
                <a16:creationId xmlns:a16="http://schemas.microsoft.com/office/drawing/2014/main" xmlns="" id="{210FE908-AAFF-4411-878F-9F25240F7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1248"/>
            <a:ext cx="8784976" cy="319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обязательного медицинского страхования установлены критерии распределения объемов оказания медицинской помощи </a:t>
            </a:r>
            <a:r>
              <a:rPr lang="ru-RU" alt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ru-RU" alt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2019 года </a:t>
            </a:r>
          </a:p>
          <a:p>
            <a:pPr marL="171450" indent="-171450" algn="just"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прикрепленных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застрахованных лиц к медицинским организациям;</a:t>
            </a:r>
          </a:p>
          <a:p>
            <a:pPr marL="171450" indent="-171450" algn="just"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объемов предоставления медицинской помощи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одно застрахованное лицо в год, утвержденных территориальной программой,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профилей отделений (коек),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врачебных специальностей, видов медицинской помощи и условий ее предоставления медицинскими организациями, не имеющими прикрепленных застрахованных лиц;</a:t>
            </a:r>
          </a:p>
          <a:p>
            <a:pPr marL="171450" indent="-171450" algn="just"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диагностических и (или) консультативных услуг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потребности медицинских организаций по выполнению порядков оказания медицинской помощи и с учетом стандартов медицинской помощи;</a:t>
            </a:r>
          </a:p>
          <a:p>
            <a:pPr marL="171450" indent="-171450" algn="just"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оказанных объемов предоставления медицинской помощи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оплаченных страховыми медицинскими организациями каждой медицинской организации;</a:t>
            </a:r>
          </a:p>
          <a:p>
            <a:pPr marL="171450" indent="-171450" algn="just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и возможность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новых медицинских услуг или технологий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ресурсного, в том числе кадрового,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планируемых объемов предоставления медицинской помощи;</a:t>
            </a:r>
          </a:p>
          <a:p>
            <a:pPr marL="171450" indent="-171450" algn="just"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достаточность мощности медицинской организации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выполнения объемов медицинской помощи, заявленных медицинской организацией в уведомлении об осуществлении деятельности в сфере обязательного медицинского страхования.</a:t>
            </a:r>
          </a:p>
          <a:p>
            <a:pPr algn="just"/>
            <a:r>
              <a:rPr lang="ru-RU" alt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Оцениваются комплексно</a:t>
            </a:r>
            <a:endParaRPr lang="ru-RU" altLang="ru-RU" sz="1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>
            <a:off x="323528" y="668325"/>
            <a:ext cx="828092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8315CEE-D4BC-4438-A165-BE8DEB44E7EF}"/>
              </a:ext>
            </a:extLst>
          </p:cNvPr>
          <p:cNvSpPr txBox="1"/>
          <p:nvPr/>
        </p:nvSpPr>
        <p:spPr>
          <a:xfrm>
            <a:off x="71500" y="4043749"/>
            <a:ext cx="8928992" cy="2060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июля 2021 года</a:t>
            </a:r>
          </a:p>
          <a:p>
            <a:pPr algn="just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условия предоставления медицинской помощи, а также применяемые способы оплаты медицинской помощи;</a:t>
            </a:r>
          </a:p>
          <a:p>
            <a:pPr marL="214313" indent="-214313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профилей медицинской помощи, и в случае распределения объемов предоставления медицинской помощи в разрезе заболеваний и состояний (групп заболеваний и состояний), групп и видов высокотехнологичной медицинской помощи - в разрезе заболеваний и состояний (групп заболеваний и состояний), групп и видов высокотехнологичной медицинской помощи;</a:t>
            </a:r>
          </a:p>
          <a:p>
            <a:pPr marL="214313" indent="-214313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медицинских услуг (групп медицинских услуг) в случае установления в тарифном соглашении по отдельным видам медицинских услуг (групп медицинских услуг) возможности использования только способа оплаты медицинской помощи "за единицу объема медицинской помощи";</a:t>
            </a:r>
          </a:p>
          <a:p>
            <a:pPr marL="214313" indent="-214313" algn="just">
              <a:buFont typeface="+mj-lt"/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788" dirty="0"/>
          </a:p>
        </p:txBody>
      </p:sp>
    </p:spTree>
    <p:extLst>
      <p:ext uri="{BB962C8B-B14F-4D97-AF65-F5344CB8AC3E}">
        <p14:creationId xmlns:p14="http://schemas.microsoft.com/office/powerpoint/2010/main" val="14191840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CF9DD9-CB18-475F-82AF-A251EC67BD29}"/>
              </a:ext>
            </a:extLst>
          </p:cNvPr>
          <p:cNvSpPr txBox="1"/>
          <p:nvPr/>
        </p:nvSpPr>
        <p:spPr>
          <a:xfrm>
            <a:off x="467544" y="118661"/>
            <a:ext cx="8280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критериев распределения объемов оказания медицинской помощи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FD760B64-080E-4AF3-8E16-3FE9EDD08DFB}"/>
              </a:ext>
            </a:extLst>
          </p:cNvPr>
          <p:cNvCxnSpPr/>
          <p:nvPr/>
        </p:nvCxnSpPr>
        <p:spPr>
          <a:xfrm>
            <a:off x="0" y="548680"/>
            <a:ext cx="903649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0BD0B5-D2FD-4273-B615-6128A050BDF3}"/>
              </a:ext>
            </a:extLst>
          </p:cNvPr>
          <p:cNvSpPr txBox="1"/>
          <p:nvPr/>
        </p:nvSpPr>
        <p:spPr>
          <a:xfrm>
            <a:off x="143508" y="692696"/>
            <a:ext cx="8856984" cy="5973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этап –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5-ти бальная система оценки </a:t>
            </a: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критериям, определяющим возможность участия в реализации территориальных программ, в том числе для впервые входящих в систему ОМС</a:t>
            </a:r>
            <a:endParaRPr lang="ru-RU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в течение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менее 2-х лет работ (услуг)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видам медицинской помощи и по условиям их оказания, планируемых при реализации территориальной программы обязательного медицинского страхования на территории субъекта Российской Федерации.</a:t>
            </a:r>
          </a:p>
          <a:p>
            <a:pPr marL="228600" indent="-2286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Комплексность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оказания медицинской помощи (возможность оказания первичной медико-санитарной помощи и специализированной медицинской помощи).</a:t>
            </a:r>
          </a:p>
          <a:p>
            <a:pPr marL="228600" indent="-2286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Подключение медицинской организации к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единой государственной информационной системе в сфере здравоохранения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государственной информационной системе обязательного медицинского страхования (обязательство, данное медицинской организацией).</a:t>
            </a:r>
          </a:p>
          <a:p>
            <a:pPr marL="228600" indent="-2286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Обязанность медицинской организации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представить отчеты по формам статистического наблюдения и ведомственной отчетности за год,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следующий за годом подачи заявления о включении в реестр медицинских организаций для осуществления деятельности в сфере обязательного медицинского страхования по территориальной программе обязательного медицинского страхования (обязательство, данное медицинской организацией).</a:t>
            </a:r>
          </a:p>
          <a:p>
            <a:pPr marL="228600" indent="-2286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медицинских организаций, впервые включенных в реестр </a:t>
            </a:r>
            <a:endParaRPr lang="ru-RU" sz="1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на 1 число месяца, в котором подано заявление о включении в Реестр, просроченной кредиторской задолженности по налогам и сборами;</a:t>
            </a: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Отсутствие на 1 число месяца, в котором подано заявление о включении в Реестр, просроченной кредиторской задолженности по оплате товаров, работ, услуг ( для медицинских организаций медицинских организаций, впервые включенных в реестр) </a:t>
            </a:r>
          </a:p>
        </p:txBody>
      </p:sp>
    </p:spTree>
    <p:extLst>
      <p:ext uri="{BB962C8B-B14F-4D97-AF65-F5344CB8AC3E}">
        <p14:creationId xmlns:p14="http://schemas.microsoft.com/office/powerpoint/2010/main" val="35523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CF9DD9-CB18-475F-82AF-A251EC67BD29}"/>
              </a:ext>
            </a:extLst>
          </p:cNvPr>
          <p:cNvSpPr txBox="1"/>
          <p:nvPr/>
        </p:nvSpPr>
        <p:spPr>
          <a:xfrm>
            <a:off x="467544" y="118661"/>
            <a:ext cx="8280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критериев распределения объемов оказания медицинской помощи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FD760B64-080E-4AF3-8E16-3FE9EDD08DFB}"/>
              </a:ext>
            </a:extLst>
          </p:cNvPr>
          <p:cNvCxnSpPr/>
          <p:nvPr/>
        </p:nvCxnSpPr>
        <p:spPr>
          <a:xfrm>
            <a:off x="0" y="548680"/>
            <a:ext cx="903649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0BD0B5-D2FD-4273-B615-6128A050BDF3}"/>
              </a:ext>
            </a:extLst>
          </p:cNvPr>
          <p:cNvSpPr txBox="1"/>
          <p:nvPr/>
        </p:nvSpPr>
        <p:spPr>
          <a:xfrm>
            <a:off x="143508" y="1268760"/>
            <a:ext cx="8856984" cy="4089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этап –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10-ти бальная система оценки 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суммы баллов, присвоенных каждому критерию пропорционально набранным баллам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специальным критериям в разрезе условий оказания медицинской помощи в: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амбулаторных условиях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условиях круглосуточного стационара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условиях дневного стационара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скорая медицинская помощь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362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D24E29-A2D1-491B-97DB-BC1FCA595E85}"/>
              </a:ext>
            </a:extLst>
          </p:cNvPr>
          <p:cNvSpPr txBox="1"/>
          <p:nvPr/>
        </p:nvSpPr>
        <p:spPr>
          <a:xfrm>
            <a:off x="215516" y="25102"/>
            <a:ext cx="8712968" cy="768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критериев распределения объемов оказания медицинской помощи:</a:t>
            </a:r>
          </a:p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амбулаторных условиях: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4F53CFA9-FE63-4C1E-9E4F-AA0CEE2D3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42577"/>
              </p:ext>
            </p:extLst>
          </p:nvPr>
        </p:nvGraphicFramePr>
        <p:xfrm>
          <a:off x="118693" y="905779"/>
          <a:ext cx="8923219" cy="545947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3403">
                  <a:extLst>
                    <a:ext uri="{9D8B030D-6E8A-4147-A177-3AD203B41FA5}">
                      <a16:colId xmlns:a16="http://schemas.microsoft.com/office/drawing/2014/main" xmlns="" val="3508091830"/>
                    </a:ext>
                  </a:extLst>
                </a:gridCol>
                <a:gridCol w="8049525">
                  <a:extLst>
                    <a:ext uri="{9D8B030D-6E8A-4147-A177-3AD203B41FA5}">
                      <a16:colId xmlns:a16="http://schemas.microsoft.com/office/drawing/2014/main" xmlns="" val="1980831955"/>
                    </a:ext>
                  </a:extLst>
                </a:gridCol>
                <a:gridCol w="570291">
                  <a:extLst>
                    <a:ext uri="{9D8B030D-6E8A-4147-A177-3AD203B41FA5}">
                      <a16:colId xmlns:a16="http://schemas.microsoft.com/office/drawing/2014/main" xmlns="" val="3049659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для распределения объемов медицинской помощи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баллов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448538429"/>
                  </a:ext>
                </a:extLst>
              </a:tr>
              <a:tr h="304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возможности для проведения диспансеризации, профилактических осмотров и диспансерного наблюдения (наличие лицензии для выполнения (услуг) по профилактическим медицинским осмотрам, диспансеризации)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342194469"/>
                  </a:ext>
                </a:extLst>
              </a:tr>
              <a:tr h="150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медицинской помощи в неотложной форме, в том числе на дому с учетом транспортной доступности, не более 120 минут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812277554"/>
                  </a:ext>
                </a:extLst>
              </a:tr>
              <a:tr h="2455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медицинскими работниками (врачами и средним медицинским персоналом), рассчитываемая отдельно по каждой категории медицинского персонала: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- 80 -100 процентов от утвержденного штатного расписания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менее 80 процентов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982358091"/>
                  </a:ext>
                </a:extLst>
              </a:tr>
              <a:tr h="785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лабораторной службы в структуре медицинских организаций: проведение исследований, в том числе по договору на проведение лабораторных исследований не менее чем на 1 год, (без возможности проведения экспресс-диагностики медицинской организацией самостоятельно (общий анализ мочи, общий анализ крови);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исследований, в том числе по договору на проведение лабораторных исследований не менее чем на 1 год, (с возможностью проведения экспресс-диагностики медицинской организацией самостоятельно (общий анализ мочи, общий анализ крови)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0,5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701898445"/>
                  </a:ext>
                </a:extLst>
              </a:tr>
              <a:tr h="725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использования телемедицинских технологий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163249605"/>
                  </a:ext>
                </a:extLst>
              </a:tr>
              <a:tr h="356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объемов медицинской помощи, оказанной лицам, застрахованным на территории других субъектов Российской Федерации к общему объему медицинской помощи: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менее 10% 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более 11%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891407074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электронной записи к врачу, в том числе посредством единого портала государственных услуг, порталы государственных услуг субъектов Российской Федерации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487339057"/>
                  </a:ext>
                </a:extLst>
              </a:tr>
              <a:tr h="3048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мобильных медицинских бригад, в том числе использующих комплексы передвижные медицинские, в структуре медицинской организации (ее структурного подразделения), оказывающей первичную медико-санитарную помощь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78197229"/>
                  </a:ext>
                </a:extLst>
              </a:tr>
              <a:tr h="5083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удовлетворенность пациентов качеством оказания медицинской помощи в амбулаторных условиях: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ниже среднего по субъекту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выше и или равно среднему по субъекту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extLst>
                  <a:ext uri="{0D108BD9-81ED-4DB2-BD59-A6C34878D82A}">
                    <a16:rowId xmlns:a16="http://schemas.microsoft.com/office/drawing/2014/main" xmlns="" val="3895683446"/>
                  </a:ext>
                </a:extLst>
              </a:tr>
              <a:tr h="475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функции врачебной должности в сравнении с показателями, установленными в территориальной программе государственных гарантий: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- 80-100%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-менее 80%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808591055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xmlns="" id="{AD282826-F1D8-4CDA-9BCF-8BAFC870D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823881"/>
              </p:ext>
            </p:extLst>
          </p:nvPr>
        </p:nvGraphicFramePr>
        <p:xfrm>
          <a:off x="118694" y="6237574"/>
          <a:ext cx="8923218" cy="5520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3403">
                  <a:extLst>
                    <a:ext uri="{9D8B030D-6E8A-4147-A177-3AD203B41FA5}">
                      <a16:colId xmlns:a16="http://schemas.microsoft.com/office/drawing/2014/main" xmlns="" val="2172434566"/>
                    </a:ext>
                  </a:extLst>
                </a:gridCol>
                <a:gridCol w="8049524">
                  <a:extLst>
                    <a:ext uri="{9D8B030D-6E8A-4147-A177-3AD203B41FA5}">
                      <a16:colId xmlns:a16="http://schemas.microsoft.com/office/drawing/2014/main" xmlns="" val="4089147334"/>
                    </a:ext>
                  </a:extLst>
                </a:gridCol>
                <a:gridCol w="570291">
                  <a:extLst>
                    <a:ext uri="{9D8B030D-6E8A-4147-A177-3AD203B41FA5}">
                      <a16:colId xmlns:a16="http://schemas.microsoft.com/office/drawing/2014/main" xmlns="" val="682364134"/>
                    </a:ext>
                  </a:extLst>
                </a:gridCol>
              </a:tblGrid>
              <a:tr h="417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обоснованных жалоб, поступивших в орган исполнительной власти субъекта Российской Федерации, территориальный орган Федеральной службы по надзору в сфере здравоохранения по вопросам организации и оказания медицинской помощи в амбулаторных условиях в медицинской организации ( для медицинских организаций, впервые включенных в Реестр)</a:t>
                      </a:r>
                      <a:endParaRPr lang="ru-RU" sz="105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5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82694308"/>
                  </a:ext>
                </a:extLst>
              </a:tr>
            </a:tbl>
          </a:graphicData>
        </a:graphic>
      </p:graphicFrame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1799AB65-398C-4994-83E4-41B9F7B36FD4}"/>
              </a:ext>
            </a:extLst>
          </p:cNvPr>
          <p:cNvCxnSpPr/>
          <p:nvPr/>
        </p:nvCxnSpPr>
        <p:spPr>
          <a:xfrm>
            <a:off x="62054" y="794030"/>
            <a:ext cx="903649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638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D24E29-A2D1-491B-97DB-BC1FCA595E85}"/>
              </a:ext>
            </a:extLst>
          </p:cNvPr>
          <p:cNvSpPr txBox="1"/>
          <p:nvPr/>
        </p:nvSpPr>
        <p:spPr>
          <a:xfrm>
            <a:off x="215516" y="25102"/>
            <a:ext cx="8712968" cy="357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Специализированная медицинская помощь в условиях круглосуточного стационара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4F53CFA9-FE63-4C1E-9E4F-AA0CEE2D3294}"/>
              </a:ext>
            </a:extLst>
          </p:cNvPr>
          <p:cNvGraphicFramePr>
            <a:graphicFrameLocks noGrp="1"/>
          </p:cNvGraphicFramePr>
          <p:nvPr/>
        </p:nvGraphicFramePr>
        <p:xfrm>
          <a:off x="128358" y="765353"/>
          <a:ext cx="8923219" cy="60497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3403">
                  <a:extLst>
                    <a:ext uri="{9D8B030D-6E8A-4147-A177-3AD203B41FA5}">
                      <a16:colId xmlns:a16="http://schemas.microsoft.com/office/drawing/2014/main" xmlns="" val="3508091830"/>
                    </a:ext>
                  </a:extLst>
                </a:gridCol>
                <a:gridCol w="8049525">
                  <a:extLst>
                    <a:ext uri="{9D8B030D-6E8A-4147-A177-3AD203B41FA5}">
                      <a16:colId xmlns:a16="http://schemas.microsoft.com/office/drawing/2014/main" xmlns="" val="1980831955"/>
                    </a:ext>
                  </a:extLst>
                </a:gridCol>
                <a:gridCol w="570291">
                  <a:extLst>
                    <a:ext uri="{9D8B030D-6E8A-4147-A177-3AD203B41FA5}">
                      <a16:colId xmlns:a16="http://schemas.microsoft.com/office/drawing/2014/main" xmlns="" val="3049659226"/>
                    </a:ext>
                  </a:extLst>
                </a:gridCol>
              </a:tblGrid>
              <a:tr h="346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для распределения объемов медицинской помощи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баллов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448538429"/>
                  </a:ext>
                </a:extLst>
              </a:tr>
              <a:tr h="192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в структуре отделения и (или) центра, оказывающих высокотехнологичную медицинскую помощь*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342194469"/>
                  </a:ext>
                </a:extLst>
              </a:tr>
              <a:tr h="741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отделения (палаты) анестезиологии и реанимации, обеспечивающих возможность оказания в круглосуточном режиме специализированной, в том числе высокотехнологичной, медицинской помощи*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отделения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палаты 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812277554"/>
                  </a:ext>
                </a:extLst>
              </a:tr>
              <a:tr h="7913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лабораторной службы в структуре медицинских организаций*: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проведение исследований, в том числе по договору на проведение лабораторных исследований не менее чем на 1 год, (без возможности проведения экспресс-диагностики медицинской организацией самостоятельно (общий анализ мочи, общий анализ крови)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проведение исследований, в том числе по договору на проведение лабораторных исследований не менее чем на 1 год, (с возможностью проведения экспресс-диагностики медицинской организацией самостоятельно (общий анализ мочи, общий анализ крови)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0,5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982358091"/>
                  </a:ext>
                </a:extLst>
              </a:tr>
              <a:tr h="749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подразделений, проводящих инструментальные методы исследования (эндоскопические, рентгенологические, ультразвуковые функциональная диагностика):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наличие стационарного оборудования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стационарного оборудования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передвижного оборудования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701898445"/>
                  </a:ext>
                </a:extLst>
              </a:tr>
              <a:tr h="676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медицинскими работниками (врачами и средним медицинским персоналом), рассчитываемая отдельно по каждой категории медицинского персонала: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- 80 -100 процентов от утвержденного штатного расписания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менее 80 процентов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163249605"/>
                  </a:ext>
                </a:extLst>
              </a:tr>
              <a:tr h="630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объемов медицинской помощи, оказанной лицам, застрахованным на территории других субъектов Российской Федерации к общему объему медицинской помощи: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менее 10% 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более 11%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891407074"/>
                  </a:ext>
                </a:extLst>
              </a:tr>
              <a:tr h="503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пациентов качеством оказания медицинской помощи в стационарных условиях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ниже среднего по субъекту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выше и или равно среднему по субъекту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487339057"/>
                  </a:ext>
                </a:extLst>
              </a:tr>
              <a:tr h="5603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мобильных медицинских бригад, в том числе использующих комплексы передвижные медицинские, в структуре медицинской организации (ее структурного подразделения), оказывающей первичную </a:t>
                      </a:r>
                      <a:r>
                        <a:rPr lang="ru-RU" sz="105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медико-санитарную помощь (Для медицинских организаций, впервые входящих в систему обязательного медицинского страхования)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78197229"/>
                  </a:ext>
                </a:extLst>
              </a:tr>
              <a:tr h="476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рационального использования коечного фонда (оценивается как обеспечение нормативных показателей занятости койки при соблюдении нормативных сроков лечения)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extLst>
                  <a:ext uri="{0D108BD9-81ED-4DB2-BD59-A6C34878D82A}">
                    <a16:rowId xmlns:a16="http://schemas.microsoft.com/office/drawing/2014/main" xmlns="" val="3895683446"/>
                  </a:ext>
                </a:extLst>
              </a:tr>
            </a:tbl>
          </a:graphicData>
        </a:graphic>
      </p:graphicFrame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1799AB65-398C-4994-83E4-41B9F7B36FD4}"/>
              </a:ext>
            </a:extLst>
          </p:cNvPr>
          <p:cNvCxnSpPr/>
          <p:nvPr/>
        </p:nvCxnSpPr>
        <p:spPr>
          <a:xfrm>
            <a:off x="53752" y="432145"/>
            <a:ext cx="903649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25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D24E29-A2D1-491B-97DB-BC1FCA595E85}"/>
              </a:ext>
            </a:extLst>
          </p:cNvPr>
          <p:cNvSpPr txBox="1"/>
          <p:nvPr/>
        </p:nvSpPr>
        <p:spPr>
          <a:xfrm>
            <a:off x="105188" y="114833"/>
            <a:ext cx="8856764" cy="357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помощь в условиях дневного стационара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4F53CFA9-FE63-4C1E-9E4F-AA0CEE2D3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55042"/>
              </p:ext>
            </p:extLst>
          </p:nvPr>
        </p:nvGraphicFramePr>
        <p:xfrm>
          <a:off x="194402" y="1340768"/>
          <a:ext cx="8908137" cy="455801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1174">
                  <a:extLst>
                    <a:ext uri="{9D8B030D-6E8A-4147-A177-3AD203B41FA5}">
                      <a16:colId xmlns:a16="http://schemas.microsoft.com/office/drawing/2014/main" xmlns="" val="3508091830"/>
                    </a:ext>
                  </a:extLst>
                </a:gridCol>
                <a:gridCol w="6984776">
                  <a:extLst>
                    <a:ext uri="{9D8B030D-6E8A-4147-A177-3AD203B41FA5}">
                      <a16:colId xmlns:a16="http://schemas.microsoft.com/office/drawing/2014/main" xmlns="" val="1980831955"/>
                    </a:ext>
                  </a:extLst>
                </a:gridCol>
                <a:gridCol w="1362187">
                  <a:extLst>
                    <a:ext uri="{9D8B030D-6E8A-4147-A177-3AD203B41FA5}">
                      <a16:colId xmlns:a16="http://schemas.microsoft.com/office/drawing/2014/main" xmlns="" val="3049659226"/>
                    </a:ext>
                  </a:extLst>
                </a:gridCol>
              </a:tblGrid>
              <a:tr h="362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для распределения объемов медицинской помощи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баллов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448538429"/>
                  </a:ext>
                </a:extLst>
              </a:tr>
              <a:tr h="626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Укомплектованность медицинскими работниками (врачами и средним медицинским персоналом), рассчитываемая отдельно по каждой категории медицинского персонала: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- 80 -100 процентов от утвержденного штатного расписания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менее 80 процентов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342194469"/>
                  </a:ext>
                </a:extLst>
              </a:tr>
              <a:tr h="41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Территориальное расположение отделения, позволяющее обеспечить максимальную транспортную доступность для застрахованных лиц, проживающих в зоне обслуживания (не более 1 часа)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812277554"/>
                  </a:ext>
                </a:extLst>
              </a:tr>
              <a:tr h="6269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объемов медицинской помощи, оказанной лицам, застрахованным на территории других субъектов Российской Федерации к общему объему медицинской помощи: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менее 10% 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более 11%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982358091"/>
                  </a:ext>
                </a:extLst>
              </a:tr>
              <a:tr h="491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Сменность работы ДС*: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смена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смены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1,5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 2,0  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701898445"/>
                  </a:ext>
                </a:extLst>
              </a:tr>
              <a:tr h="636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Уровень удовлетворенность пациентов качеством оказания медицинской помощи в условиях дневного стационара: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ниже среднего по субъекту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выше и или равно среднему по субъекту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163249605"/>
                  </a:ext>
                </a:extLst>
              </a:tr>
              <a:tr h="586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2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обоснованных жалоб, поступивших в орган исполнительной власти субъекта Российской Федерации, территориальный орган Федеральной службы по надзору в сфере здравоохранения по вопросам организации и оказания медицинской помощи в амбулаторных условиях в медицинской организации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891407074"/>
                  </a:ext>
                </a:extLst>
              </a:tr>
            </a:tbl>
          </a:graphicData>
        </a:graphic>
      </p:graphicFrame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1799AB65-398C-4994-83E4-41B9F7B36FD4}"/>
              </a:ext>
            </a:extLst>
          </p:cNvPr>
          <p:cNvCxnSpPr/>
          <p:nvPr/>
        </p:nvCxnSpPr>
        <p:spPr>
          <a:xfrm>
            <a:off x="66043" y="548680"/>
            <a:ext cx="903649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86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D24E29-A2D1-491B-97DB-BC1FCA595E85}"/>
              </a:ext>
            </a:extLst>
          </p:cNvPr>
          <p:cNvSpPr txBox="1"/>
          <p:nvPr/>
        </p:nvSpPr>
        <p:spPr>
          <a:xfrm>
            <a:off x="66137" y="211238"/>
            <a:ext cx="8712968" cy="357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корая медицинская помощь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4F53CFA9-FE63-4C1E-9E4F-AA0CEE2D3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866823"/>
              </p:ext>
            </p:extLst>
          </p:nvPr>
        </p:nvGraphicFramePr>
        <p:xfrm>
          <a:off x="200077" y="980728"/>
          <a:ext cx="8908139" cy="495249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5876">
                  <a:extLst>
                    <a:ext uri="{9D8B030D-6E8A-4147-A177-3AD203B41FA5}">
                      <a16:colId xmlns:a16="http://schemas.microsoft.com/office/drawing/2014/main" xmlns="" val="3508091830"/>
                    </a:ext>
                  </a:extLst>
                </a:gridCol>
                <a:gridCol w="7594439">
                  <a:extLst>
                    <a:ext uri="{9D8B030D-6E8A-4147-A177-3AD203B41FA5}">
                      <a16:colId xmlns:a16="http://schemas.microsoft.com/office/drawing/2014/main" xmlns="" val="1980831955"/>
                    </a:ext>
                  </a:extLst>
                </a:gridCol>
                <a:gridCol w="1007824">
                  <a:extLst>
                    <a:ext uri="{9D8B030D-6E8A-4147-A177-3AD203B41FA5}">
                      <a16:colId xmlns:a16="http://schemas.microsoft.com/office/drawing/2014/main" xmlns="" val="3049659226"/>
                    </a:ext>
                  </a:extLst>
                </a:gridCol>
              </a:tblGrid>
              <a:tr h="429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для распределения объемов медицинской помощи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баллов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448538429"/>
                  </a:ext>
                </a:extLst>
              </a:tr>
              <a:tr h="649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бригад скорой медицинской помощи: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общепрофильных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общепрофильных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и специализированных;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общепрофильных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и специализированных, в том числе реанимационных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342194469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Время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доезда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пациента бригад скорой медицинской помощи при оказании скорой медицинской помощи в экстренной форме не должно превышать 20 минут с момента ее вызова: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- 20 минут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- 21-40 минут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- 41-60 минут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Более 60</a:t>
                      </a:r>
                    </a:p>
                    <a:p>
                      <a:r>
                        <a:rPr lang="ru-RU" sz="10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случае установления субъектом Российской Федерации иного времени </a:t>
                      </a:r>
                      <a:r>
                        <a:rPr lang="ru-RU" sz="1000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доезда</a:t>
                      </a:r>
                      <a:r>
                        <a:rPr lang="ru-RU" sz="10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учетом транспортной доступности, плотности населения, а также климатических и географических особенностей регионов, оценка осуществляется по указанному времени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281227755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Выполнение показателя территориальной программы государственных гарантий бесплатного оказания гражданам медицинской помощи за год, предшествующий году подачи заявления о включении в Реестр «Доля пациентов с острым и повторным инфарктом миокарда, которым выездной бригадой скорой медицинской помощи проведен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тромболизис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 общем количестве пациентов с острым и повторным инфарктом миокарда, имеющих показания к его проведению, которым оказана медицинская помощь выездными бригадами скорой медицинской помощи»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2,0 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1982358091"/>
                  </a:ext>
                </a:extLst>
              </a:tr>
              <a:tr h="67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Уровень удовлетворенность пациентов качеством оказания медицинской помощи в условиях дневного стационара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ниже среднего по субъекту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выше и или равно среднему по субъекту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701898445"/>
                  </a:ext>
                </a:extLst>
              </a:tr>
              <a:tr h="623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54" marR="2525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обоснованных жалоб, поступивших в орган исполнительной власти субъекта Российской Федерации, территориальный орган Федеральной службы по надзору в сфере здравоохранения по вопросам организации и оказания медицинской помощи в амбулаторных условиях в медицинской организации</a:t>
                      </a:r>
                    </a:p>
                  </a:txBody>
                  <a:tcPr marL="25254" marR="252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25254" marR="25254" marT="0" marB="0" anchor="ctr"/>
                </a:tc>
                <a:extLst>
                  <a:ext uri="{0D108BD9-81ED-4DB2-BD59-A6C34878D82A}">
                    <a16:rowId xmlns:a16="http://schemas.microsoft.com/office/drawing/2014/main" xmlns="" val="3163249605"/>
                  </a:ext>
                </a:extLst>
              </a:tr>
            </a:tbl>
          </a:graphicData>
        </a:graphic>
      </p:graphicFrame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1799AB65-398C-4994-83E4-41B9F7B36FD4}"/>
              </a:ext>
            </a:extLst>
          </p:cNvPr>
          <p:cNvCxnSpPr/>
          <p:nvPr/>
        </p:nvCxnSpPr>
        <p:spPr>
          <a:xfrm>
            <a:off x="71720" y="645127"/>
            <a:ext cx="903649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8860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4060</TotalTime>
  <Words>1529</Words>
  <Application>Microsoft Office PowerPoint</Application>
  <PresentationFormat>Экран (4:3)</PresentationFormat>
  <Paragraphs>241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FFOMS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и реализация базовой программы  обязательного медицинского страхования  на территориях субъектов Российской Федерации</dc:title>
  <dc:creator>Захарченко Наталья Геннадьевна</dc:creator>
  <cp:lastModifiedBy>Приёмная Председателя</cp:lastModifiedBy>
  <cp:revision>287</cp:revision>
  <cp:lastPrinted>2021-05-20T09:54:26Z</cp:lastPrinted>
  <dcterms:created xsi:type="dcterms:W3CDTF">2016-10-25T06:33:41Z</dcterms:created>
  <dcterms:modified xsi:type="dcterms:W3CDTF">2021-06-09T05:56:47Z</dcterms:modified>
</cp:coreProperties>
</file>