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97" r:id="rId2"/>
    <p:sldId id="256" r:id="rId3"/>
    <p:sldId id="257" r:id="rId4"/>
    <p:sldId id="294" r:id="rId5"/>
    <p:sldId id="260" r:id="rId6"/>
    <p:sldId id="298" r:id="rId7"/>
    <p:sldId id="296" r:id="rId8"/>
    <p:sldId id="284" r:id="rId9"/>
    <p:sldId id="278" r:id="rId10"/>
    <p:sldId id="262" r:id="rId11"/>
  </p:sldIdLst>
  <p:sldSz cx="7038975" cy="3959225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1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5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27" y="395922"/>
            <a:ext cx="4619327" cy="1715665"/>
          </a:xfrm>
        </p:spPr>
        <p:txBody>
          <a:bodyPr anchor="b">
            <a:normAutofit/>
          </a:bodyPr>
          <a:lstStyle>
            <a:lvl1pPr algn="l">
              <a:defRPr sz="277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25" y="2219122"/>
            <a:ext cx="3695462" cy="1124224"/>
          </a:xfrm>
        </p:spPr>
        <p:txBody>
          <a:bodyPr anchor="t">
            <a:normAutofit/>
          </a:bodyPr>
          <a:lstStyle>
            <a:lvl1pPr marL="0" indent="0" algn="l">
              <a:buNone/>
              <a:defRPr sz="1212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8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4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1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50391" y="4888"/>
            <a:ext cx="2199680" cy="21995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26514" y="52851"/>
            <a:ext cx="3510628" cy="3510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77558" y="131975"/>
            <a:ext cx="2859584" cy="2859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35301" y="18636"/>
            <a:ext cx="2801843" cy="28017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29508" y="351932"/>
            <a:ext cx="2507634" cy="25075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9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5943" y="307940"/>
            <a:ext cx="6246173" cy="180364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24"/>
            </a:lvl1pPr>
            <a:lvl2pPr marL="263942" indent="0">
              <a:buNone/>
              <a:defRPr sz="924"/>
            </a:lvl2pPr>
            <a:lvl3pPr marL="527883" indent="0">
              <a:buNone/>
              <a:defRPr sz="924"/>
            </a:lvl3pPr>
            <a:lvl4pPr marL="791825" indent="0">
              <a:buNone/>
              <a:defRPr sz="924"/>
            </a:lvl4pPr>
            <a:lvl5pPr marL="1055766" indent="0">
              <a:buNone/>
              <a:defRPr sz="924"/>
            </a:lvl5pPr>
            <a:lvl6pPr marL="1319708" indent="0">
              <a:buNone/>
              <a:defRPr sz="924"/>
            </a:lvl6pPr>
            <a:lvl7pPr marL="1583649" indent="0">
              <a:buNone/>
              <a:defRPr sz="924"/>
            </a:lvl7pPr>
            <a:lvl8pPr marL="1847591" indent="0">
              <a:buNone/>
              <a:defRPr sz="924"/>
            </a:lvl8pPr>
            <a:lvl9pPr marL="2111532" indent="0">
              <a:buNone/>
              <a:defRPr sz="9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7924" y="2219122"/>
            <a:ext cx="4794384" cy="26394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24"/>
            </a:lvl1pPr>
            <a:lvl2pPr marL="263942" indent="0">
              <a:buFontTx/>
              <a:buNone/>
              <a:defRPr/>
            </a:lvl2pPr>
            <a:lvl3pPr marL="527883" indent="0">
              <a:buFontTx/>
              <a:buNone/>
              <a:defRPr/>
            </a:lvl3pPr>
            <a:lvl4pPr marL="791825" indent="0">
              <a:buFontTx/>
              <a:buNone/>
              <a:defRPr/>
            </a:lvl4pPr>
            <a:lvl5pPr marL="10557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6" y="395924"/>
            <a:ext cx="5807154" cy="1583690"/>
          </a:xfrm>
        </p:spPr>
        <p:txBody>
          <a:bodyPr anchor="ctr">
            <a:normAutofit/>
          </a:bodyPr>
          <a:lstStyle>
            <a:lvl1pPr algn="l">
              <a:defRPr sz="184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7" y="2375536"/>
            <a:ext cx="4928199" cy="1085121"/>
          </a:xfrm>
        </p:spPr>
        <p:txBody>
          <a:bodyPr anchor="ctr">
            <a:normAutofit/>
          </a:bodyPr>
          <a:lstStyle>
            <a:lvl1pPr marL="0" indent="0" algn="l">
              <a:buNone/>
              <a:defRPr sz="1155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3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87" y="395924"/>
            <a:ext cx="5279232" cy="1583690"/>
          </a:xfrm>
        </p:spPr>
        <p:txBody>
          <a:bodyPr anchor="ctr">
            <a:normAutofit/>
          </a:bodyPr>
          <a:lstStyle>
            <a:lvl1pPr algn="l">
              <a:defRPr sz="1847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4962" y="1979613"/>
            <a:ext cx="4927283" cy="21995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63942" indent="0">
              <a:buFontTx/>
              <a:buNone/>
              <a:defRPr/>
            </a:lvl2pPr>
            <a:lvl3pPr marL="527883" indent="0">
              <a:buFontTx/>
              <a:buNone/>
              <a:defRPr/>
            </a:lvl3pPr>
            <a:lvl4pPr marL="791825" indent="0">
              <a:buFontTx/>
              <a:buNone/>
              <a:defRPr/>
            </a:lvl4pPr>
            <a:lvl5pPr marL="10557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6" y="2483070"/>
            <a:ext cx="4927283" cy="972698"/>
          </a:xfrm>
        </p:spPr>
        <p:txBody>
          <a:bodyPr anchor="ctr">
            <a:normAutofit/>
          </a:bodyPr>
          <a:lstStyle>
            <a:lvl1pPr marL="0" indent="0" algn="l">
              <a:buNone/>
              <a:defRPr sz="1155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7038" y="468908"/>
            <a:ext cx="351949" cy="337600"/>
          </a:xfrm>
          <a:prstGeom prst="rect">
            <a:avLst/>
          </a:prstGeom>
        </p:spPr>
        <p:txBody>
          <a:bodyPr vert="horz" lIns="52790" tIns="26395" rIns="52790" bIns="26395" rtlCol="0" anchor="ctr">
            <a:noAutofit/>
          </a:bodyPr>
          <a:lstStyle/>
          <a:p>
            <a:pPr lvl="0"/>
            <a:r>
              <a:rPr lang="en-US" sz="46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8219" y="1598354"/>
            <a:ext cx="351949" cy="337600"/>
          </a:xfrm>
          <a:prstGeom prst="rect">
            <a:avLst/>
          </a:prstGeom>
        </p:spPr>
        <p:txBody>
          <a:bodyPr vert="horz" lIns="52790" tIns="26395" rIns="52790" bIns="26395" rtlCol="0" anchor="ctr">
            <a:noAutofit/>
          </a:bodyPr>
          <a:lstStyle/>
          <a:p>
            <a:pPr lvl="0" algn="r"/>
            <a:r>
              <a:rPr lang="en-US" sz="46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07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5" y="1979613"/>
            <a:ext cx="4927283" cy="979934"/>
          </a:xfrm>
        </p:spPr>
        <p:txBody>
          <a:bodyPr anchor="b">
            <a:normAutofit/>
          </a:bodyPr>
          <a:lstStyle>
            <a:lvl1pPr algn="l">
              <a:defRPr sz="184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5" y="2963346"/>
            <a:ext cx="4928200" cy="496722"/>
          </a:xfrm>
        </p:spPr>
        <p:txBody>
          <a:bodyPr anchor="t">
            <a:normAutofit/>
          </a:bodyPr>
          <a:lstStyle>
            <a:lvl1pPr marL="0" indent="0" algn="l">
              <a:buNone/>
              <a:defRPr sz="1155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89" y="395924"/>
            <a:ext cx="5279231" cy="1583690"/>
          </a:xfrm>
        </p:spPr>
        <p:txBody>
          <a:bodyPr anchor="ctr">
            <a:normAutofit/>
          </a:bodyPr>
          <a:lstStyle>
            <a:lvl1pPr algn="l">
              <a:defRPr sz="1847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5026" y="2268002"/>
            <a:ext cx="4927283" cy="60610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8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5" y="2874105"/>
            <a:ext cx="4927283" cy="586552"/>
          </a:xfrm>
        </p:spPr>
        <p:txBody>
          <a:bodyPr anchor="t">
            <a:normAutofit/>
          </a:bodyPr>
          <a:lstStyle>
            <a:lvl1pPr marL="0" indent="0" algn="l">
              <a:buNone/>
              <a:defRPr sz="1039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7038" y="468908"/>
            <a:ext cx="351949" cy="337600"/>
          </a:xfrm>
          <a:prstGeom prst="rect">
            <a:avLst/>
          </a:prstGeom>
        </p:spPr>
        <p:txBody>
          <a:bodyPr vert="horz" lIns="52790" tIns="26395" rIns="52790" bIns="26395" rtlCol="0" anchor="ctr">
            <a:noAutofit/>
          </a:bodyPr>
          <a:lstStyle/>
          <a:p>
            <a:pPr lvl="0"/>
            <a:r>
              <a:rPr lang="en-US" sz="46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219" y="1598354"/>
            <a:ext cx="351949" cy="337600"/>
          </a:xfrm>
          <a:prstGeom prst="rect">
            <a:avLst/>
          </a:prstGeom>
        </p:spPr>
        <p:txBody>
          <a:bodyPr vert="horz" lIns="52790" tIns="26395" rIns="52790" bIns="26395" rtlCol="0" anchor="ctr">
            <a:noAutofit/>
          </a:bodyPr>
          <a:lstStyle/>
          <a:p>
            <a:pPr lvl="0" algn="r"/>
            <a:r>
              <a:rPr lang="en-US" sz="46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84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6" y="395924"/>
            <a:ext cx="5807154" cy="158369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5025" y="2268002"/>
            <a:ext cx="4927283" cy="48390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8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5" y="2751906"/>
            <a:ext cx="4927283" cy="708750"/>
          </a:xfrm>
        </p:spPr>
        <p:txBody>
          <a:bodyPr anchor="t">
            <a:normAutofit/>
          </a:bodyPr>
          <a:lstStyle>
            <a:lvl1pPr marL="0" indent="0" algn="l">
              <a:buNone/>
              <a:defRPr sz="1039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6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4353" y="395923"/>
            <a:ext cx="1187827" cy="263948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42" y="395923"/>
            <a:ext cx="4516676" cy="3064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1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5" y="1158441"/>
            <a:ext cx="4927283" cy="1317201"/>
          </a:xfrm>
        </p:spPr>
        <p:txBody>
          <a:bodyPr anchor="b">
            <a:normAutofit/>
          </a:bodyPr>
          <a:lstStyle>
            <a:lvl1pPr algn="l">
              <a:defRPr sz="2078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6" y="2595492"/>
            <a:ext cx="4927283" cy="865164"/>
          </a:xfrm>
        </p:spPr>
        <p:txBody>
          <a:bodyPr anchor="t">
            <a:normAutofit/>
          </a:bodyPr>
          <a:lstStyle>
            <a:lvl1pPr marL="0" indent="0" algn="l">
              <a:buNone/>
              <a:defRPr sz="1039">
                <a:solidFill>
                  <a:schemeClr val="bg2">
                    <a:lumMod val="75000"/>
                  </a:schemeClr>
                </a:solidFill>
              </a:defRPr>
            </a:lvl1pPr>
            <a:lvl2pPr marL="263942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6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25" y="395924"/>
            <a:ext cx="2850724" cy="20871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289" y="395924"/>
            <a:ext cx="2848891" cy="20871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9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226" y="395923"/>
            <a:ext cx="2684525" cy="332685"/>
          </a:xfrm>
        </p:spPr>
        <p:txBody>
          <a:bodyPr anchor="b">
            <a:noAutofit/>
          </a:bodyPr>
          <a:lstStyle>
            <a:lvl1pPr marL="0" indent="0">
              <a:buNone/>
              <a:defRPr sz="1616" b="0">
                <a:solidFill>
                  <a:schemeClr val="tx1"/>
                </a:solidFill>
              </a:defRPr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25" y="733495"/>
            <a:ext cx="2850724" cy="174957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9711" y="395923"/>
            <a:ext cx="2693386" cy="332685"/>
          </a:xfrm>
        </p:spPr>
        <p:txBody>
          <a:bodyPr anchor="b">
            <a:noAutofit/>
          </a:bodyPr>
          <a:lstStyle>
            <a:lvl1pPr marL="0" indent="0">
              <a:buNone/>
              <a:defRPr sz="1616" b="0">
                <a:solidFill>
                  <a:schemeClr val="tx1"/>
                </a:solidFill>
              </a:defRPr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52372" y="728607"/>
            <a:ext cx="2845836" cy="174957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4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9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88" y="395924"/>
            <a:ext cx="2111693" cy="791845"/>
          </a:xfrm>
        </p:spPr>
        <p:txBody>
          <a:bodyPr anchor="b">
            <a:normAutofit/>
          </a:bodyPr>
          <a:lstStyle>
            <a:lvl1pPr algn="l">
              <a:defRPr sz="1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7" y="395923"/>
            <a:ext cx="3431501" cy="306473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0488" y="1275751"/>
            <a:ext cx="2111693" cy="1207319"/>
          </a:xfrm>
        </p:spPr>
        <p:txBody>
          <a:bodyPr anchor="t">
            <a:normAutofit/>
          </a:bodyPr>
          <a:lstStyle>
            <a:lvl1pPr marL="0" indent="0">
              <a:buNone/>
              <a:defRPr sz="924"/>
            </a:lvl1pPr>
            <a:lvl2pPr marL="263942" indent="0">
              <a:buNone/>
              <a:defRPr sz="693"/>
            </a:lvl2pPr>
            <a:lvl3pPr marL="527883" indent="0">
              <a:buNone/>
              <a:defRPr sz="577"/>
            </a:lvl3pPr>
            <a:lvl4pPr marL="791825" indent="0">
              <a:buNone/>
              <a:defRPr sz="520"/>
            </a:lvl4pPr>
            <a:lvl5pPr marL="1055766" indent="0">
              <a:buNone/>
              <a:defRPr sz="520"/>
            </a:lvl5pPr>
            <a:lvl6pPr marL="1319708" indent="0">
              <a:buNone/>
              <a:defRPr sz="520"/>
            </a:lvl6pPr>
            <a:lvl7pPr marL="1583649" indent="0">
              <a:buNone/>
              <a:defRPr sz="520"/>
            </a:lvl7pPr>
            <a:lvl8pPr marL="1847591" indent="0">
              <a:buNone/>
              <a:defRPr sz="520"/>
            </a:lvl8pPr>
            <a:lvl9pPr marL="2111532" indent="0">
              <a:buNone/>
              <a:defRPr sz="5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1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686" y="835837"/>
            <a:ext cx="3475494" cy="659871"/>
          </a:xfrm>
        </p:spPr>
        <p:txBody>
          <a:bodyPr anchor="b">
            <a:normAutofit/>
          </a:bodyPr>
          <a:lstStyle>
            <a:lvl1pPr algn="l">
              <a:defRPr sz="161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00" y="527897"/>
            <a:ext cx="1894250" cy="263948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24"/>
            </a:lvl1pPr>
            <a:lvl2pPr marL="263942" indent="0">
              <a:buNone/>
              <a:defRPr sz="924"/>
            </a:lvl2pPr>
            <a:lvl3pPr marL="527883" indent="0">
              <a:buNone/>
              <a:defRPr sz="924"/>
            </a:lvl3pPr>
            <a:lvl4pPr marL="791825" indent="0">
              <a:buNone/>
              <a:defRPr sz="924"/>
            </a:lvl4pPr>
            <a:lvl5pPr marL="1055766" indent="0">
              <a:buNone/>
              <a:defRPr sz="924"/>
            </a:lvl5pPr>
            <a:lvl6pPr marL="1319708" indent="0">
              <a:buNone/>
              <a:defRPr sz="924"/>
            </a:lvl6pPr>
            <a:lvl7pPr marL="1583649" indent="0">
              <a:buNone/>
              <a:defRPr sz="924"/>
            </a:lvl7pPr>
            <a:lvl8pPr marL="1847591" indent="0">
              <a:buNone/>
              <a:defRPr sz="924"/>
            </a:lvl8pPr>
            <a:lvl9pPr marL="2111532" indent="0">
              <a:buNone/>
              <a:defRPr sz="9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6687" y="1603243"/>
            <a:ext cx="3476411" cy="1182879"/>
          </a:xfrm>
        </p:spPr>
        <p:txBody>
          <a:bodyPr anchor="t">
            <a:normAutofit/>
          </a:bodyPr>
          <a:lstStyle>
            <a:lvl1pPr marL="0" indent="0">
              <a:buNone/>
              <a:defRPr sz="1039"/>
            </a:lvl1pPr>
            <a:lvl2pPr marL="263942" indent="0">
              <a:buNone/>
              <a:defRPr sz="693"/>
            </a:lvl2pPr>
            <a:lvl3pPr marL="527883" indent="0">
              <a:buNone/>
              <a:defRPr sz="577"/>
            </a:lvl3pPr>
            <a:lvl4pPr marL="791825" indent="0">
              <a:buNone/>
              <a:defRPr sz="520"/>
            </a:lvl4pPr>
            <a:lvl5pPr marL="1055766" indent="0">
              <a:buNone/>
              <a:defRPr sz="520"/>
            </a:lvl5pPr>
            <a:lvl6pPr marL="1319708" indent="0">
              <a:buNone/>
              <a:defRPr sz="520"/>
            </a:lvl6pPr>
            <a:lvl7pPr marL="1583649" indent="0">
              <a:buNone/>
              <a:defRPr sz="520"/>
            </a:lvl7pPr>
            <a:lvl8pPr marL="1847591" indent="0">
              <a:buNone/>
              <a:defRPr sz="520"/>
            </a:lvl8pPr>
            <a:lvl9pPr marL="2111532" indent="0">
              <a:buNone/>
              <a:defRPr sz="5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15586" y="1710777"/>
            <a:ext cx="1721557" cy="185252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025" y="2590604"/>
            <a:ext cx="4927283" cy="870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25" y="395924"/>
            <a:ext cx="4927283" cy="208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8252" y="3563303"/>
            <a:ext cx="923865" cy="2107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7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A5D9CD-4AD5-4517-ADBD-6EFE3AB7F47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025" y="3563303"/>
            <a:ext cx="4355366" cy="2107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7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3129" y="3220536"/>
            <a:ext cx="659468" cy="386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4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8CCCF9-9F35-4BE3-81F4-B5BE2FB9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56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263942" rtl="0" eaLnBrk="1" latinLnBrk="0" hangingPunct="1">
        <a:spcBef>
          <a:spcPct val="0"/>
        </a:spcBef>
        <a:buNone/>
        <a:defRPr sz="207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963" indent="-164963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28905" indent="-164963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3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92847" indent="-164963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90803" indent="-98978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54744" indent="-98978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51679" indent="-131971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715620" indent="-131971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79562" indent="-131971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243503" indent="-131971" algn="l" defTabSz="263942" rtl="0" eaLnBrk="1" latinLnBrk="0" hangingPunct="1">
        <a:spcBef>
          <a:spcPct val="20000"/>
        </a:spcBef>
        <a:spcAft>
          <a:spcPts val="3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263942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E577E-972E-4F33-8899-87514B404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5" y="241683"/>
            <a:ext cx="1419957" cy="13420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C75C54-24CD-480D-BF03-A8858E81CE69}"/>
              </a:ext>
            </a:extLst>
          </p:cNvPr>
          <p:cNvSpPr/>
          <p:nvPr/>
        </p:nvSpPr>
        <p:spPr>
          <a:xfrm>
            <a:off x="1307104" y="762296"/>
            <a:ext cx="5545478" cy="268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09" b="1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практика реализации инфраструктурных проектов </a:t>
            </a:r>
          </a:p>
          <a:p>
            <a:pPr algn="ctr">
              <a:lnSpc>
                <a:spcPct val="150000"/>
              </a:lnSpc>
            </a:pPr>
            <a:r>
              <a:rPr lang="ru-RU" sz="2309" b="1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 использованием механизмов </a:t>
            </a:r>
            <a:r>
              <a:rPr lang="ru-RU" sz="2309" b="1" cap="all" dirty="0" err="1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гчп</a:t>
            </a:r>
            <a:r>
              <a:rPr lang="ru-RU" sz="2309" b="1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в здравоохранении </a:t>
            </a:r>
          </a:p>
          <a:p>
            <a:pPr algn="ctr">
              <a:lnSpc>
                <a:spcPct val="150000"/>
              </a:lnSpc>
            </a:pPr>
            <a:r>
              <a:rPr lang="ru-RU" sz="2309" b="1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031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A7D7F-7118-4FBB-88DA-A5AF4E9DE166}"/>
              </a:ext>
            </a:extLst>
          </p:cNvPr>
          <p:cNvSpPr txBox="1"/>
          <p:nvPr/>
        </p:nvSpPr>
        <p:spPr>
          <a:xfrm>
            <a:off x="547077" y="1085117"/>
            <a:ext cx="586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F2E6B-9DC7-4EFC-AACE-B734210D2C9C}"/>
              </a:ext>
            </a:extLst>
          </p:cNvPr>
          <p:cNvSpPr txBox="1"/>
          <p:nvPr/>
        </p:nvSpPr>
        <p:spPr>
          <a:xfrm>
            <a:off x="398585" y="2962386"/>
            <a:ext cx="615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Правительство Ульяновской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85359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age01 - white background.jpg">
            <a:extLst>
              <a:ext uri="{FF2B5EF4-FFF2-40B4-BE49-F238E27FC236}">
                <a16:creationId xmlns:a16="http://schemas.microsoft.com/office/drawing/2014/main" id="{03A98A0A-8837-4010-887B-BCC01D365A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86" y="1364667"/>
            <a:ext cx="2343129" cy="22603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C07EFD-122D-4E93-8237-6A18DD369710}"/>
              </a:ext>
            </a:extLst>
          </p:cNvPr>
          <p:cNvSpPr/>
          <p:nvPr/>
        </p:nvSpPr>
        <p:spPr>
          <a:xfrm>
            <a:off x="445477" y="218587"/>
            <a:ext cx="6440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Реконструкция и эксплуатация  объекта здравоохранения Ульяновской области - помещений радиологического отделения ГУЗ «Областной клинический онкологический диспансер» </a:t>
            </a:r>
          </a:p>
        </p:txBody>
      </p:sp>
    </p:spTree>
    <p:extLst>
      <p:ext uri="{BB962C8B-B14F-4D97-AF65-F5344CB8AC3E}">
        <p14:creationId xmlns:p14="http://schemas.microsoft.com/office/powerpoint/2010/main" val="198000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ge01 - white background.jpg">
            <a:extLst>
              <a:ext uri="{FF2B5EF4-FFF2-40B4-BE49-F238E27FC236}">
                <a16:creationId xmlns:a16="http://schemas.microsoft.com/office/drawing/2014/main" id="{5E61FB1B-73A6-402E-B4FB-D8866C12D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870" y="426821"/>
            <a:ext cx="2343129" cy="22603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A6046B-3A2C-40E8-A962-1EB7C40F89CB}"/>
              </a:ext>
            </a:extLst>
          </p:cNvPr>
          <p:cNvSpPr/>
          <p:nvPr/>
        </p:nvSpPr>
        <p:spPr>
          <a:xfrm>
            <a:off x="207957" y="844337"/>
            <a:ext cx="6623060" cy="253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Arial Unicode MS"/>
                <a:cs typeface="Arial"/>
              </a:rPr>
              <a:t>Реализация проекта позволила обеспечить своевременное оказание эффективной медицинской помощи жителям Ульяновска, Ульяновской области и Приволжского федерального округа, а также повысить доступность и качество лечения онкологических больных. 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ea typeface="Arial Unicode MS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B9134A-CB53-4071-97A8-AAB2876FD87E}"/>
              </a:ext>
            </a:extLst>
          </p:cNvPr>
          <p:cNvSpPr/>
          <p:nvPr/>
        </p:nvSpPr>
        <p:spPr>
          <a:xfrm>
            <a:off x="1736389" y="268521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Цели и 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94119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 bwMode="auto">
          <a:xfrm>
            <a:off x="115685" y="108929"/>
            <a:ext cx="6807602" cy="38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39" tIns="9519" rIns="19039" bIns="9519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357A"/>
              </a:buClr>
              <a:buFont typeface="Wingdings" pitchFamily="2" charset="2"/>
              <a:buChar char="§"/>
              <a:defRPr sz="2200" b="1">
                <a:solidFill>
                  <a:srgbClr val="053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2000">
                <a:solidFill>
                  <a:srgbClr val="20669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>
                <a:solidFill>
                  <a:srgbClr val="20669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0669B"/>
              </a:buClr>
              <a:buSzPct val="100000"/>
              <a:buFont typeface="Wingdings" pitchFamily="2" charset="2"/>
              <a:buChar char="§"/>
              <a:defRPr sz="1600">
                <a:solidFill>
                  <a:srgbClr val="20669B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83"/>
              </a:spcAft>
              <a:buNone/>
            </a:pPr>
            <a:r>
              <a:rPr lang="ru-RU" sz="2400" kern="0" dirty="0">
                <a:solidFill>
                  <a:srgbClr val="002060"/>
                </a:solidFill>
                <a:cs typeface="Gotham Pro Narrow Bold" panose="02000806030000020004" pitchFamily="50" charset="0"/>
              </a:rPr>
              <a:t>ОСНОВНЫЕ ПАРАМЕТРЫ ПРОЕКТА </a:t>
            </a:r>
            <a:endParaRPr lang="en-US" sz="2400" kern="0" dirty="0">
              <a:solidFill>
                <a:srgbClr val="002060"/>
              </a:solidFill>
              <a:cs typeface="Gotham Pro Narrow Bold" panose="02000806030000020004" pitchFamily="50" charset="0"/>
            </a:endParaRPr>
          </a:p>
        </p:txBody>
      </p:sp>
      <p:pic>
        <p:nvPicPr>
          <p:cNvPr id="2" name="Picture 5" descr="page01 - white background.jpg">
            <a:extLst>
              <a:ext uri="{FF2B5EF4-FFF2-40B4-BE49-F238E27FC236}">
                <a16:creationId xmlns:a16="http://schemas.microsoft.com/office/drawing/2014/main" id="{CC1EBC22-6782-42B3-A298-D175AB3C7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799" y="660224"/>
            <a:ext cx="2735385" cy="2638776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5BB9CBE-7D81-446D-86FD-AF43FCA4D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44005"/>
              </p:ext>
            </p:extLst>
          </p:nvPr>
        </p:nvGraphicFramePr>
        <p:xfrm>
          <a:off x="163117" y="463206"/>
          <a:ext cx="6712737" cy="3467118"/>
        </p:xfrm>
        <a:graphic>
          <a:graphicData uri="http://schemas.openxmlformats.org/drawingml/2006/table">
            <a:tbl>
              <a:tblPr firstRow="1" bandRow="1">
                <a:effectLst/>
                <a:tableStyleId>{22838BEF-8BB2-4498-84A7-C5851F593DF1}</a:tableStyleId>
              </a:tblPr>
              <a:tblGrid>
                <a:gridCol w="671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Общий объем инвестиций 347 млн. рублей, из них: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40,0 млн. рублей  - в объект концессионного соглашения (реконструкция помещений и их оснащение сопутствующим оборудованием )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308,0 млн. рублей -  оснащение помещений инновационным оборудованием (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TomoTherapy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HDА, ACCURAY США), которое является имуществом Концессионера.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Срок концессионного соглашения – 10 лет.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35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Инвестиционная стадия – 150 дней с момента передачи инвестору помещений для реконструкции, которая завершилась в декабре 2019 года. 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4007"/>
                  </a:ext>
                </a:extLst>
              </a:tr>
              <a:tr h="287405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Проект реализуется без участия бюджетных средств.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49048"/>
                  </a:ext>
                </a:extLst>
              </a:tr>
              <a:tr h="49922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Ежегодное количество пациентов, которым будет оказываться медицинская помощь – не менее 650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человек (325 чел. – дневной стационар, 325 чел. – круглосуточный стационар)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35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Приём больных начался в апреле 2020 года.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35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  Инвестор осуществляет медицинскую деятельность в системе ОМС.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17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CCBAA0-EE7A-41F3-80E6-4AD235E4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39" y="817469"/>
            <a:ext cx="3678099" cy="2677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6A1B2-740B-4D3C-9BE2-DE594D4C1191}"/>
              </a:ext>
            </a:extLst>
          </p:cNvPr>
          <p:cNvSpPr txBox="1"/>
          <p:nvPr/>
        </p:nvSpPr>
        <p:spPr>
          <a:xfrm>
            <a:off x="93785" y="67164"/>
            <a:ext cx="6885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Уникальные технологии для лечения широкого спектра онкологических больных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08BC8-F908-4AFE-AEC6-F17DBCA8AE18}"/>
              </a:ext>
            </a:extLst>
          </p:cNvPr>
          <p:cNvSpPr txBox="1"/>
          <p:nvPr/>
        </p:nvSpPr>
        <p:spPr>
          <a:xfrm>
            <a:off x="156567" y="817469"/>
            <a:ext cx="30477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</a:rPr>
              <a:t>В рамках реализации проекта был установлен инновационный линейный ускоритель, созданный на базе томографа с кольцевым </a:t>
            </a:r>
            <a:r>
              <a:rPr lang="ru-RU" sz="1400" b="1" dirty="0" err="1">
                <a:solidFill>
                  <a:srgbClr val="002060"/>
                </a:solidFill>
              </a:rPr>
              <a:t>Гентри-Томотерапия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TomoTherapy</a:t>
            </a:r>
            <a:r>
              <a:rPr lang="ru-RU" sz="1400" b="1" dirty="0">
                <a:solidFill>
                  <a:srgbClr val="002060"/>
                </a:solidFill>
              </a:rPr>
              <a:t> HDА, ACCURAY). Сочетание данных технологий позволяет реализовать уникальную инновационную методику  облучения опухолей любой локализации и размера. </a:t>
            </a:r>
          </a:p>
        </p:txBody>
      </p:sp>
    </p:spTree>
    <p:extLst>
      <p:ext uri="{BB962C8B-B14F-4D97-AF65-F5344CB8AC3E}">
        <p14:creationId xmlns:p14="http://schemas.microsoft.com/office/powerpoint/2010/main" val="381200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age01 - white background.jpg">
            <a:extLst>
              <a:ext uri="{FF2B5EF4-FFF2-40B4-BE49-F238E27FC236}">
                <a16:creationId xmlns:a16="http://schemas.microsoft.com/office/drawing/2014/main" id="{CADB639A-1C09-4661-9C99-347BF4FE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53" y="1147099"/>
            <a:ext cx="2735385" cy="26387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A1497-1FD8-4FB2-B197-33F9A203641F}"/>
              </a:ext>
            </a:extLst>
          </p:cNvPr>
          <p:cNvSpPr txBox="1">
            <a:spLocks/>
          </p:cNvSpPr>
          <p:nvPr/>
        </p:nvSpPr>
        <p:spPr>
          <a:xfrm>
            <a:off x="201781" y="101600"/>
            <a:ext cx="6736660" cy="13911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Данное оборудование позволяет: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2060"/>
                </a:solidFill>
              </a:rPr>
              <a:t>-  </a:t>
            </a:r>
            <a:r>
              <a:rPr lang="ru-RU" sz="1400" b="1" dirty="0">
                <a:solidFill>
                  <a:srgbClr val="002060"/>
                </a:solidFill>
              </a:rPr>
              <a:t>лечить протяжённые опухоли, либо метастазы, расположенные в разных органах;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- адаптировать форму луча под форму опухоли, не выходя за её границы, что исключает воздействие на здоровые органы;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-  обеспечивать контроль лечения пациента без дополнительной лучевой нагрузки;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- осуществлять одновременное облучение с модуляцией интенсивности излучения нескольких мишеней в теле пациента;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- давать повышенную нагрузку на опухоль, что сокращает время пребывания пациента в стационаре.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marL="71402" indent="-71402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621B4B"/>
              </a:solidFill>
            </a:endParaRPr>
          </a:p>
          <a:p>
            <a:pPr marL="71402" indent="-71402" algn="just">
              <a:buFont typeface="Arial" panose="020B0604020202020204" pitchFamily="34" charset="0"/>
              <a:buChar char="•"/>
            </a:pPr>
            <a:endParaRPr lang="en-US" sz="417" dirty="0">
              <a:solidFill>
                <a:srgbClr val="621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D19A99-BB4A-46B6-A5ED-97D93286A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75031"/>
              </p:ext>
            </p:extLst>
          </p:nvPr>
        </p:nvGraphicFramePr>
        <p:xfrm>
          <a:off x="267318" y="452129"/>
          <a:ext cx="6469544" cy="3380024"/>
        </p:xfrm>
        <a:graphic>
          <a:graphicData uri="http://schemas.openxmlformats.org/drawingml/2006/table">
            <a:tbl>
              <a:tblPr firstRow="1" bandRow="1">
                <a:effectLst/>
                <a:tableStyleId>{22838BEF-8BB2-4498-84A7-C5851F593DF1}</a:tableStyleId>
              </a:tblPr>
              <a:tblGrid>
                <a:gridCol w="80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Самые уникальные передовые технологии в области радиотерапии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Возможность оказания помощи всем больным онкологией, нуждающимся в лучевой терапии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Рекомендован в детской онкологии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Высокая пропускная способность (до 100 человек в день)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Поддержка производителя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957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Возможность установки в имеющиеся бункеры за счет миниатюрных габаритов.</a:t>
                      </a:r>
                    </a:p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 (6.7m x 5.8m x 2.7m)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52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3F3151"/>
                        </a:solidFill>
                        <a:latin typeface="+mn-lt"/>
                      </a:endParaRP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3F3151"/>
                          </a:solidFill>
                          <a:latin typeface="+mn-lt"/>
                        </a:rPr>
                        <a:t>Развитие медицинского туризма</a:t>
                      </a:r>
                    </a:p>
                  </a:txBody>
                  <a:tcPr marL="19041" marR="19041" marT="9520" marB="95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5" descr="page01 - white background.jpg">
            <a:extLst>
              <a:ext uri="{FF2B5EF4-FFF2-40B4-BE49-F238E27FC236}">
                <a16:creationId xmlns:a16="http://schemas.microsoft.com/office/drawing/2014/main" id="{B692715C-3A55-4C05-8526-3607AC9AD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44" y="875707"/>
            <a:ext cx="2288640" cy="22078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05058-547B-490C-9C84-854FAE092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6" y="538126"/>
            <a:ext cx="361486" cy="2598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13A353-A486-4F17-AD52-E99C891EF425}"/>
              </a:ext>
            </a:extLst>
          </p:cNvPr>
          <p:cNvSpPr/>
          <p:nvPr/>
        </p:nvSpPr>
        <p:spPr bwMode="auto">
          <a:xfrm>
            <a:off x="1375954" y="53993"/>
            <a:ext cx="4094310" cy="3101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041" tIns="9520" rIns="19041" bIns="95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ПОЧЕМУ ТОМОТЕРАПИЯ?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B0C980-751B-4E93-A52E-AB3069D40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5" y="3469212"/>
            <a:ext cx="326653" cy="273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DDA5A-EB15-4883-96F0-3DE8F1E44E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391" y="2923739"/>
            <a:ext cx="326653" cy="328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C26854-92E4-48B2-91B1-95C654B2B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3" y="2395072"/>
            <a:ext cx="394981" cy="259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2D67F-2CAA-4960-9669-BCBA278C68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5" y="1909505"/>
            <a:ext cx="326653" cy="290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07DD2C-C43D-4169-A48F-5D8FD2FE0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" y="937789"/>
            <a:ext cx="326652" cy="326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27F571-93D4-46EA-81F0-AC464E3C5E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1" y="1403643"/>
            <a:ext cx="340383" cy="3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4">
            <a:extLst>
              <a:ext uri="{FF2B5EF4-FFF2-40B4-BE49-F238E27FC236}">
                <a16:creationId xmlns:a16="http://schemas.microsoft.com/office/drawing/2014/main" id="{74E0A2E8-A849-4FC3-B001-08CFBAEAA28C}"/>
              </a:ext>
            </a:extLst>
          </p:cNvPr>
          <p:cNvSpPr/>
          <p:nvPr/>
        </p:nvSpPr>
        <p:spPr>
          <a:xfrm>
            <a:off x="4282831" y="830997"/>
            <a:ext cx="2713257" cy="3045434"/>
          </a:xfrm>
          <a:prstGeom prst="roundRect">
            <a:avLst>
              <a:gd name="adj" fmla="val 129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tabLst>
                <a:tab pos="259909" algn="l"/>
                <a:tab pos="311964" algn="l"/>
              </a:tabLs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созданию и эксплуатации современного многофункционального лечебно-диагностического корпуса на базе 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 «Ульяновский областной клинический центр специализированных видов медицинской помощи </a:t>
            </a:r>
            <a:r>
              <a:rPr lang="ru-RU" sz="1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им.Е.М.Чучкалова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64963" indent="-164963" algn="ctr">
              <a:lnSpc>
                <a:spcPct val="107000"/>
              </a:lnSpc>
              <a:buFontTx/>
              <a:buChar char="-"/>
              <a:tabLst>
                <a:tab pos="259909" algn="l"/>
                <a:tab pos="311964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объем инвестиций в проект составит</a:t>
            </a:r>
          </a:p>
          <a:p>
            <a:pPr algn="ctr">
              <a:lnSpc>
                <a:spcPct val="107000"/>
              </a:lnSpc>
              <a:tabLst>
                <a:tab pos="259909" algn="l"/>
                <a:tab pos="311964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2,5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A650D-8FA3-4344-9DAF-2EE21F7B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/>
          <a:stretch/>
        </p:blipFill>
        <p:spPr bwMode="auto">
          <a:xfrm>
            <a:off x="153028" y="1006239"/>
            <a:ext cx="4020387" cy="261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345E0-9B12-4E41-B237-C22AEB5949EA}"/>
              </a:ext>
            </a:extLst>
          </p:cNvPr>
          <p:cNvSpPr txBox="1"/>
          <p:nvPr/>
        </p:nvSpPr>
        <p:spPr>
          <a:xfrm>
            <a:off x="390770" y="82794"/>
            <a:ext cx="6471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2020-2021 году в Ульяновской области планируется заключить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концессионных соглашения в сфере здравоохранения </a:t>
            </a:r>
          </a:p>
        </p:txBody>
      </p:sp>
    </p:spTree>
    <p:extLst>
      <p:ext uri="{BB962C8B-B14F-4D97-AF65-F5344CB8AC3E}">
        <p14:creationId xmlns:p14="http://schemas.microsoft.com/office/powerpoint/2010/main" val="63920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25E95B-9ABD-4DF3-A510-546C2BCF27D2}"/>
              </a:ext>
            </a:extLst>
          </p:cNvPr>
          <p:cNvSpPr/>
          <p:nvPr/>
        </p:nvSpPr>
        <p:spPr>
          <a:xfrm>
            <a:off x="333315" y="599388"/>
            <a:ext cx="3519311" cy="219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tabLst>
                <a:tab pos="259909" algn="l"/>
                <a:tab pos="311964" algn="l"/>
              </a:tabLst>
            </a:pPr>
            <a:endParaRPr lang="ru-RU" sz="80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79B78B1B-BED4-4FFA-8F88-86C6FD70DE1A}"/>
              </a:ext>
            </a:extLst>
          </p:cNvPr>
          <p:cNvSpPr/>
          <p:nvPr/>
        </p:nvSpPr>
        <p:spPr>
          <a:xfrm>
            <a:off x="4080621" y="818935"/>
            <a:ext cx="2872757" cy="2147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tabLst>
                <a:tab pos="259909" algn="l"/>
                <a:tab pos="364019" algn="l"/>
              </a:tabLs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строительству </a:t>
            </a:r>
          </a:p>
          <a:p>
            <a:pPr algn="ctr">
              <a:lnSpc>
                <a:spcPct val="107000"/>
              </a:lnSpc>
              <a:tabLst>
                <a:tab pos="259909" algn="l"/>
                <a:tab pos="364019" algn="l"/>
              </a:tabLs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лечебного корпуса </a:t>
            </a:r>
          </a:p>
          <a:p>
            <a:pPr algn="ctr">
              <a:lnSpc>
                <a:spcPct val="107000"/>
              </a:lnSpc>
              <a:tabLst>
                <a:tab pos="259909" algn="l"/>
                <a:tab pos="364019" algn="l"/>
              </a:tabLs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 «Ульяновская областная клиническая больница»</a:t>
            </a:r>
          </a:p>
          <a:p>
            <a:pPr algn="ctr">
              <a:lnSpc>
                <a:spcPct val="107000"/>
              </a:lnSpc>
              <a:tabLst>
                <a:tab pos="259909" algn="l"/>
                <a:tab pos="364019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общий объем инвестиций </a:t>
            </a:r>
          </a:p>
          <a:p>
            <a:pPr marL="263942" algn="ctr">
              <a:lnSpc>
                <a:spcPct val="107000"/>
              </a:lnSpc>
              <a:tabLst>
                <a:tab pos="259909" algn="l"/>
                <a:tab pos="364019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свыше 13,0 млрд. руб.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F3B0C-91F8-43F3-9D73-201B85A85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4" y="599388"/>
            <a:ext cx="3747306" cy="29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32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475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</dc:title>
  <dc:creator>asus</dc:creator>
  <cp:lastModifiedBy>asus</cp:lastModifiedBy>
  <cp:revision>41</cp:revision>
  <dcterms:created xsi:type="dcterms:W3CDTF">2019-10-17T08:25:42Z</dcterms:created>
  <dcterms:modified xsi:type="dcterms:W3CDTF">2020-10-27T13:10:57Z</dcterms:modified>
</cp:coreProperties>
</file>