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24" r:id="rId3"/>
    <p:sldId id="325" r:id="rId4"/>
    <p:sldId id="326" r:id="rId5"/>
    <p:sldId id="329" r:id="rId6"/>
    <p:sldId id="327" r:id="rId7"/>
    <p:sldId id="33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2C4D75"/>
    <a:srgbClr val="C0504D"/>
    <a:srgbClr val="F79646"/>
    <a:srgbClr val="4BACC6"/>
    <a:srgbClr val="4F81BD"/>
    <a:srgbClr val="8064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076" autoAdjust="0"/>
  </p:normalViewPr>
  <p:slideViewPr>
    <p:cSldViewPr>
      <p:cViewPr>
        <p:scale>
          <a:sx n="100" d="100"/>
          <a:sy n="100" d="100"/>
        </p:scale>
        <p:origin x="-19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0D7A86-E15F-44FE-BCE9-2CB7F529DBAA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3DD22A-6F79-450E-9522-EA5B68291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67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DD22A-6F79-450E-9522-EA5B68291B8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104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DD22A-6F79-450E-9522-EA5B68291B8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104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B9094-171F-47B6-9407-3E27D2E142E0}" type="datetimeFigureOut">
              <a:rPr lang="ru-RU" smtClean="0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5314-6136-45A7-9F6D-49B5DA5F4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5F4F-134A-4189-BFFF-7E58B14AC804}" type="datetimeFigureOut">
              <a:rPr lang="ru-RU" smtClean="0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04CD-8E05-4917-94CF-00901802E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A611-98D2-4452-85C0-A2953D784630}" type="datetimeFigureOut">
              <a:rPr lang="ru-RU" smtClean="0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E4435-6B0E-4116-A152-AC43C261C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E26E8-1BAA-490E-A069-0701EF05BEC6}" type="datetimeFigureOut">
              <a:rPr lang="ru-RU" smtClean="0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96DAE-1579-45E7-8690-6015420E1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F5B3-B7CE-43E4-98EC-5ECCE9AABCB6}" type="datetimeFigureOut">
              <a:rPr lang="ru-RU" smtClean="0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2861-3BA7-49A7-B2DD-21E4BB251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DCFED-9F5E-44BD-8A91-C80075DDF322}" type="datetimeFigureOut">
              <a:rPr lang="ru-RU" smtClean="0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A5EB8-BFC0-4284-80E9-68D5F7024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7B842-F17D-453E-8570-18921398CA6E}" type="datetimeFigureOut">
              <a:rPr lang="ru-RU" smtClean="0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D90B-28D6-4623-8DEB-FBC8A1963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C47B-9D10-4521-A4F2-D90C494A7C68}" type="datetimeFigureOut">
              <a:rPr lang="ru-RU" smtClean="0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83A34-C764-43BA-B309-33F088811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2233-257B-4D52-8EC8-006F93D95BD8}" type="datetimeFigureOut">
              <a:rPr lang="ru-RU" smtClean="0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7C136-1823-4737-A634-5000A3D48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6AF05-367E-4D2C-8736-2516FE94F5B8}" type="datetimeFigureOut">
              <a:rPr lang="ru-RU" smtClean="0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A813-D34A-4DA1-B370-F9DD3E771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C0A4-49AD-4825-9295-9737636AC921}" type="datetimeFigureOut">
              <a:rPr lang="ru-RU" smtClean="0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E781-5242-48F1-A9C7-BC444C34D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E85D9F-262A-4D9B-AA81-3D30CF010B00}" type="datetimeFigureOut">
              <a:rPr lang="ru-RU" smtClean="0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9CEFEC-7F33-4D1F-9600-4CEAB46D2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132856"/>
            <a:ext cx="74168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О практике реализации органами государственной власти субъектов Российской Федерации инфраструктурных проектов с использованием механизмов государственно-частного партнерства в здравоохранении на примере Ставропольского края</a:t>
            </a:r>
            <a:endParaRPr lang="ru-RU" sz="2400" dirty="0" smtClean="0">
              <a:latin typeface="+mn-lt"/>
              <a:cs typeface="Gautami" pitchFamily="34" charset="0"/>
            </a:endParaRP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971600" y="5085184"/>
            <a:ext cx="76330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Gautami" pitchFamily="34" charset="0"/>
              </a:rPr>
              <a:t>КРЫНИН СЕРГЕЙ АЛЕКСАНДРОВИЧ</a:t>
            </a:r>
            <a:endParaRPr lang="ru-RU" sz="2400" dirty="0" smtClean="0">
              <a:latin typeface="Calibri" pitchFamily="34" charset="0"/>
              <a:cs typeface="Gautami" pitchFamily="34" charset="0"/>
            </a:endParaRPr>
          </a:p>
          <a:p>
            <a:r>
              <a:rPr lang="ru-RU" dirty="0" smtClean="0">
                <a:latin typeface="Calibri" pitchFamily="34" charset="0"/>
                <a:cs typeface="Gautami" pitchFamily="34" charset="0"/>
              </a:rPr>
              <a:t>МИНИСТР ЭКОНОМИЧЕСКОГО РАЗВИТИЯ СТАВРОПОЛЬСКОГО </a:t>
            </a:r>
            <a:r>
              <a:rPr lang="ru-RU" dirty="0" smtClean="0">
                <a:latin typeface="Calibri" pitchFamily="34" charset="0"/>
                <a:cs typeface="Gautami" pitchFamily="34" charset="0"/>
              </a:rPr>
              <a:t>КРАЯ</a:t>
            </a:r>
            <a:endParaRPr lang="ru-RU" dirty="0">
              <a:latin typeface="Calibri" pitchFamily="34" charset="0"/>
              <a:cs typeface="Gautami" pitchFamily="34" charset="0"/>
            </a:endParaRPr>
          </a:p>
        </p:txBody>
      </p:sp>
      <p:pic>
        <p:nvPicPr>
          <p:cNvPr id="4" name="Picture 2" descr="D:\Документы - a.doronin\Мои рисунки\Coat_of_Arms_of_Stavropol_kr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2838" y="260648"/>
            <a:ext cx="95050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 rot="5400000">
            <a:off x="-259090" y="254098"/>
            <a:ext cx="769699" cy="25152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116632"/>
            <a:ext cx="6516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n-lt"/>
                <a:cs typeface="Times New Roman" pitchFamily="18" charset="0"/>
              </a:rPr>
              <a:t>Развитие ГЧП в Ставропольском крае</a:t>
            </a:r>
            <a:endParaRPr lang="ru-RU" sz="2800" dirty="0">
              <a:latin typeface="+mn-lt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175448" y="2378497"/>
            <a:ext cx="4968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8478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n/>
                <a:latin typeface="+mn-lt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dirty="0" smtClean="0">
                <a:ln/>
                <a:latin typeface="+mn-lt"/>
                <a:ea typeface="Calibri" pitchFamily="34" charset="0"/>
                <a:cs typeface="Times New Roman" pitchFamily="18" charset="0"/>
              </a:rPr>
              <a:t>В целях развития ГЧП принят ряд региональных НПА. Утверждены порядки межведомственного взаимодействия органов исполнительной власти при рассмотрении вопросов о заключении соглашений ГЧП и концессий</a:t>
            </a:r>
            <a:endParaRPr lang="en-US" sz="2400" dirty="0" smtClean="0">
              <a:ln/>
              <a:latin typeface="+mn-lt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n/>
              <a:latin typeface="+mn-lt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n/>
                <a:latin typeface="+mn-lt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n/>
                <a:latin typeface="+mn-lt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сети «Интернет» размещается информация о развитии ГЧП в регионе, </a:t>
            </a:r>
            <a:r>
              <a:rPr lang="ru-RU" sz="2400" dirty="0" smtClean="0">
                <a:ln/>
                <a:latin typeface="+mn-lt"/>
                <a:ea typeface="Times New Roman" pitchFamily="18" charset="0"/>
                <a:cs typeface="Times New Roman" pitchFamily="18" charset="0"/>
              </a:rPr>
              <a:t>информация о законодательной базе, методические и справочные материалы, лучшие практики других регионов в сфере ГЧП</a:t>
            </a:r>
            <a:endParaRPr lang="en-US" sz="2400" dirty="0" smtClean="0">
              <a:ln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n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+mn-lt"/>
                <a:cs typeface="Times New Roman" pitchFamily="18" charset="0"/>
              </a:rPr>
              <a:t>   Бизнесу предлагается обширный пакет льгот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baikin\Desktop\минздрав РФ доклад\158999209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4248472" cy="23089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7" name="Picture 3" descr="\\Srv-data\отделы\УМЭРИН\Инвестиции\Рудич\КорСовет_МИНЗДРАВ РФ\Был_ Санаторий НКВ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4277229" cy="230425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14" descr="http://plainicon.com/dboard/userprod/2805_fce53/prod_thumb/plainicon.com-48697-512px-7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861048"/>
            <a:ext cx="360040" cy="36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6" descr="agreem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700808"/>
            <a:ext cx="432048" cy="432048"/>
          </a:xfrm>
          <a:prstGeom prst="rect">
            <a:avLst/>
          </a:prstGeom>
          <a:noFill/>
        </p:spPr>
      </p:pic>
      <p:pic>
        <p:nvPicPr>
          <p:cNvPr id="10" name="Picture 46" descr="i_kar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708920"/>
            <a:ext cx="504056" cy="504056"/>
          </a:xfrm>
          <a:prstGeom prst="rect">
            <a:avLst/>
          </a:prstGeom>
          <a:noFill/>
        </p:spPr>
      </p:pic>
      <p:pic>
        <p:nvPicPr>
          <p:cNvPr id="11" name="Picture 16" descr="http://teleclinica.com/wp-content/uploads/2013/08/007-Family-Compact-800x8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797152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580112" y="1628800"/>
            <a:ext cx="3707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Соглашение о ГЧП подписано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10.12.2019  на 6 лет</a:t>
            </a:r>
            <a:endParaRPr lang="ru-RU" sz="16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2708920"/>
            <a:ext cx="3635896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Общая площадь здания – 12 тыс. кв.м.,</a:t>
            </a:r>
          </a:p>
          <a:p>
            <a:pPr>
              <a:lnSpc>
                <a:spcPts val="120"/>
              </a:lnSpc>
            </a:pPr>
            <a:r>
              <a:rPr lang="ru-RU" sz="1600" dirty="0" smtClean="0">
                <a:latin typeface="+mn-lt"/>
              </a:rPr>
              <a:t> </a:t>
            </a:r>
          </a:p>
          <a:p>
            <a:r>
              <a:rPr lang="ru-RU" sz="1600" dirty="0" smtClean="0">
                <a:latin typeface="+mn-lt"/>
              </a:rPr>
              <a:t>земельного участка – 5 га</a:t>
            </a:r>
            <a:endParaRPr lang="ru-RU" sz="16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0112" y="3789040"/>
            <a:ext cx="356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2 млрд. рублей внебюджетных инвестиций</a:t>
            </a:r>
            <a:endParaRPr lang="ru-RU" sz="16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112" y="472514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&lt;</a:t>
            </a:r>
            <a:r>
              <a:rPr lang="ru-RU" sz="1600" dirty="0" smtClean="0">
                <a:latin typeface="+mn-lt"/>
              </a:rPr>
              <a:t> 400 рабочих мест </a:t>
            </a:r>
          </a:p>
          <a:p>
            <a:r>
              <a:rPr lang="en-US" sz="1600" dirty="0" smtClean="0">
                <a:latin typeface="+mn-lt"/>
              </a:rPr>
              <a:t>&lt;</a:t>
            </a:r>
            <a:r>
              <a:rPr lang="ru-RU" sz="1600" dirty="0" smtClean="0">
                <a:latin typeface="+mn-lt"/>
              </a:rPr>
              <a:t> 500 койко-мест</a:t>
            </a:r>
            <a:endParaRPr lang="ru-RU" sz="1600" dirty="0"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5400000">
            <a:off x="-259090" y="254098"/>
            <a:ext cx="769699" cy="25152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116632"/>
            <a:ext cx="471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«Санаторий «Кисловодск»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habaikin\Desktop\минздрав РФ доклад\1_Photo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60848"/>
            <a:ext cx="4392488" cy="26642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52" name="Picture 4" descr="C:\Users\shabaikin\Desktop\минздрав РФ доклад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4355976" cy="2664296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Прямоугольник 7"/>
          <p:cNvSpPr/>
          <p:nvPr/>
        </p:nvSpPr>
        <p:spPr>
          <a:xfrm rot="5400000">
            <a:off x="-259091" y="254098"/>
            <a:ext cx="769699" cy="251523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16632"/>
            <a:ext cx="7380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Эскизный проект «Санаторий «Кисловодск»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shabaikin\Desktop\минздрав РФ доклад\1_Photo - 2.jpg"/>
          <p:cNvPicPr>
            <a:picLocks noChangeAspect="1" noChangeArrowheads="1"/>
          </p:cNvPicPr>
          <p:nvPr/>
        </p:nvPicPr>
        <p:blipFill>
          <a:blip r:embed="rId2" cstate="print"/>
          <a:srcRect l="7186" r="16942"/>
          <a:stretch>
            <a:fillRect/>
          </a:stretch>
        </p:blipFill>
        <p:spPr bwMode="auto">
          <a:xfrm>
            <a:off x="179512" y="1844824"/>
            <a:ext cx="4176464" cy="309634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7" name="Picture 3" descr="C:\Users\shabaikin\Desktop\минздрав РФ доклад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4536504" cy="3096344"/>
          </a:xfrm>
          <a:prstGeom prst="rect">
            <a:avLst/>
          </a:prstGeom>
          <a:noFill/>
          <a:effectLst/>
        </p:spPr>
      </p:pic>
      <p:sp>
        <p:nvSpPr>
          <p:cNvPr id="8" name="Прямоугольник 7"/>
          <p:cNvSpPr/>
          <p:nvPr/>
        </p:nvSpPr>
        <p:spPr>
          <a:xfrm rot="5400000">
            <a:off x="-259091" y="254098"/>
            <a:ext cx="769699" cy="251523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16632"/>
            <a:ext cx="7380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Эскизный проект «Санаторий «Кисловодск»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habaikin\Desktop\GEMC_Schepkina-35-3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8840"/>
            <a:ext cx="4248472" cy="345638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77" name="Picture 5" descr="C:\Users\shabaikin\Desktop\big-catalog-15711227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81128"/>
            <a:ext cx="1304296" cy="8640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78" name="Picture 6" descr="C:\Users\shabaikin\Desktop\d688d8bbaa1e6f4547577403e4b80f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8840"/>
            <a:ext cx="4423884" cy="345638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Прямоугольник 13"/>
          <p:cNvSpPr/>
          <p:nvPr/>
        </p:nvSpPr>
        <p:spPr>
          <a:xfrm rot="5400000">
            <a:off x="-259091" y="254098"/>
            <a:ext cx="769699" cy="251523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16632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Планируемые к реализации проекты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1628800"/>
            <a:ext cx="4205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ЦЕНТР РАДИОНУКЛИДНОЙ ТЕРАПИИ</a:t>
            </a:r>
            <a:endParaRPr lang="ru-RU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628800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ЦЕНТР ЛУЧЕВОЙ ТЕРАПИИ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132856"/>
            <a:ext cx="74168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О практике реализации органами государственной власти субъектов Российской Федерации инфраструктурных проектов с использованием механизмов государственно-частного партнерства в здравоохранении на примере Ставропольского края</a:t>
            </a:r>
            <a:endParaRPr lang="ru-RU" sz="2400" dirty="0" smtClean="0">
              <a:latin typeface="+mn-lt"/>
              <a:cs typeface="Gautami" pitchFamily="34" charset="0"/>
            </a:endParaRP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971600" y="5085184"/>
            <a:ext cx="76330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Gautami" pitchFamily="34" charset="0"/>
              </a:rPr>
              <a:t>КРЫНИН СЕРГЕЙ АЛЕКСАНДРОВИЧ</a:t>
            </a:r>
            <a:endParaRPr lang="ru-RU" sz="2400" dirty="0" smtClean="0">
              <a:latin typeface="Calibri" pitchFamily="34" charset="0"/>
              <a:cs typeface="Gautami" pitchFamily="34" charset="0"/>
            </a:endParaRPr>
          </a:p>
          <a:p>
            <a:r>
              <a:rPr lang="ru-RU" dirty="0" smtClean="0">
                <a:latin typeface="Calibri" pitchFamily="34" charset="0"/>
                <a:cs typeface="Gautami" pitchFamily="34" charset="0"/>
              </a:rPr>
              <a:t>МИНИСТР ЭКОНОМИЧЕСКОГО РАЗВИТИЯ СТАВРОПОЛЬСКОГО </a:t>
            </a:r>
            <a:r>
              <a:rPr lang="ru-RU" dirty="0" smtClean="0">
                <a:latin typeface="Calibri" pitchFamily="34" charset="0"/>
                <a:cs typeface="Gautami" pitchFamily="34" charset="0"/>
              </a:rPr>
              <a:t>КРАЯ</a:t>
            </a:r>
            <a:endParaRPr lang="ru-RU" dirty="0">
              <a:latin typeface="Calibri" pitchFamily="34" charset="0"/>
              <a:cs typeface="Gautami" pitchFamily="34" charset="0"/>
            </a:endParaRPr>
          </a:p>
        </p:txBody>
      </p:sp>
      <p:pic>
        <p:nvPicPr>
          <p:cNvPr id="4" name="Picture 2" descr="D:\Документы - a.doronin\Мои рисунки\Coat_of_Arms_of_Stavropol_kr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2838" y="260648"/>
            <a:ext cx="95050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4436</TotalTime>
  <Words>191</Words>
  <Application>Microsoft Office PowerPoint</Application>
  <PresentationFormat>Экран (4:3)</PresentationFormat>
  <Paragraphs>27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А.Б. Доронин</dc:creator>
  <cp:lastModifiedBy>1</cp:lastModifiedBy>
  <cp:revision>396</cp:revision>
  <dcterms:created xsi:type="dcterms:W3CDTF">2015-04-08T06:00:59Z</dcterms:created>
  <dcterms:modified xsi:type="dcterms:W3CDTF">2020-11-09T07:45:28Z</dcterms:modified>
</cp:coreProperties>
</file>