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60" r:id="rId4"/>
    <p:sldId id="261" r:id="rId5"/>
    <p:sldId id="270" r:id="rId6"/>
    <p:sldId id="267" r:id="rId7"/>
    <p:sldId id="268" r:id="rId8"/>
    <p:sldId id="269" r:id="rId9"/>
  </p:sldIdLst>
  <p:sldSz cx="9144000" cy="6858000" type="screen4x3"/>
  <p:notesSz cx="6805613" cy="99393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haremzrf2012\23$\2304\&#1054;&#1058;&#1044;&#1045;&#1051;\&#1050;&#1086;&#1086;&#1088;&#1076;&#1080;&#1085;&#1072;&#1094;&#1080;&#1086;&#1085;&#1085;&#1099;&#1081;%20&#1089;&#1086;&#1074;&#1077;&#1090;\14.%20&#1047;&#1072;&#1089;&#1077;&#1076;&#1072;&#1085;&#1080;&#1077;%20&#1086;&#1082;&#1090;&#1103;&#1073;&#1088;&#1100;%202019\&#1057;&#1087;&#1088;&#1072;&#1074;&#1082;&#1080;\&#1055;&#1088;&#1077;&#1079;&#1077;&#1085;&#1090;&#1072;&#1094;&#1080;&#1103;%20&#1087;&#1086;%20&#1074;&#1086;&#1087;&#1088;&#1086;&#1089;&#1091;%202\&#1044;&#1083;&#1103;%20&#1087;&#1088;&#1077;&#1079;&#1077;&#1085;&#1090;&#1072;&#1094;&#1080;&#1080;%20&#1085;&#1072;%20&#1082;&#10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pieChart>
        <c:varyColors val="1"/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977178901262191"/>
          <c:y val="0.27916951722713068"/>
          <c:w val="0.2705339372188878"/>
          <c:h val="0.55916301697472215"/>
        </c:manualLayout>
      </c:layout>
      <c:txPr>
        <a:bodyPr/>
        <a:lstStyle/>
        <a:p>
          <a:pPr>
            <a:defRPr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Количество проектов</c:v>
                </c:pt>
              </c:strCache>
            </c:strRef>
          </c:tx>
          <c:cat>
            <c:strRef>
              <c:f>Лист1!$B$1:$N$1</c:f>
              <c:strCache>
                <c:ptCount val="13"/>
                <c:pt idx="0">
                  <c:v>Иное</c:v>
                </c:pt>
                <c:pt idx="1">
                  <c:v>Нефрология (гемодиализ)</c:v>
                </c:pt>
                <c:pt idx="2">
                  <c:v>Офтальмология</c:v>
                </c:pt>
                <c:pt idx="3">
                  <c:v>Санаторно-курортная сфера</c:v>
                </c:pt>
                <c:pt idx="4">
                  <c:v>Паллиативная помощь</c:v>
                </c:pt>
                <c:pt idx="5">
                  <c:v>Хирургическая помощь</c:v>
                </c:pt>
                <c:pt idx="6">
                  <c:v>Стоматология</c:v>
                </c:pt>
                <c:pt idx="7">
                  <c:v>Лабораторные услуги</c:v>
                </c:pt>
                <c:pt idx="8">
                  <c:v>Скорая помощь</c:v>
                </c:pt>
                <c:pt idx="9">
                  <c:v>Перинатальные и репродуктивные центры</c:v>
                </c:pt>
                <c:pt idx="10">
                  <c:v>Многопрофильные медицинские учреждения</c:v>
                </c:pt>
                <c:pt idx="11">
                  <c:v>Онкология, ПЭТ/КТ</c:v>
                </c:pt>
                <c:pt idx="12">
                  <c:v>Первичная помощь</c:v>
                </c:pt>
              </c:strCache>
            </c:strRef>
          </c:cat>
          <c:val>
            <c:numRef>
              <c:f>Лист1!$B$2:$N$2</c:f>
              <c:numCache>
                <c:formatCode>General</c:formatCode>
                <c:ptCount val="13"/>
                <c:pt idx="0">
                  <c:v>31</c:v>
                </c:pt>
                <c:pt idx="1">
                  <c:v>53</c:v>
                </c:pt>
                <c:pt idx="2">
                  <c:v>3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6</c:v>
                </c:pt>
                <c:pt idx="7">
                  <c:v>5</c:v>
                </c:pt>
                <c:pt idx="8">
                  <c:v>7</c:v>
                </c:pt>
                <c:pt idx="9">
                  <c:v>11</c:v>
                </c:pt>
                <c:pt idx="10">
                  <c:v>14</c:v>
                </c:pt>
                <c:pt idx="11">
                  <c:v>19</c:v>
                </c:pt>
                <c:pt idx="12">
                  <c:v>15</c:v>
                </c:pt>
              </c:numCache>
            </c:numRef>
          </c:val>
        </c:ser>
        <c:axId val="111999616"/>
        <c:axId val="112021888"/>
      </c:barChart>
      <c:catAx>
        <c:axId val="111999616"/>
        <c:scaling>
          <c:orientation val="minMax"/>
        </c:scaling>
        <c:axPos val="l"/>
        <c:numFmt formatCode="General" sourceLinked="0"/>
        <c:tickLblPos val="nextTo"/>
        <c:crossAx val="112021888"/>
        <c:crosses val="autoZero"/>
        <c:auto val="1"/>
        <c:lblAlgn val="ctr"/>
        <c:lblOffset val="100"/>
      </c:catAx>
      <c:valAx>
        <c:axId val="112021888"/>
        <c:scaling>
          <c:orientation val="minMax"/>
        </c:scaling>
        <c:axPos val="b"/>
        <c:majorGridlines/>
        <c:numFmt formatCode="General" sourceLinked="1"/>
        <c:tickLblPos val="nextTo"/>
        <c:crossAx val="11199961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AF055D-9737-4F9D-AFF9-467FAB42C8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4737BA-3669-4287-A8AE-BDDE8C50FA77}">
      <dgm:prSet phldrT="[Текст]" custT="1"/>
      <dgm:spPr>
        <a:solidFill>
          <a:schemeClr val="tx2">
            <a:lumMod val="20000"/>
            <a:lumOff val="80000"/>
          </a:schemeClr>
        </a:solidFill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pPr algn="ctr"/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Ключевые направления  развития инфраструктуры здравоохранения с использованием КС, соглашений о ГЧП </a:t>
          </a:r>
          <a:endParaRPr lang="ru-RU" sz="1400" dirty="0">
            <a:solidFill>
              <a:schemeClr val="tx1"/>
            </a:solidFill>
          </a:endParaRPr>
        </a:p>
      </dgm:t>
    </dgm:pt>
    <dgm:pt modelId="{FB8EA84F-9516-4479-B776-3B67EB30DB52}" type="parTrans" cxnId="{C1AC5BAF-70EB-437A-93CA-1B9B7620BD36}">
      <dgm:prSet/>
      <dgm:spPr/>
      <dgm:t>
        <a:bodyPr/>
        <a:lstStyle/>
        <a:p>
          <a:endParaRPr lang="ru-RU"/>
        </a:p>
      </dgm:t>
    </dgm:pt>
    <dgm:pt modelId="{62208682-C631-4D7C-B26C-5047FD3CB145}" type="sibTrans" cxnId="{C1AC5BAF-70EB-437A-93CA-1B9B7620BD36}">
      <dgm:prSet/>
      <dgm:spPr/>
      <dgm:t>
        <a:bodyPr/>
        <a:lstStyle/>
        <a:p>
          <a:endParaRPr lang="ru-RU"/>
        </a:p>
      </dgm:t>
    </dgm:pt>
    <dgm:pt modelId="{ACD5CBC4-12F1-4548-A619-006AA5517F7F}">
      <dgm:prSet phldrT="[Текст]" custT="1"/>
      <dgm:spPr/>
      <dgm:t>
        <a:bodyPr/>
        <a:lstStyle/>
        <a:p>
          <a:pPr algn="just"/>
          <a:r>
            <a:rPr lang="ru-RU" sz="1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совершенствование нормативной правовой базы для привлечения внебюджетных инвестиций в инфраструктуру здравоохранения;</a:t>
          </a:r>
          <a:endParaRPr lang="ru-RU" sz="1200" dirty="0">
            <a:solidFill>
              <a:schemeClr val="tx1"/>
            </a:solidFill>
          </a:endParaRPr>
        </a:p>
      </dgm:t>
    </dgm:pt>
    <dgm:pt modelId="{C2FFB3E3-9874-4303-A20A-C684DE647A42}" type="parTrans" cxnId="{7177456B-6221-4997-8C5C-7EA561052711}">
      <dgm:prSet/>
      <dgm:spPr/>
      <dgm:t>
        <a:bodyPr/>
        <a:lstStyle/>
        <a:p>
          <a:endParaRPr lang="ru-RU"/>
        </a:p>
      </dgm:t>
    </dgm:pt>
    <dgm:pt modelId="{D841FB5D-43BB-4299-96A3-15CB860B61E5}" type="sibTrans" cxnId="{7177456B-6221-4997-8C5C-7EA561052711}">
      <dgm:prSet/>
      <dgm:spPr/>
      <dgm:t>
        <a:bodyPr/>
        <a:lstStyle/>
        <a:p>
          <a:endParaRPr lang="ru-RU"/>
        </a:p>
      </dgm:t>
    </dgm:pt>
    <dgm:pt modelId="{2C0AEA8C-1A7C-4028-B51C-F2C555C6A242}">
      <dgm:prSet phldrT="[Текст]" custT="1"/>
      <dgm:spPr>
        <a:solidFill>
          <a:schemeClr val="tx2">
            <a:lumMod val="20000"/>
            <a:lumOff val="80000"/>
          </a:schemeClr>
        </a:solidFill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pPr algn="ctr" rtl="0"/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Основные задачи развития инфраструктуры здравоохранения с использованием КС, соглашений </a:t>
          </a:r>
          <a:br>
            <a:rPr lang="ru-RU" sz="1400" b="1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</a:b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о ГЧП</a:t>
          </a:r>
          <a:endParaRPr lang="ru-RU" sz="1400" dirty="0">
            <a:solidFill>
              <a:schemeClr val="tx1"/>
            </a:solidFill>
          </a:endParaRPr>
        </a:p>
      </dgm:t>
    </dgm:pt>
    <dgm:pt modelId="{EDA0809A-7FD1-4501-8A5F-4768C22D582D}" type="parTrans" cxnId="{33EB8A2C-B0E4-4A18-9079-9C66AAC74962}">
      <dgm:prSet/>
      <dgm:spPr/>
      <dgm:t>
        <a:bodyPr/>
        <a:lstStyle/>
        <a:p>
          <a:endParaRPr lang="ru-RU"/>
        </a:p>
      </dgm:t>
    </dgm:pt>
    <dgm:pt modelId="{DCE56E43-67CD-4000-8B1E-C118308242B7}" type="sibTrans" cxnId="{33EB8A2C-B0E4-4A18-9079-9C66AAC74962}">
      <dgm:prSet/>
      <dgm:spPr/>
      <dgm:t>
        <a:bodyPr/>
        <a:lstStyle/>
        <a:p>
          <a:endParaRPr lang="ru-RU"/>
        </a:p>
      </dgm:t>
    </dgm:pt>
    <dgm:pt modelId="{615D03BF-A94A-4CBD-9887-41EC01CE4B19}">
      <dgm:prSet phldrT="[Текст]" custT="1"/>
      <dgm:spPr/>
      <dgm:t>
        <a:bodyPr/>
        <a:lstStyle/>
        <a:p>
          <a:pPr algn="just" rtl="0"/>
          <a:r>
            <a:rPr lang="ru-RU" sz="1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реализация </a:t>
          </a:r>
          <a:r>
            <a:rPr lang="ru-RU" sz="12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пилотных</a:t>
          </a:r>
          <a:r>
            <a:rPr lang="ru-RU" sz="1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проектов; </a:t>
          </a:r>
          <a:endParaRPr lang="ru-RU" sz="12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0EA22E1-7689-4157-85B4-A9680F3EC4F7}" type="parTrans" cxnId="{D477C9FB-6917-4BC7-A349-BEB192A458A6}">
      <dgm:prSet/>
      <dgm:spPr/>
      <dgm:t>
        <a:bodyPr/>
        <a:lstStyle/>
        <a:p>
          <a:endParaRPr lang="ru-RU"/>
        </a:p>
      </dgm:t>
    </dgm:pt>
    <dgm:pt modelId="{C0B73879-D8B6-4973-A40A-50915851BF04}" type="sibTrans" cxnId="{D477C9FB-6917-4BC7-A349-BEB192A458A6}">
      <dgm:prSet/>
      <dgm:spPr/>
      <dgm:t>
        <a:bodyPr/>
        <a:lstStyle/>
        <a:p>
          <a:endParaRPr lang="ru-RU"/>
        </a:p>
      </dgm:t>
    </dgm:pt>
    <dgm:pt modelId="{388780FF-9384-432C-8A88-CA46D71B509C}">
      <dgm:prSet custT="1"/>
      <dgm:spPr/>
      <dgm:t>
        <a:bodyPr/>
        <a:lstStyle/>
        <a:p>
          <a:pPr algn="just"/>
          <a:r>
            <a:rPr lang="ru-RU" sz="1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разработка и внедрение механизмов обеспечения окупаемости инвестиционных проектов, в том числе с использованием мер государственной поддержки;</a:t>
          </a:r>
        </a:p>
      </dgm:t>
    </dgm:pt>
    <dgm:pt modelId="{D7E1D14C-B30A-4D7F-9F9D-81E45A552A95}" type="parTrans" cxnId="{54211259-C10F-4D1D-935A-2764432D54DC}">
      <dgm:prSet/>
      <dgm:spPr/>
      <dgm:t>
        <a:bodyPr/>
        <a:lstStyle/>
        <a:p>
          <a:endParaRPr lang="ru-RU"/>
        </a:p>
      </dgm:t>
    </dgm:pt>
    <dgm:pt modelId="{002BA8BB-BF6D-4941-B98C-1CBFAB6ABC29}" type="sibTrans" cxnId="{54211259-C10F-4D1D-935A-2764432D54DC}">
      <dgm:prSet/>
      <dgm:spPr/>
      <dgm:t>
        <a:bodyPr/>
        <a:lstStyle/>
        <a:p>
          <a:endParaRPr lang="ru-RU"/>
        </a:p>
      </dgm:t>
    </dgm:pt>
    <dgm:pt modelId="{4F9110FB-72AF-4308-BA10-3313E51B0930}">
      <dgm:prSet custT="1"/>
      <dgm:spPr/>
      <dgm:t>
        <a:bodyPr/>
        <a:lstStyle/>
        <a:p>
          <a:pPr algn="just"/>
          <a:r>
            <a:rPr lang="ru-RU" sz="1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организационное сопровождение органами государственной власти и органами местного самоуправления инвестиционных проектов (от «идеи» до «проекта (продукта) под ключ»).</a:t>
          </a:r>
        </a:p>
      </dgm:t>
    </dgm:pt>
    <dgm:pt modelId="{45DFDE01-B65B-420E-AE13-ADCC01870930}" type="parTrans" cxnId="{6BD694B0-2DBD-4BB8-BA5F-A9E85D55B01C}">
      <dgm:prSet/>
      <dgm:spPr/>
      <dgm:t>
        <a:bodyPr/>
        <a:lstStyle/>
        <a:p>
          <a:endParaRPr lang="ru-RU"/>
        </a:p>
      </dgm:t>
    </dgm:pt>
    <dgm:pt modelId="{2C862D9D-B8C2-47F0-B885-3E6BD6EC19D8}" type="sibTrans" cxnId="{6BD694B0-2DBD-4BB8-BA5F-A9E85D55B01C}">
      <dgm:prSet/>
      <dgm:spPr/>
      <dgm:t>
        <a:bodyPr/>
        <a:lstStyle/>
        <a:p>
          <a:endParaRPr lang="ru-RU"/>
        </a:p>
      </dgm:t>
    </dgm:pt>
    <dgm:pt modelId="{806D78A0-6EF8-4BF9-B30E-D04A0227F980}">
      <dgm:prSet custT="1"/>
      <dgm:spPr/>
      <dgm:t>
        <a:bodyPr/>
        <a:lstStyle/>
        <a:p>
          <a:pPr algn="just"/>
          <a:r>
            <a:rPr lang="ru-RU" sz="1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совершенствование процедуры структурирования концессионных проектов и принятия управленческих решений </a:t>
          </a:r>
          <a:br>
            <a:rPr lang="ru-RU" sz="1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 заключении концессионных соглашений в части установления на законодательном уровне единых требований </a:t>
          </a:r>
          <a:br>
            <a:rPr lang="ru-RU" sz="1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структуре и содержанию финансовой модели концессионного проекта и полномочий государственных органов власти </a:t>
          </a:r>
          <a:br>
            <a:rPr lang="ru-RU" sz="1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 оценке соответствия финансовой модели установленным требованиям;</a:t>
          </a:r>
        </a:p>
      </dgm:t>
    </dgm:pt>
    <dgm:pt modelId="{06E10575-FBFD-4A3F-8813-92F2DCE93EF9}" type="parTrans" cxnId="{60E44E29-3330-446A-B377-4DD8CE698FF4}">
      <dgm:prSet/>
      <dgm:spPr/>
      <dgm:t>
        <a:bodyPr/>
        <a:lstStyle/>
        <a:p>
          <a:endParaRPr lang="ru-RU"/>
        </a:p>
      </dgm:t>
    </dgm:pt>
    <dgm:pt modelId="{2CF5826E-B56A-4D54-B9B4-056A0DF08C2B}" type="sibTrans" cxnId="{60E44E29-3330-446A-B377-4DD8CE698FF4}">
      <dgm:prSet/>
      <dgm:spPr/>
      <dgm:t>
        <a:bodyPr/>
        <a:lstStyle/>
        <a:p>
          <a:endParaRPr lang="ru-RU"/>
        </a:p>
      </dgm:t>
    </dgm:pt>
    <dgm:pt modelId="{7C1A7C0D-6DC7-4765-9DBC-507FE7B8B1EF}">
      <dgm:prSet/>
      <dgm:spPr/>
      <dgm:t>
        <a:bodyPr/>
        <a:lstStyle/>
        <a:p>
          <a:pPr algn="l"/>
          <a:endParaRPr lang="ru-RU" sz="900" dirty="0"/>
        </a:p>
      </dgm:t>
    </dgm:pt>
    <dgm:pt modelId="{1E88122D-4FD1-467C-A24D-939A1FCD2339}" type="parTrans" cxnId="{2DCA79DE-E238-43C3-B380-102F2E1276BE}">
      <dgm:prSet/>
      <dgm:spPr/>
      <dgm:t>
        <a:bodyPr/>
        <a:lstStyle/>
        <a:p>
          <a:endParaRPr lang="ru-RU"/>
        </a:p>
      </dgm:t>
    </dgm:pt>
    <dgm:pt modelId="{2F434939-263C-4334-B3F0-227713DAC86B}" type="sibTrans" cxnId="{2DCA79DE-E238-43C3-B380-102F2E1276BE}">
      <dgm:prSet/>
      <dgm:spPr/>
      <dgm:t>
        <a:bodyPr/>
        <a:lstStyle/>
        <a:p>
          <a:endParaRPr lang="ru-RU"/>
        </a:p>
      </dgm:t>
    </dgm:pt>
    <dgm:pt modelId="{DB6209DC-7007-43C3-BCD8-D56274DFB1F4}">
      <dgm:prSet phldrT="[Текст]" custT="1"/>
      <dgm:spPr/>
      <dgm:t>
        <a:bodyPr/>
        <a:lstStyle/>
        <a:p>
          <a:pPr algn="just" rtl="0"/>
          <a:r>
            <a:rPr lang="ru-RU" sz="1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создание правовых условий, предусматривающих возможность трансформации договоров аренды, безвозмездного пользования и других договоров, заключенных с медицинскими организациями частной системы здравоохранения, участвующими в программе ОМС более 5 лет, в концессионные соглашения без проведения конкурса;</a:t>
          </a:r>
          <a:endParaRPr lang="ru-RU" sz="12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EA442B6-92C7-4E2C-ADE1-5097F1669E0F}" type="parTrans" cxnId="{A10FA29A-41D5-4E82-9C76-B4719612C4BD}">
      <dgm:prSet/>
      <dgm:spPr/>
      <dgm:t>
        <a:bodyPr/>
        <a:lstStyle/>
        <a:p>
          <a:endParaRPr lang="ru-RU"/>
        </a:p>
      </dgm:t>
    </dgm:pt>
    <dgm:pt modelId="{2D972E8A-CBCA-419C-AF9F-8A503BF45275}" type="sibTrans" cxnId="{A10FA29A-41D5-4E82-9C76-B4719612C4BD}">
      <dgm:prSet/>
      <dgm:spPr/>
      <dgm:t>
        <a:bodyPr/>
        <a:lstStyle/>
        <a:p>
          <a:endParaRPr lang="ru-RU"/>
        </a:p>
      </dgm:t>
    </dgm:pt>
    <dgm:pt modelId="{B0A312E0-96DA-42EA-A59F-71414239986A}">
      <dgm:prSet phldrT="[Текст]" custT="1"/>
      <dgm:spPr/>
      <dgm:t>
        <a:bodyPr/>
        <a:lstStyle/>
        <a:p>
          <a:pPr algn="just"/>
          <a:r>
            <a:rPr lang="ru-RU" sz="1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актуализация методологической базы по развитию инфраструктуры с использованием внебюджетных инвестиций;</a:t>
          </a:r>
          <a:endParaRPr lang="ru-RU" sz="1200" dirty="0">
            <a:solidFill>
              <a:schemeClr val="tx1"/>
            </a:solidFill>
          </a:endParaRPr>
        </a:p>
      </dgm:t>
    </dgm:pt>
    <dgm:pt modelId="{85EE1A29-10D6-433B-94DE-81AE35553A96}" type="parTrans" cxnId="{5DDC2578-06A8-4880-9D90-E3480C0D3D3F}">
      <dgm:prSet/>
      <dgm:spPr/>
      <dgm:t>
        <a:bodyPr/>
        <a:lstStyle/>
        <a:p>
          <a:endParaRPr lang="ru-RU"/>
        </a:p>
      </dgm:t>
    </dgm:pt>
    <dgm:pt modelId="{FDD268EC-8938-4483-B831-E7F7F40E6897}" type="sibTrans" cxnId="{5DDC2578-06A8-4880-9D90-E3480C0D3D3F}">
      <dgm:prSet/>
      <dgm:spPr/>
      <dgm:t>
        <a:bodyPr/>
        <a:lstStyle/>
        <a:p>
          <a:endParaRPr lang="ru-RU"/>
        </a:p>
      </dgm:t>
    </dgm:pt>
    <dgm:pt modelId="{162504C7-CADE-498C-BEEE-26D9F96E7812}">
      <dgm:prSet custT="1"/>
      <dgm:spPr/>
      <dgm:t>
        <a:bodyPr/>
        <a:lstStyle/>
        <a:p>
          <a:pPr algn="just"/>
          <a:r>
            <a:rPr lang="ru-RU" sz="1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обеспечение мониторинга и тиражирования лучших практик применения ГЧП.</a:t>
          </a:r>
        </a:p>
      </dgm:t>
    </dgm:pt>
    <dgm:pt modelId="{EB9B85B1-E1E6-4C2B-B04D-7C7F385C571F}" type="parTrans" cxnId="{14315476-B4D8-4B29-8739-3DF58F2A301F}">
      <dgm:prSet/>
      <dgm:spPr/>
      <dgm:t>
        <a:bodyPr/>
        <a:lstStyle/>
        <a:p>
          <a:endParaRPr lang="ru-RU"/>
        </a:p>
      </dgm:t>
    </dgm:pt>
    <dgm:pt modelId="{1A929793-DAEE-4591-98D2-A6611BDFDBDB}" type="sibTrans" cxnId="{14315476-B4D8-4B29-8739-3DF58F2A301F}">
      <dgm:prSet/>
      <dgm:spPr/>
      <dgm:t>
        <a:bodyPr/>
        <a:lstStyle/>
        <a:p>
          <a:endParaRPr lang="ru-RU"/>
        </a:p>
      </dgm:t>
    </dgm:pt>
    <dgm:pt modelId="{BD4F3083-E69A-4A35-915D-58B12D0CE3AE}" type="pres">
      <dgm:prSet presAssocID="{96AF055D-9737-4F9D-AFF9-467FAB42C88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A1DDE2-573C-4B99-ACCC-1D6396B49414}" type="pres">
      <dgm:prSet presAssocID="{8B4737BA-3669-4287-A8AE-BDDE8C50FA77}" presName="parentText" presStyleLbl="node1" presStyleIdx="0" presStyleCnt="2" custScaleX="98305" custScaleY="51908" custLinFactNeighborY="-678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C8F043-8062-4D0F-B681-CFB6C8959CA0}" type="pres">
      <dgm:prSet presAssocID="{8B4737BA-3669-4287-A8AE-BDDE8C50FA77}" presName="childText" presStyleLbl="revTx" presStyleIdx="0" presStyleCnt="2" custLinFactNeighborY="62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37D275-0B2E-41F1-BE7B-E568B86DBCDC}" type="pres">
      <dgm:prSet presAssocID="{2C0AEA8C-1A7C-4028-B51C-F2C555C6A242}" presName="parentText" presStyleLbl="node1" presStyleIdx="1" presStyleCnt="2" custScaleX="98305" custScaleY="53297" custLinFactNeighborY="99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E6F1A0-C294-49DB-BD97-4EE1972A969B}" type="pres">
      <dgm:prSet presAssocID="{2C0AEA8C-1A7C-4028-B51C-F2C555C6A242}" presName="childText" presStyleLbl="revTx" presStyleIdx="1" presStyleCnt="2" custScaleY="99739" custLinFactNeighborY="26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382D95-FEEE-4D00-AB6B-CE3478D73DD6}" type="presOf" srcId="{615D03BF-A94A-4CBD-9887-41EC01CE4B19}" destId="{92E6F1A0-C294-49DB-BD97-4EE1972A969B}" srcOrd="0" destOrd="0" presId="urn:microsoft.com/office/officeart/2005/8/layout/vList2"/>
    <dgm:cxn modelId="{C5A22888-26ED-445C-811E-38FC912F70A3}" type="presOf" srcId="{162504C7-CADE-498C-BEEE-26D9F96E7812}" destId="{92E6F1A0-C294-49DB-BD97-4EE1972A969B}" srcOrd="0" destOrd="3" presId="urn:microsoft.com/office/officeart/2005/8/layout/vList2"/>
    <dgm:cxn modelId="{2B5F5218-7043-433B-A174-AB0B580A8CF0}" type="presOf" srcId="{7C1A7C0D-6DC7-4765-9DBC-507FE7B8B1EF}" destId="{92E6F1A0-C294-49DB-BD97-4EE1972A969B}" srcOrd="0" destOrd="4" presId="urn:microsoft.com/office/officeart/2005/8/layout/vList2"/>
    <dgm:cxn modelId="{C63113BF-6924-4FBB-AAD8-5000BF5B6C7E}" type="presOf" srcId="{388780FF-9384-432C-8A88-CA46D71B509C}" destId="{45C8F043-8062-4D0F-B681-CFB6C8959CA0}" srcOrd="0" destOrd="2" presId="urn:microsoft.com/office/officeart/2005/8/layout/vList2"/>
    <dgm:cxn modelId="{6BD694B0-2DBD-4BB8-BA5F-A9E85D55B01C}" srcId="{8B4737BA-3669-4287-A8AE-BDDE8C50FA77}" destId="{4F9110FB-72AF-4308-BA10-3313E51B0930}" srcOrd="3" destOrd="0" parTransId="{45DFDE01-B65B-420E-AE13-ADCC01870930}" sibTransId="{2C862D9D-B8C2-47F0-B885-3E6BD6EC19D8}"/>
    <dgm:cxn modelId="{D477C9FB-6917-4BC7-A349-BEB192A458A6}" srcId="{2C0AEA8C-1A7C-4028-B51C-F2C555C6A242}" destId="{615D03BF-A94A-4CBD-9887-41EC01CE4B19}" srcOrd="0" destOrd="0" parTransId="{50EA22E1-7689-4157-85B4-A9680F3EC4F7}" sibTransId="{C0B73879-D8B6-4973-A40A-50915851BF04}"/>
    <dgm:cxn modelId="{3EB0F363-4B4C-48EB-B4B1-1A17FC2A39C2}" type="presOf" srcId="{96AF055D-9737-4F9D-AFF9-467FAB42C888}" destId="{BD4F3083-E69A-4A35-915D-58B12D0CE3AE}" srcOrd="0" destOrd="0" presId="urn:microsoft.com/office/officeart/2005/8/layout/vList2"/>
    <dgm:cxn modelId="{86B581A2-A2DB-46D8-AAB1-ADABB2A7A5C7}" type="presOf" srcId="{ACD5CBC4-12F1-4548-A619-006AA5517F7F}" destId="{45C8F043-8062-4D0F-B681-CFB6C8959CA0}" srcOrd="0" destOrd="0" presId="urn:microsoft.com/office/officeart/2005/8/layout/vList2"/>
    <dgm:cxn modelId="{78AC19EB-2828-4D21-B97B-AD34330FF179}" type="presOf" srcId="{8B4737BA-3669-4287-A8AE-BDDE8C50FA77}" destId="{BCA1DDE2-573C-4B99-ACCC-1D6396B49414}" srcOrd="0" destOrd="0" presId="urn:microsoft.com/office/officeart/2005/8/layout/vList2"/>
    <dgm:cxn modelId="{2DCA79DE-E238-43C3-B380-102F2E1276BE}" srcId="{2C0AEA8C-1A7C-4028-B51C-F2C555C6A242}" destId="{7C1A7C0D-6DC7-4765-9DBC-507FE7B8B1EF}" srcOrd="4" destOrd="0" parTransId="{1E88122D-4FD1-467C-A24D-939A1FCD2339}" sibTransId="{2F434939-263C-4334-B3F0-227713DAC86B}"/>
    <dgm:cxn modelId="{DBF4CB03-E7F3-4351-8AA3-34237A73AC8C}" type="presOf" srcId="{4F9110FB-72AF-4308-BA10-3313E51B0930}" destId="{45C8F043-8062-4D0F-B681-CFB6C8959CA0}" srcOrd="0" destOrd="3" presId="urn:microsoft.com/office/officeart/2005/8/layout/vList2"/>
    <dgm:cxn modelId="{1F51C25D-A9E8-495B-9847-F8AFBA08D4C8}" type="presOf" srcId="{2C0AEA8C-1A7C-4028-B51C-F2C555C6A242}" destId="{DD37D275-0B2E-41F1-BE7B-E568B86DBCDC}" srcOrd="0" destOrd="0" presId="urn:microsoft.com/office/officeart/2005/8/layout/vList2"/>
    <dgm:cxn modelId="{C1AC5BAF-70EB-437A-93CA-1B9B7620BD36}" srcId="{96AF055D-9737-4F9D-AFF9-467FAB42C888}" destId="{8B4737BA-3669-4287-A8AE-BDDE8C50FA77}" srcOrd="0" destOrd="0" parTransId="{FB8EA84F-9516-4479-B776-3B67EB30DB52}" sibTransId="{62208682-C631-4D7C-B26C-5047FD3CB145}"/>
    <dgm:cxn modelId="{6BAC935E-F96D-48FC-9522-C41479107373}" type="presOf" srcId="{DB6209DC-7007-43C3-BCD8-D56274DFB1F4}" destId="{92E6F1A0-C294-49DB-BD97-4EE1972A969B}" srcOrd="0" destOrd="1" presId="urn:microsoft.com/office/officeart/2005/8/layout/vList2"/>
    <dgm:cxn modelId="{60E44E29-3330-446A-B377-4DD8CE698FF4}" srcId="{2C0AEA8C-1A7C-4028-B51C-F2C555C6A242}" destId="{806D78A0-6EF8-4BF9-B30E-D04A0227F980}" srcOrd="2" destOrd="0" parTransId="{06E10575-FBFD-4A3F-8813-92F2DCE93EF9}" sibTransId="{2CF5826E-B56A-4D54-B9B4-056A0DF08C2B}"/>
    <dgm:cxn modelId="{A10FA29A-41D5-4E82-9C76-B4719612C4BD}" srcId="{2C0AEA8C-1A7C-4028-B51C-F2C555C6A242}" destId="{DB6209DC-7007-43C3-BCD8-D56274DFB1F4}" srcOrd="1" destOrd="0" parTransId="{DEA442B6-92C7-4E2C-ADE1-5097F1669E0F}" sibTransId="{2D972E8A-CBCA-419C-AF9F-8A503BF45275}"/>
    <dgm:cxn modelId="{14315476-B4D8-4B29-8739-3DF58F2A301F}" srcId="{2C0AEA8C-1A7C-4028-B51C-F2C555C6A242}" destId="{162504C7-CADE-498C-BEEE-26D9F96E7812}" srcOrd="3" destOrd="0" parTransId="{EB9B85B1-E1E6-4C2B-B04D-7C7F385C571F}" sibTransId="{1A929793-DAEE-4591-98D2-A6611BDFDBDB}"/>
    <dgm:cxn modelId="{7177456B-6221-4997-8C5C-7EA561052711}" srcId="{8B4737BA-3669-4287-A8AE-BDDE8C50FA77}" destId="{ACD5CBC4-12F1-4548-A619-006AA5517F7F}" srcOrd="0" destOrd="0" parTransId="{C2FFB3E3-9874-4303-A20A-C684DE647A42}" sibTransId="{D841FB5D-43BB-4299-96A3-15CB860B61E5}"/>
    <dgm:cxn modelId="{33EB8A2C-B0E4-4A18-9079-9C66AAC74962}" srcId="{96AF055D-9737-4F9D-AFF9-467FAB42C888}" destId="{2C0AEA8C-1A7C-4028-B51C-F2C555C6A242}" srcOrd="1" destOrd="0" parTransId="{EDA0809A-7FD1-4501-8A5F-4768C22D582D}" sibTransId="{DCE56E43-67CD-4000-8B1E-C118308242B7}"/>
    <dgm:cxn modelId="{5DDC2578-06A8-4880-9D90-E3480C0D3D3F}" srcId="{8B4737BA-3669-4287-A8AE-BDDE8C50FA77}" destId="{B0A312E0-96DA-42EA-A59F-71414239986A}" srcOrd="1" destOrd="0" parTransId="{85EE1A29-10D6-433B-94DE-81AE35553A96}" sibTransId="{FDD268EC-8938-4483-B831-E7F7F40E6897}"/>
    <dgm:cxn modelId="{54211259-C10F-4D1D-935A-2764432D54DC}" srcId="{8B4737BA-3669-4287-A8AE-BDDE8C50FA77}" destId="{388780FF-9384-432C-8A88-CA46D71B509C}" srcOrd="2" destOrd="0" parTransId="{D7E1D14C-B30A-4D7F-9F9D-81E45A552A95}" sibTransId="{002BA8BB-BF6D-4941-B98C-1CBFAB6ABC29}"/>
    <dgm:cxn modelId="{A9B80FB7-C38A-4B68-8E32-1ABD1506C82D}" type="presOf" srcId="{806D78A0-6EF8-4BF9-B30E-D04A0227F980}" destId="{92E6F1A0-C294-49DB-BD97-4EE1972A969B}" srcOrd="0" destOrd="2" presId="urn:microsoft.com/office/officeart/2005/8/layout/vList2"/>
    <dgm:cxn modelId="{692B884C-DE29-4B16-BB91-A4E76F25F7D8}" type="presOf" srcId="{B0A312E0-96DA-42EA-A59F-71414239986A}" destId="{45C8F043-8062-4D0F-B681-CFB6C8959CA0}" srcOrd="0" destOrd="1" presId="urn:microsoft.com/office/officeart/2005/8/layout/vList2"/>
    <dgm:cxn modelId="{B500C81A-8CE7-459F-9638-5F7090F2408F}" type="presParOf" srcId="{BD4F3083-E69A-4A35-915D-58B12D0CE3AE}" destId="{BCA1DDE2-573C-4B99-ACCC-1D6396B49414}" srcOrd="0" destOrd="0" presId="urn:microsoft.com/office/officeart/2005/8/layout/vList2"/>
    <dgm:cxn modelId="{37E0916E-4F1B-4371-92B2-780E778849BB}" type="presParOf" srcId="{BD4F3083-E69A-4A35-915D-58B12D0CE3AE}" destId="{45C8F043-8062-4D0F-B681-CFB6C8959CA0}" srcOrd="1" destOrd="0" presId="urn:microsoft.com/office/officeart/2005/8/layout/vList2"/>
    <dgm:cxn modelId="{6D23CF86-334F-4581-B9FD-D9C575F12273}" type="presParOf" srcId="{BD4F3083-E69A-4A35-915D-58B12D0CE3AE}" destId="{DD37D275-0B2E-41F1-BE7B-E568B86DBCDC}" srcOrd="2" destOrd="0" presId="urn:microsoft.com/office/officeart/2005/8/layout/vList2"/>
    <dgm:cxn modelId="{10FA26A6-058F-4C1E-88C7-6CB311E1B8F3}" type="presParOf" srcId="{BD4F3083-E69A-4A35-915D-58B12D0CE3AE}" destId="{92E6F1A0-C294-49DB-BD97-4EE1972A969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9E86AF-B1EC-4F05-9405-4264113FC505}" type="doc">
      <dgm:prSet loTypeId="urn:microsoft.com/office/officeart/2005/8/layout/vList5" loCatId="list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F84F12F1-2DBF-4B10-BA14-F94D2FFEF858}">
      <dgm:prSet phldrT="[Текст]" custT="1"/>
      <dgm:spPr/>
      <dgm:t>
        <a:bodyPr/>
        <a:lstStyle/>
        <a:p>
          <a:pPr algn="just"/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180 проектов в субъектах Российской Федерации</a:t>
          </a:r>
        </a:p>
        <a:p>
          <a:pPr algn="ctr"/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2A5C1CE6-4DF7-445B-89E6-B16BD1D87F46}" type="parTrans" cxnId="{A6830528-0939-4C5C-ADF1-655B91FF0218}">
      <dgm:prSet/>
      <dgm:spPr/>
      <dgm:t>
        <a:bodyPr/>
        <a:lstStyle/>
        <a:p>
          <a:endParaRPr lang="ru-RU"/>
        </a:p>
      </dgm:t>
    </dgm:pt>
    <dgm:pt modelId="{B96A80E3-D108-4D6C-92A4-2FAF285BEA26}" type="sibTrans" cxnId="{A6830528-0939-4C5C-ADF1-655B91FF0218}">
      <dgm:prSet/>
      <dgm:spPr/>
      <dgm:t>
        <a:bodyPr/>
        <a:lstStyle/>
        <a:p>
          <a:endParaRPr lang="ru-RU"/>
        </a:p>
      </dgm:t>
    </dgm:pt>
    <dgm:pt modelId="{D8B8ED58-DF01-41C7-BDEA-707820FD893A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105, 2 млрд. руб.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E2F8F670-3DA9-40A9-AA6D-EFF56357126A}" type="parTrans" cxnId="{FDC2724C-4CC6-463E-8B9E-5A9B2A523345}">
      <dgm:prSet/>
      <dgm:spPr/>
      <dgm:t>
        <a:bodyPr/>
        <a:lstStyle/>
        <a:p>
          <a:endParaRPr lang="ru-RU"/>
        </a:p>
      </dgm:t>
    </dgm:pt>
    <dgm:pt modelId="{28AC0AC1-209D-4259-8DE6-4581165B64D5}" type="sibTrans" cxnId="{FDC2724C-4CC6-463E-8B9E-5A9B2A523345}">
      <dgm:prSet/>
      <dgm:spPr/>
      <dgm:t>
        <a:bodyPr/>
        <a:lstStyle/>
        <a:p>
          <a:endParaRPr lang="ru-RU"/>
        </a:p>
      </dgm:t>
    </dgm:pt>
    <dgm:pt modelId="{9BAC1915-FB39-427F-9FFF-BCC6E95F4281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11 лет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C7F0F244-6255-4749-8893-9557C874B82D}" type="parTrans" cxnId="{AF50EFC2-6A1C-4C69-BB05-4C91CF747490}">
      <dgm:prSet/>
      <dgm:spPr/>
      <dgm:t>
        <a:bodyPr/>
        <a:lstStyle/>
        <a:p>
          <a:endParaRPr lang="ru-RU"/>
        </a:p>
      </dgm:t>
    </dgm:pt>
    <dgm:pt modelId="{5DF79EF5-732A-4B00-9AFF-305C59993376}" type="sibTrans" cxnId="{AF50EFC2-6A1C-4C69-BB05-4C91CF747490}">
      <dgm:prSet/>
      <dgm:spPr/>
      <dgm:t>
        <a:bodyPr/>
        <a:lstStyle/>
        <a:p>
          <a:endParaRPr lang="ru-RU"/>
        </a:p>
      </dgm:t>
    </dgm:pt>
    <dgm:pt modelId="{F35D5460-FCE8-4B91-89FF-A7E52319948D}">
      <dgm:prSet phldrT="[Текст]" custT="1"/>
      <dgm:spPr/>
      <dgm:t>
        <a:bodyPr/>
        <a:lstStyle/>
        <a:p>
          <a:pPr algn="just"/>
          <a:r>
            <a:rPr lang="ru-RU" sz="1400" baseline="0" dirty="0" smtClean="0">
              <a:latin typeface="Times New Roman" pitchFamily="18" charset="0"/>
              <a:cs typeface="Times New Roman" pitchFamily="18" charset="0"/>
            </a:rPr>
            <a:t>средний срок реализации проекта.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F118922-6994-499E-9868-8FCB42856FD9}" type="parTrans" cxnId="{1B6EFD4A-9C88-45B5-986A-0C393590DE2F}">
      <dgm:prSet/>
      <dgm:spPr/>
      <dgm:t>
        <a:bodyPr/>
        <a:lstStyle/>
        <a:p>
          <a:endParaRPr lang="ru-RU"/>
        </a:p>
      </dgm:t>
    </dgm:pt>
    <dgm:pt modelId="{0431F8AB-6FDE-466F-B27E-3B5C7950298B}" type="sibTrans" cxnId="{1B6EFD4A-9C88-45B5-986A-0C393590DE2F}">
      <dgm:prSet/>
      <dgm:spPr/>
      <dgm:t>
        <a:bodyPr/>
        <a:lstStyle/>
        <a:p>
          <a:endParaRPr lang="ru-RU"/>
        </a:p>
      </dgm:t>
    </dgm:pt>
    <dgm:pt modelId="{83F9027A-D0EF-42AF-8190-0C107B30BD47}">
      <dgm:prSet phldrT="[Текст]" custT="1"/>
      <dgm:spPr/>
      <dgm:t>
        <a:bodyPr/>
        <a:lstStyle/>
        <a:p>
          <a:pPr algn="just"/>
          <a:r>
            <a:rPr lang="ru-RU" sz="1400" baseline="0" dirty="0" smtClean="0">
              <a:latin typeface="Times New Roman" pitchFamily="18" charset="0"/>
              <a:cs typeface="Times New Roman" pitchFamily="18" charset="0"/>
            </a:rPr>
            <a:t>частных инвестиций «законтрактовано»;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81AD4A1-50F6-43AF-8236-70240FAE5B6D}" type="sibTrans" cxnId="{144A1038-9CDD-4C7C-9EFB-09B76F09369D}">
      <dgm:prSet/>
      <dgm:spPr/>
      <dgm:t>
        <a:bodyPr/>
        <a:lstStyle/>
        <a:p>
          <a:endParaRPr lang="ru-RU"/>
        </a:p>
      </dgm:t>
    </dgm:pt>
    <dgm:pt modelId="{8FA6AB44-F0D8-48FD-AE02-4571C431FB88}" type="parTrans" cxnId="{144A1038-9CDD-4C7C-9EFB-09B76F09369D}">
      <dgm:prSet/>
      <dgm:spPr/>
      <dgm:t>
        <a:bodyPr/>
        <a:lstStyle/>
        <a:p>
          <a:endParaRPr lang="ru-RU"/>
        </a:p>
      </dgm:t>
    </dgm:pt>
    <dgm:pt modelId="{57152D9A-53F1-4170-B481-74C7A0975765}">
      <dgm:prSet phldrT="[Текст]" custT="1"/>
      <dgm:spPr/>
      <dgm:t>
        <a:bodyPr/>
        <a:lstStyle/>
        <a:p>
          <a:pPr algn="just">
            <a:spcAft>
              <a:spcPct val="15000"/>
            </a:spcAft>
          </a:pP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D7A36E1-F26F-46B3-9F60-B627BB51E159}" type="sibTrans" cxnId="{D32AAE86-4FB2-4D87-9470-1EF7B6CB5FD6}">
      <dgm:prSet/>
      <dgm:spPr/>
      <dgm:t>
        <a:bodyPr/>
        <a:lstStyle/>
        <a:p>
          <a:endParaRPr lang="ru-RU"/>
        </a:p>
      </dgm:t>
    </dgm:pt>
    <dgm:pt modelId="{4A064546-CF8F-4965-A89A-8880B6A1FA58}" type="parTrans" cxnId="{D32AAE86-4FB2-4D87-9470-1EF7B6CB5FD6}">
      <dgm:prSet/>
      <dgm:spPr/>
      <dgm:t>
        <a:bodyPr/>
        <a:lstStyle/>
        <a:p>
          <a:endParaRPr lang="ru-RU"/>
        </a:p>
      </dgm:t>
    </dgm:pt>
    <dgm:pt modelId="{4A0CDCA0-ABA1-45AF-A93A-E477AEDF7697}">
      <dgm:prSet phldrT="[Текст]" custT="1"/>
      <dgm:spPr/>
      <dgm:t>
        <a:bodyPr/>
        <a:lstStyle/>
        <a:p>
          <a:pPr algn="just">
            <a:spcAft>
              <a:spcPct val="15000"/>
            </a:spcAft>
          </a:pP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2F6E0C9-DCA0-478A-816D-26BA93214548}" type="parTrans" cxnId="{A3FB2541-7531-4B07-874D-F2113E3AA22C}">
      <dgm:prSet/>
      <dgm:spPr/>
      <dgm:t>
        <a:bodyPr/>
        <a:lstStyle/>
        <a:p>
          <a:endParaRPr lang="ru-RU"/>
        </a:p>
      </dgm:t>
    </dgm:pt>
    <dgm:pt modelId="{27E51F8C-7540-49F1-A774-F3DC975B1BE1}" type="sibTrans" cxnId="{A3FB2541-7531-4B07-874D-F2113E3AA22C}">
      <dgm:prSet/>
      <dgm:spPr/>
      <dgm:t>
        <a:bodyPr/>
        <a:lstStyle/>
        <a:p>
          <a:endParaRPr lang="ru-RU"/>
        </a:p>
      </dgm:t>
    </dgm:pt>
    <dgm:pt modelId="{F2AAE8FD-592A-4E4E-AFF0-4ECEF0654426}">
      <dgm:prSet phldrT="[Текст]" custT="1"/>
      <dgm:spPr/>
      <dgm:t>
        <a:bodyPr/>
        <a:lstStyle/>
        <a:p>
          <a:pPr algn="just">
            <a:spcAft>
              <a:spcPct val="15000"/>
            </a:spcAft>
          </a:pP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 настоящее время заключено 48 КС, 5 СГЧП и 7 соглашений о ГЧП (на основании регионального законодательства)</a:t>
          </a:r>
          <a:r>
            <a:rPr lang="ru-RU" sz="1400" baseline="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6F787D0-EBA5-4943-93C1-4988FE66CE7F}" type="parTrans" cxnId="{2667F18A-BBF1-4307-B390-5EA12A99544F}">
      <dgm:prSet/>
      <dgm:spPr/>
      <dgm:t>
        <a:bodyPr/>
        <a:lstStyle/>
        <a:p>
          <a:endParaRPr lang="ru-RU"/>
        </a:p>
      </dgm:t>
    </dgm:pt>
    <dgm:pt modelId="{93D46D4B-2A43-4CFA-B8D7-E85EF176D37B}" type="sibTrans" cxnId="{2667F18A-BBF1-4307-B390-5EA12A99544F}">
      <dgm:prSet/>
      <dgm:spPr/>
      <dgm:t>
        <a:bodyPr/>
        <a:lstStyle/>
        <a:p>
          <a:endParaRPr lang="ru-RU"/>
        </a:p>
      </dgm:t>
    </dgm:pt>
    <dgm:pt modelId="{D56CB414-32CC-47F1-84A0-3B70001CEE3B}">
      <dgm:prSet phldrT="[Текст]" custT="1"/>
      <dgm:spPr/>
      <dgm:t>
        <a:bodyPr/>
        <a:lstStyle/>
        <a:p>
          <a:pPr algn="just">
            <a:spcAft>
              <a:spcPts val="0"/>
            </a:spcAft>
          </a:pP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</a:t>
          </a:r>
          <a:r>
            <a:rPr lang="ru-RU" sz="1400" baseline="0" dirty="0" smtClean="0">
              <a:latin typeface="Times New Roman" pitchFamily="18" charset="0"/>
              <a:cs typeface="Times New Roman" pitchFamily="18" charset="0"/>
            </a:rPr>
            <a:t> различных этапах (от стадии </a:t>
          </a:r>
          <a:r>
            <a:rPr lang="ru-RU" sz="1400" baseline="0" dirty="0" err="1" smtClean="0">
              <a:latin typeface="Times New Roman" pitchFamily="18" charset="0"/>
              <a:cs typeface="Times New Roman" pitchFamily="18" charset="0"/>
            </a:rPr>
            <a:t>иницирования</a:t>
          </a:r>
          <a:r>
            <a:rPr lang="ru-RU" sz="1400" baseline="0" dirty="0" smtClean="0">
              <a:latin typeface="Times New Roman" pitchFamily="18" charset="0"/>
              <a:cs typeface="Times New Roman" pitchFamily="18" charset="0"/>
            </a:rPr>
            <a:t> до стадии эксплуатации) в которых инвестор участвует не только</a:t>
          </a:r>
          <a:br>
            <a:rPr lang="ru-RU" sz="1400" baseline="0" dirty="0" smtClean="0">
              <a:latin typeface="Times New Roman" pitchFamily="18" charset="0"/>
              <a:cs typeface="Times New Roman" pitchFamily="18" charset="0"/>
            </a:rPr>
          </a:br>
          <a:r>
            <a:rPr lang="ru-RU" sz="1400" baseline="0" dirty="0" smtClean="0">
              <a:latin typeface="Times New Roman" pitchFamily="18" charset="0"/>
              <a:cs typeface="Times New Roman" pitchFamily="18" charset="0"/>
            </a:rPr>
            <a:t>в создании объекта, но и в его последующей эксплуатации*;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9A16089-9142-42CD-B60F-7C3521EB3769}" type="parTrans" cxnId="{E0E66AE0-1923-4EDF-9035-B8C72861923E}">
      <dgm:prSet/>
      <dgm:spPr/>
      <dgm:t>
        <a:bodyPr/>
        <a:lstStyle/>
        <a:p>
          <a:endParaRPr lang="ru-RU"/>
        </a:p>
      </dgm:t>
    </dgm:pt>
    <dgm:pt modelId="{87A09130-DEAF-4539-9711-9DFA3120CDE7}" type="sibTrans" cxnId="{E0E66AE0-1923-4EDF-9035-B8C72861923E}">
      <dgm:prSet/>
      <dgm:spPr/>
      <dgm:t>
        <a:bodyPr/>
        <a:lstStyle/>
        <a:p>
          <a:endParaRPr lang="ru-RU"/>
        </a:p>
      </dgm:t>
    </dgm:pt>
    <dgm:pt modelId="{41469388-87DD-4854-B506-A40E1C69837B}">
      <dgm:prSet phldrT="[Текст]" custT="1"/>
      <dgm:spPr/>
      <dgm:t>
        <a:bodyPr/>
        <a:lstStyle/>
        <a:p>
          <a:pPr algn="just">
            <a:spcAft>
              <a:spcPct val="15000"/>
            </a:spcAft>
          </a:pP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F2B53EDE-896A-46CB-ABAD-BECBA32CB7B1}" type="parTrans" cxnId="{E742CAEB-43C9-40F1-B4E4-F7AAFA06673F}">
      <dgm:prSet/>
      <dgm:spPr/>
    </dgm:pt>
    <dgm:pt modelId="{C95D013A-EE1A-44E2-AFD4-27C755348201}" type="sibTrans" cxnId="{E742CAEB-43C9-40F1-B4E4-F7AAFA06673F}">
      <dgm:prSet/>
      <dgm:spPr/>
    </dgm:pt>
    <dgm:pt modelId="{80FB6412-238B-4A02-8782-1103541B3C7C}" type="pres">
      <dgm:prSet presAssocID="{2C9E86AF-B1EC-4F05-9405-4264113FC5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7D39B0-B59C-43FF-999E-2BF634DF6FB4}" type="pres">
      <dgm:prSet presAssocID="{F84F12F1-2DBF-4B10-BA14-F94D2FFEF858}" presName="linNode" presStyleCnt="0"/>
      <dgm:spPr/>
      <dgm:t>
        <a:bodyPr/>
        <a:lstStyle/>
        <a:p>
          <a:endParaRPr lang="ru-RU"/>
        </a:p>
      </dgm:t>
    </dgm:pt>
    <dgm:pt modelId="{10A86B47-F61A-49A3-BD2F-05FD20EE1C2D}" type="pres">
      <dgm:prSet presAssocID="{F84F12F1-2DBF-4B10-BA14-F94D2FFEF858}" presName="parentText" presStyleLbl="node1" presStyleIdx="0" presStyleCnt="3" custScaleX="102178" custScaleY="120283" custLinFactNeighborX="-4171" custLinFactNeighborY="-8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66F439-8463-41A8-9FB3-896279D79CD5}" type="pres">
      <dgm:prSet presAssocID="{F84F12F1-2DBF-4B10-BA14-F94D2FFEF858}" presName="descendantText" presStyleLbl="alignAccFollowNode1" presStyleIdx="0" presStyleCnt="3" custScaleX="98185" custScaleY="143861" custLinFactNeighborX="-22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6CF32A-01D0-4347-A935-5E7B3B71625F}" type="pres">
      <dgm:prSet presAssocID="{B96A80E3-D108-4D6C-92A4-2FAF285BEA26}" presName="sp" presStyleCnt="0"/>
      <dgm:spPr/>
      <dgm:t>
        <a:bodyPr/>
        <a:lstStyle/>
        <a:p>
          <a:endParaRPr lang="ru-RU"/>
        </a:p>
      </dgm:t>
    </dgm:pt>
    <dgm:pt modelId="{35A8F7D6-30D5-4538-9EB1-5BEF877BC597}" type="pres">
      <dgm:prSet presAssocID="{D8B8ED58-DF01-41C7-BDEA-707820FD893A}" presName="linNode" presStyleCnt="0"/>
      <dgm:spPr/>
      <dgm:t>
        <a:bodyPr/>
        <a:lstStyle/>
        <a:p>
          <a:endParaRPr lang="ru-RU"/>
        </a:p>
      </dgm:t>
    </dgm:pt>
    <dgm:pt modelId="{BB845CAF-B869-4F17-94AE-BC38F42AF1E0}" type="pres">
      <dgm:prSet presAssocID="{D8B8ED58-DF01-41C7-BDEA-707820FD893A}" presName="parentText" presStyleLbl="node1" presStyleIdx="1" presStyleCnt="3" custScaleX="102703" custScaleY="83144" custLinFactNeighborX="-2792" custLinFactNeighborY="10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C3BAC7-2435-45D9-9151-12EC4590ECE8}" type="pres">
      <dgm:prSet presAssocID="{D8B8ED58-DF01-41C7-BDEA-707820FD893A}" presName="descendantText" presStyleLbl="alignAccFollowNode1" presStyleIdx="1" presStyleCnt="3" custScaleX="92557" custScaleY="84911" custLinFactNeighborX="-2911" custLinFactNeighborY="-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C3A845-F0FB-4F5E-B6D0-5D8E3E418CE4}" type="pres">
      <dgm:prSet presAssocID="{28AC0AC1-209D-4259-8DE6-4581165B64D5}" presName="sp" presStyleCnt="0"/>
      <dgm:spPr/>
      <dgm:t>
        <a:bodyPr/>
        <a:lstStyle/>
        <a:p>
          <a:endParaRPr lang="ru-RU"/>
        </a:p>
      </dgm:t>
    </dgm:pt>
    <dgm:pt modelId="{0B97DB11-F4FF-4939-AB63-7EE0DE634B7A}" type="pres">
      <dgm:prSet presAssocID="{9BAC1915-FB39-427F-9FFF-BCC6E95F4281}" presName="linNode" presStyleCnt="0"/>
      <dgm:spPr/>
      <dgm:t>
        <a:bodyPr/>
        <a:lstStyle/>
        <a:p>
          <a:endParaRPr lang="ru-RU"/>
        </a:p>
      </dgm:t>
    </dgm:pt>
    <dgm:pt modelId="{6E6CD9AF-A01F-4962-B1CF-D7139CB91839}" type="pres">
      <dgm:prSet presAssocID="{9BAC1915-FB39-427F-9FFF-BCC6E95F4281}" presName="parentText" presStyleLbl="node1" presStyleIdx="2" presStyleCnt="3" custScaleX="101663" custScaleY="48134" custLinFactNeighborX="-806" custLinFactNeighborY="402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00A5A4-B123-43D7-99A7-C29916EA5CD0}" type="pres">
      <dgm:prSet presAssocID="{9BAC1915-FB39-427F-9FFF-BCC6E95F4281}" presName="descendantText" presStyleLbl="alignAccFollowNode1" presStyleIdx="2" presStyleCnt="3" custScaleX="74789" custScaleY="47830" custLinFactNeighborX="-993" custLinFactNeighborY="20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42CAEB-43C9-40F1-B4E4-F7AAFA06673F}" srcId="{F84F12F1-2DBF-4B10-BA14-F94D2FFEF858}" destId="{41469388-87DD-4854-B506-A40E1C69837B}" srcOrd="2" destOrd="0" parTransId="{F2B53EDE-896A-46CB-ABAD-BECBA32CB7B1}" sibTransId="{C95D013A-EE1A-44E2-AFD4-27C755348201}"/>
    <dgm:cxn modelId="{2667F18A-BBF1-4307-B390-5EA12A99544F}" srcId="{F84F12F1-2DBF-4B10-BA14-F94D2FFEF858}" destId="{F2AAE8FD-592A-4E4E-AFF0-4ECEF0654426}" srcOrd="3" destOrd="0" parTransId="{06F787D0-EBA5-4943-93C1-4988FE66CE7F}" sibTransId="{93D46D4B-2A43-4CFA-B8D7-E85EF176D37B}"/>
    <dgm:cxn modelId="{14F2C089-3CA6-4F19-AC06-4093C50E4AE2}" type="presOf" srcId="{4A0CDCA0-ABA1-45AF-A93A-E477AEDF7697}" destId="{2666F439-8463-41A8-9FB3-896279D79CD5}" srcOrd="0" destOrd="0" presId="urn:microsoft.com/office/officeart/2005/8/layout/vList5"/>
    <dgm:cxn modelId="{A44CCF8A-E07B-44DD-9DC1-C6910CD46451}" type="presOf" srcId="{D8B8ED58-DF01-41C7-BDEA-707820FD893A}" destId="{BB845CAF-B869-4F17-94AE-BC38F42AF1E0}" srcOrd="0" destOrd="0" presId="urn:microsoft.com/office/officeart/2005/8/layout/vList5"/>
    <dgm:cxn modelId="{C1A1434E-A097-441A-B891-992272774289}" type="presOf" srcId="{F35D5460-FCE8-4B91-89FF-A7E52319948D}" destId="{0F00A5A4-B123-43D7-99A7-C29916EA5CD0}" srcOrd="0" destOrd="0" presId="urn:microsoft.com/office/officeart/2005/8/layout/vList5"/>
    <dgm:cxn modelId="{F03E1F74-B631-4C25-9806-7E101ADB51F5}" type="presOf" srcId="{F84F12F1-2DBF-4B10-BA14-F94D2FFEF858}" destId="{10A86B47-F61A-49A3-BD2F-05FD20EE1C2D}" srcOrd="0" destOrd="0" presId="urn:microsoft.com/office/officeart/2005/8/layout/vList5"/>
    <dgm:cxn modelId="{1B6EFD4A-9C88-45B5-986A-0C393590DE2F}" srcId="{9BAC1915-FB39-427F-9FFF-BCC6E95F4281}" destId="{F35D5460-FCE8-4B91-89FF-A7E52319948D}" srcOrd="0" destOrd="0" parTransId="{EF118922-6994-499E-9868-8FCB42856FD9}" sibTransId="{0431F8AB-6FDE-466F-B27E-3B5C7950298B}"/>
    <dgm:cxn modelId="{A3FB2541-7531-4B07-874D-F2113E3AA22C}" srcId="{F84F12F1-2DBF-4B10-BA14-F94D2FFEF858}" destId="{4A0CDCA0-ABA1-45AF-A93A-E477AEDF7697}" srcOrd="0" destOrd="0" parTransId="{62F6E0C9-DCA0-478A-816D-26BA93214548}" sibTransId="{27E51F8C-7540-49F1-A774-F3DC975B1BE1}"/>
    <dgm:cxn modelId="{AF50EFC2-6A1C-4C69-BB05-4C91CF747490}" srcId="{2C9E86AF-B1EC-4F05-9405-4264113FC505}" destId="{9BAC1915-FB39-427F-9FFF-BCC6E95F4281}" srcOrd="2" destOrd="0" parTransId="{C7F0F244-6255-4749-8893-9557C874B82D}" sibTransId="{5DF79EF5-732A-4B00-9AFF-305C59993376}"/>
    <dgm:cxn modelId="{A6830528-0939-4C5C-ADF1-655B91FF0218}" srcId="{2C9E86AF-B1EC-4F05-9405-4264113FC505}" destId="{F84F12F1-2DBF-4B10-BA14-F94D2FFEF858}" srcOrd="0" destOrd="0" parTransId="{2A5C1CE6-4DF7-445B-89E6-B16BD1D87F46}" sibTransId="{B96A80E3-D108-4D6C-92A4-2FAF285BEA26}"/>
    <dgm:cxn modelId="{D32AAE86-4FB2-4D87-9470-1EF7B6CB5FD6}" srcId="{F84F12F1-2DBF-4B10-BA14-F94D2FFEF858}" destId="{57152D9A-53F1-4170-B481-74C7A0975765}" srcOrd="4" destOrd="0" parTransId="{4A064546-CF8F-4965-A89A-8880B6A1FA58}" sibTransId="{1D7A36E1-F26F-46B3-9F60-B627BB51E159}"/>
    <dgm:cxn modelId="{90C817F3-0B61-400A-923D-DEED80365A36}" type="presOf" srcId="{2C9E86AF-B1EC-4F05-9405-4264113FC505}" destId="{80FB6412-238B-4A02-8782-1103541B3C7C}" srcOrd="0" destOrd="0" presId="urn:microsoft.com/office/officeart/2005/8/layout/vList5"/>
    <dgm:cxn modelId="{FDC2724C-4CC6-463E-8B9E-5A9B2A523345}" srcId="{2C9E86AF-B1EC-4F05-9405-4264113FC505}" destId="{D8B8ED58-DF01-41C7-BDEA-707820FD893A}" srcOrd="1" destOrd="0" parTransId="{E2F8F670-3DA9-40A9-AA6D-EFF56357126A}" sibTransId="{28AC0AC1-209D-4259-8DE6-4581165B64D5}"/>
    <dgm:cxn modelId="{144A1038-9CDD-4C7C-9EFB-09B76F09369D}" srcId="{D8B8ED58-DF01-41C7-BDEA-707820FD893A}" destId="{83F9027A-D0EF-42AF-8190-0C107B30BD47}" srcOrd="0" destOrd="0" parTransId="{8FA6AB44-F0D8-48FD-AE02-4571C431FB88}" sibTransId="{481AD4A1-50F6-43AF-8236-70240FAE5B6D}"/>
    <dgm:cxn modelId="{010C710F-7208-4DC6-A317-8EEDDF397AD6}" type="presOf" srcId="{D56CB414-32CC-47F1-84A0-3B70001CEE3B}" destId="{2666F439-8463-41A8-9FB3-896279D79CD5}" srcOrd="0" destOrd="1" presId="urn:microsoft.com/office/officeart/2005/8/layout/vList5"/>
    <dgm:cxn modelId="{4A8B86CE-5077-4B2A-ACA4-BC5EC3323480}" type="presOf" srcId="{57152D9A-53F1-4170-B481-74C7A0975765}" destId="{2666F439-8463-41A8-9FB3-896279D79CD5}" srcOrd="0" destOrd="4" presId="urn:microsoft.com/office/officeart/2005/8/layout/vList5"/>
    <dgm:cxn modelId="{E0E66AE0-1923-4EDF-9035-B8C72861923E}" srcId="{F84F12F1-2DBF-4B10-BA14-F94D2FFEF858}" destId="{D56CB414-32CC-47F1-84A0-3B70001CEE3B}" srcOrd="1" destOrd="0" parTransId="{99A16089-9142-42CD-B60F-7C3521EB3769}" sibTransId="{87A09130-DEAF-4539-9711-9DFA3120CDE7}"/>
    <dgm:cxn modelId="{ECBD9819-C232-4A34-BBBD-AC4469087C3D}" type="presOf" srcId="{83F9027A-D0EF-42AF-8190-0C107B30BD47}" destId="{7EC3BAC7-2435-45D9-9151-12EC4590ECE8}" srcOrd="0" destOrd="0" presId="urn:microsoft.com/office/officeart/2005/8/layout/vList5"/>
    <dgm:cxn modelId="{FAE621D6-192E-499D-9083-61DBA504C51F}" type="presOf" srcId="{41469388-87DD-4854-B506-A40E1C69837B}" destId="{2666F439-8463-41A8-9FB3-896279D79CD5}" srcOrd="0" destOrd="2" presId="urn:microsoft.com/office/officeart/2005/8/layout/vList5"/>
    <dgm:cxn modelId="{C73BAB1A-1A82-4A46-85B6-ED9BCE9E098E}" type="presOf" srcId="{9BAC1915-FB39-427F-9FFF-BCC6E95F4281}" destId="{6E6CD9AF-A01F-4962-B1CF-D7139CB91839}" srcOrd="0" destOrd="0" presId="urn:microsoft.com/office/officeart/2005/8/layout/vList5"/>
    <dgm:cxn modelId="{D5745C65-1058-44AF-92D8-436D0DB5D131}" type="presOf" srcId="{F2AAE8FD-592A-4E4E-AFF0-4ECEF0654426}" destId="{2666F439-8463-41A8-9FB3-896279D79CD5}" srcOrd="0" destOrd="3" presId="urn:microsoft.com/office/officeart/2005/8/layout/vList5"/>
    <dgm:cxn modelId="{DE503546-92E2-43C3-BE8C-4F21FD5D802F}" type="presParOf" srcId="{80FB6412-238B-4A02-8782-1103541B3C7C}" destId="{2A7D39B0-B59C-43FF-999E-2BF634DF6FB4}" srcOrd="0" destOrd="0" presId="urn:microsoft.com/office/officeart/2005/8/layout/vList5"/>
    <dgm:cxn modelId="{C2409A75-E1CA-481D-A339-BE174B94709A}" type="presParOf" srcId="{2A7D39B0-B59C-43FF-999E-2BF634DF6FB4}" destId="{10A86B47-F61A-49A3-BD2F-05FD20EE1C2D}" srcOrd="0" destOrd="0" presId="urn:microsoft.com/office/officeart/2005/8/layout/vList5"/>
    <dgm:cxn modelId="{EA7D5FB4-ABE0-4AAB-A16D-681BDD4D58E3}" type="presParOf" srcId="{2A7D39B0-B59C-43FF-999E-2BF634DF6FB4}" destId="{2666F439-8463-41A8-9FB3-896279D79CD5}" srcOrd="1" destOrd="0" presId="urn:microsoft.com/office/officeart/2005/8/layout/vList5"/>
    <dgm:cxn modelId="{8572EAB2-632A-4BCC-9C8E-720E7EFE14EC}" type="presParOf" srcId="{80FB6412-238B-4A02-8782-1103541B3C7C}" destId="{376CF32A-01D0-4347-A935-5E7B3B71625F}" srcOrd="1" destOrd="0" presId="urn:microsoft.com/office/officeart/2005/8/layout/vList5"/>
    <dgm:cxn modelId="{E426A928-468A-45D9-9C29-A01ABC8BD22F}" type="presParOf" srcId="{80FB6412-238B-4A02-8782-1103541B3C7C}" destId="{35A8F7D6-30D5-4538-9EB1-5BEF877BC597}" srcOrd="2" destOrd="0" presId="urn:microsoft.com/office/officeart/2005/8/layout/vList5"/>
    <dgm:cxn modelId="{EEEB88B7-C7C5-4A18-8BE7-643CEEFD41D0}" type="presParOf" srcId="{35A8F7D6-30D5-4538-9EB1-5BEF877BC597}" destId="{BB845CAF-B869-4F17-94AE-BC38F42AF1E0}" srcOrd="0" destOrd="0" presId="urn:microsoft.com/office/officeart/2005/8/layout/vList5"/>
    <dgm:cxn modelId="{2FE7FCD6-7F4C-4D2B-B807-33EB8DD341B3}" type="presParOf" srcId="{35A8F7D6-30D5-4538-9EB1-5BEF877BC597}" destId="{7EC3BAC7-2435-45D9-9151-12EC4590ECE8}" srcOrd="1" destOrd="0" presId="urn:microsoft.com/office/officeart/2005/8/layout/vList5"/>
    <dgm:cxn modelId="{4E4D6E0F-44B6-46D1-86AC-D791AD1ECF68}" type="presParOf" srcId="{80FB6412-238B-4A02-8782-1103541B3C7C}" destId="{DBC3A845-F0FB-4F5E-B6D0-5D8E3E418CE4}" srcOrd="3" destOrd="0" presId="urn:microsoft.com/office/officeart/2005/8/layout/vList5"/>
    <dgm:cxn modelId="{D5036D42-CFAF-48AC-9521-6EB8189A3C6C}" type="presParOf" srcId="{80FB6412-238B-4A02-8782-1103541B3C7C}" destId="{0B97DB11-F4FF-4939-AB63-7EE0DE634B7A}" srcOrd="4" destOrd="0" presId="urn:microsoft.com/office/officeart/2005/8/layout/vList5"/>
    <dgm:cxn modelId="{293F6703-D503-4D90-B775-F6BEE5E97FC9}" type="presParOf" srcId="{0B97DB11-F4FF-4939-AB63-7EE0DE634B7A}" destId="{6E6CD9AF-A01F-4962-B1CF-D7139CB91839}" srcOrd="0" destOrd="0" presId="urn:microsoft.com/office/officeart/2005/8/layout/vList5"/>
    <dgm:cxn modelId="{CE2616C5-0475-4E9D-90BB-EEC3BF81799A}" type="presParOf" srcId="{0B97DB11-F4FF-4939-AB63-7EE0DE634B7A}" destId="{0F00A5A4-B123-43D7-99A7-C29916EA5CD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ECEDE4-D4C8-41C8-98A2-983855A7BFF8}" type="doc">
      <dgm:prSet loTypeId="urn:microsoft.com/office/officeart/2005/8/layout/vProcess5" loCatId="process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B126B873-2F29-4ADC-9D6A-256AC11E14D7}">
      <dgm:prSet phldrT="[Текст]" custT="1"/>
      <dgm:spPr/>
      <dgm:t>
        <a:bodyPr/>
        <a:lstStyle/>
        <a:p>
          <a:pPr marL="0" indent="358775" algn="just" rtl="0"/>
          <a:r>
            <a:rPr lang="ru-RU" sz="1100" b="1" baseline="0" dirty="0" smtClean="0">
              <a:solidFill>
                <a:schemeClr val="dk1"/>
              </a:solidFill>
              <a:latin typeface="Times New Roman" pitchFamily="18" charset="0"/>
              <a:ea typeface="+mn-ea"/>
              <a:cs typeface="Times New Roman" pitchFamily="18" charset="0"/>
            </a:rPr>
            <a:t>Определение до принятия решения о заключении соответствующих соглашений технической реализуемости, оценки условных и безусловных обязательств </a:t>
          </a:r>
          <a:r>
            <a:rPr lang="ru-RU" sz="1100" b="1" baseline="0" dirty="0" err="1" smtClean="0">
              <a:solidFill>
                <a:schemeClr val="dk1"/>
              </a:solidFill>
              <a:latin typeface="Times New Roman" pitchFamily="18" charset="0"/>
              <a:ea typeface="+mn-ea"/>
              <a:cs typeface="Times New Roman" pitchFamily="18" charset="0"/>
            </a:rPr>
            <a:t>концедента</a:t>
          </a:r>
          <a:r>
            <a:rPr lang="ru-RU" sz="1100" b="1" baseline="0" dirty="0" smtClean="0">
              <a:solidFill>
                <a:schemeClr val="dk1"/>
              </a:solidFill>
              <a:latin typeface="Times New Roman" pitchFamily="18" charset="0"/>
              <a:ea typeface="+mn-ea"/>
              <a:cs typeface="Times New Roman" pitchFamily="18" charset="0"/>
            </a:rPr>
            <a:t> (публичного партнера), экономической эффективности и целесообразности  реализации концессионных проектов (проектов ГЧП) в сфере здравоохранения</a:t>
          </a:r>
          <a:endParaRPr lang="ru-RU" sz="1100" dirty="0"/>
        </a:p>
      </dgm:t>
    </dgm:pt>
    <dgm:pt modelId="{3E53B307-8DCC-44AB-9941-09EF025C9C5E}" type="parTrans" cxnId="{37425193-259D-48F7-B421-714B3783222D}">
      <dgm:prSet/>
      <dgm:spPr/>
      <dgm:t>
        <a:bodyPr/>
        <a:lstStyle/>
        <a:p>
          <a:endParaRPr lang="ru-RU"/>
        </a:p>
      </dgm:t>
    </dgm:pt>
    <dgm:pt modelId="{7D8304C8-6EC4-4D59-87B8-09FCA6DCC44E}" type="sibTrans" cxnId="{37425193-259D-48F7-B421-714B3783222D}">
      <dgm:prSet/>
      <dgm:spPr>
        <a:solidFill>
          <a:srgbClr val="0070C0">
            <a:alpha val="90000"/>
          </a:srgbClr>
        </a:solidFill>
      </dgm:spPr>
      <dgm:t>
        <a:bodyPr/>
        <a:lstStyle/>
        <a:p>
          <a:endParaRPr lang="ru-RU"/>
        </a:p>
      </dgm:t>
    </dgm:pt>
    <dgm:pt modelId="{C84B43AC-EEED-4790-8397-C9F38269D053}">
      <dgm:prSet phldrT="[Текст]" custT="1"/>
      <dgm:spPr/>
      <dgm:t>
        <a:bodyPr/>
        <a:lstStyle/>
        <a:p>
          <a:pPr marL="0" indent="358775" algn="just" rtl="0"/>
          <a:r>
            <a:rPr lang="ru-RU" sz="1100" b="1" baseline="0" dirty="0" smtClean="0">
              <a:solidFill>
                <a:schemeClr val="dk1"/>
              </a:solidFill>
              <a:latin typeface="Times New Roman" pitchFamily="18" charset="0"/>
              <a:ea typeface="+mn-ea"/>
              <a:cs typeface="Times New Roman" pitchFamily="18" charset="0"/>
            </a:rPr>
            <a:t>Включение в КС или СГЧП (СМЧП) графика финансирования работ </a:t>
          </a:r>
          <a:br>
            <a:rPr lang="ru-RU" sz="1100" b="1" baseline="0" dirty="0" smtClean="0">
              <a:solidFill>
                <a:schemeClr val="dk1"/>
              </a:solidFill>
              <a:latin typeface="Times New Roman" pitchFamily="18" charset="0"/>
              <a:ea typeface="+mn-ea"/>
              <a:cs typeface="Times New Roman" pitchFamily="18" charset="0"/>
            </a:rPr>
          </a:br>
          <a:r>
            <a:rPr lang="ru-RU" sz="1100" b="1" baseline="0" dirty="0" smtClean="0">
              <a:solidFill>
                <a:schemeClr val="dk1"/>
              </a:solidFill>
              <a:latin typeface="Times New Roman" pitchFamily="18" charset="0"/>
              <a:ea typeface="+mn-ea"/>
              <a:cs typeface="Times New Roman" pitchFamily="18" charset="0"/>
            </a:rPr>
            <a:t>по строительству (реконструкции) объекта, порядка контроля создания (реконструкции) и эксплуатации объектов соглашений, а также требования </a:t>
          </a:r>
          <a:br>
            <a:rPr lang="ru-RU" sz="1100" b="1" baseline="0" dirty="0" smtClean="0">
              <a:solidFill>
                <a:schemeClr val="dk1"/>
              </a:solidFill>
              <a:latin typeface="Times New Roman" pitchFamily="18" charset="0"/>
              <a:ea typeface="+mn-ea"/>
              <a:cs typeface="Times New Roman" pitchFamily="18" charset="0"/>
            </a:rPr>
          </a:br>
          <a:r>
            <a:rPr lang="ru-RU" sz="1100" b="1" baseline="0" dirty="0" smtClean="0">
              <a:solidFill>
                <a:schemeClr val="dk1"/>
              </a:solidFill>
              <a:latin typeface="Times New Roman" pitchFamily="18" charset="0"/>
              <a:ea typeface="+mn-ea"/>
              <a:cs typeface="Times New Roman" pitchFamily="18" charset="0"/>
            </a:rPr>
            <a:t>о заключении независимой экспертной организации по завершению работ концессионером (частным партнером)</a:t>
          </a:r>
          <a:endParaRPr lang="ru-RU" sz="1100" b="1" baseline="0" dirty="0">
            <a:solidFill>
              <a:schemeClr val="dk1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B4FC346E-E029-4BB2-A9E2-8DFE431A200D}" type="parTrans" cxnId="{34DE7D54-F589-4914-876B-77A04E36AE8F}">
      <dgm:prSet/>
      <dgm:spPr/>
      <dgm:t>
        <a:bodyPr/>
        <a:lstStyle/>
        <a:p>
          <a:endParaRPr lang="ru-RU"/>
        </a:p>
      </dgm:t>
    </dgm:pt>
    <dgm:pt modelId="{8644211D-7488-4A32-9778-27E0BF7F1ADE}" type="sibTrans" cxnId="{34DE7D54-F589-4914-876B-77A04E36AE8F}">
      <dgm:prSet/>
      <dgm:spPr>
        <a:solidFill>
          <a:srgbClr val="0070C0">
            <a:alpha val="90000"/>
          </a:srgbClr>
        </a:solidFill>
      </dgm:spPr>
      <dgm:t>
        <a:bodyPr/>
        <a:lstStyle/>
        <a:p>
          <a:endParaRPr lang="ru-RU"/>
        </a:p>
      </dgm:t>
    </dgm:pt>
    <dgm:pt modelId="{9A011571-2352-4AB0-8C59-163C5AB83298}">
      <dgm:prSet phldrT="[Текст]" custT="1"/>
      <dgm:spPr/>
      <dgm:t>
        <a:bodyPr/>
        <a:lstStyle/>
        <a:p>
          <a:pPr marL="0" indent="358775" algn="just" rtl="0"/>
          <a:r>
            <a:rPr lang="ru-RU" sz="1100" b="1" baseline="0" dirty="0" smtClean="0">
              <a:solidFill>
                <a:schemeClr val="dk1"/>
              </a:solidFill>
              <a:latin typeface="Times New Roman" pitchFamily="18" charset="0"/>
              <a:ea typeface="+mn-ea"/>
              <a:cs typeface="Times New Roman" pitchFamily="18" charset="0"/>
            </a:rPr>
            <a:t>Определение целесообразности реализации концессионных проектов (проектов ГЧП) с учетом перспективного планирования развития сети медицинских организаций, имеющейся инфраструктуры и расчетов потребности в объектах здравоохранения</a:t>
          </a:r>
          <a:endParaRPr lang="ru-RU" sz="1100" b="1" baseline="0" dirty="0">
            <a:solidFill>
              <a:schemeClr val="dk1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2D338962-458D-4741-9EFA-9284A77DF530}" type="parTrans" cxnId="{B1EBB155-4229-4D68-85E4-65AD2FB8DEBC}">
      <dgm:prSet/>
      <dgm:spPr/>
      <dgm:t>
        <a:bodyPr/>
        <a:lstStyle/>
        <a:p>
          <a:endParaRPr lang="ru-RU"/>
        </a:p>
      </dgm:t>
    </dgm:pt>
    <dgm:pt modelId="{D1EC06C1-3325-4811-BE3E-E2D1B336041E}" type="sibTrans" cxnId="{B1EBB155-4229-4D68-85E4-65AD2FB8DEBC}">
      <dgm:prSet/>
      <dgm:spPr>
        <a:solidFill>
          <a:srgbClr val="0070C0">
            <a:alpha val="90000"/>
          </a:srgbClr>
        </a:solidFill>
      </dgm:spPr>
      <dgm:t>
        <a:bodyPr/>
        <a:lstStyle/>
        <a:p>
          <a:endParaRPr lang="ru-RU"/>
        </a:p>
      </dgm:t>
    </dgm:pt>
    <dgm:pt modelId="{F1B42B46-E594-4043-97D3-1FAB961A7414}">
      <dgm:prSet phldrT="[Текст]" custT="1"/>
      <dgm:spPr/>
      <dgm:t>
        <a:bodyPr/>
        <a:lstStyle/>
        <a:p>
          <a:pPr marL="0" indent="358775" algn="just" defTabSz="931863" rtl="0"/>
          <a:r>
            <a:rPr lang="ru-RU" sz="1100" b="1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Использование установленных законом форм реализации инфраструктурных проектов (КС, СГЧП (СМЧП)) и формирование существенных условий таких соглашений на основе: финансовой модели проекта, отражающей финансовую и бюджетную эффективность проекта, социально-экономического эффекта от реализации проекта,  типовых проектных решений, медико-технического задания, задания на проектирования, параметров земельных участков, технических условий подключения объекта к сетям инженерно-технического обеспечения</a:t>
          </a:r>
          <a:endParaRPr lang="ru-RU" sz="1100" b="1" dirty="0">
            <a:solidFill>
              <a:schemeClr val="tx1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4CC4BCF0-E1AF-4741-A953-12BCF80E3554}" type="parTrans" cxnId="{9A9C959B-CDB8-489D-A026-994B569C0A57}">
      <dgm:prSet/>
      <dgm:spPr/>
      <dgm:t>
        <a:bodyPr/>
        <a:lstStyle/>
        <a:p>
          <a:endParaRPr lang="ru-RU"/>
        </a:p>
      </dgm:t>
    </dgm:pt>
    <dgm:pt modelId="{71FCBCB3-66D8-4E6B-B8C0-5E292457D944}" type="sibTrans" cxnId="{9A9C959B-CDB8-489D-A026-994B569C0A57}">
      <dgm:prSet/>
      <dgm:spPr>
        <a:solidFill>
          <a:srgbClr val="0070C0">
            <a:alpha val="90000"/>
          </a:srgbClr>
        </a:solidFill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endParaRPr lang="ru-RU"/>
        </a:p>
      </dgm:t>
    </dgm:pt>
    <dgm:pt modelId="{332015ED-BBCE-4734-A93C-01051BF8CCCC}">
      <dgm:prSet phldrT="[Текст]" custT="1"/>
      <dgm:spPr/>
      <dgm:t>
        <a:bodyPr/>
        <a:lstStyle/>
        <a:p>
          <a:pPr marL="0" indent="358775" algn="just" rtl="0"/>
          <a:r>
            <a:rPr lang="ru-RU" sz="1100" b="1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Рассмотрение в качестве объектов, вовлекаемых в концессионные проекты </a:t>
          </a:r>
          <a:r>
            <a:rPr lang="en-US" sz="1100" b="1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(</a:t>
          </a:r>
          <a:r>
            <a:rPr lang="ru-RU" sz="1100" b="1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проекты ГЧП) непрофильных активов</a:t>
          </a:r>
          <a:r>
            <a:rPr lang="ru-RU" sz="1100" b="1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 (неиспользуемого имущества)</a:t>
          </a:r>
          <a:r>
            <a:rPr lang="ru-RU" sz="1100" b="1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 государственных организаций здравоохранения</a:t>
          </a:r>
          <a:endParaRPr lang="ru-RU" sz="1100" dirty="0"/>
        </a:p>
      </dgm:t>
    </dgm:pt>
    <dgm:pt modelId="{456D4F36-1D9A-497F-8E60-62F82EC092E6}" type="parTrans" cxnId="{5FF84457-8549-46E0-BAB6-5845C020AACA}">
      <dgm:prSet/>
      <dgm:spPr/>
      <dgm:t>
        <a:bodyPr/>
        <a:lstStyle/>
        <a:p>
          <a:endParaRPr lang="ru-RU"/>
        </a:p>
      </dgm:t>
    </dgm:pt>
    <dgm:pt modelId="{6C74EAC2-446D-4782-A38E-0CCB69B2EDCC}" type="sibTrans" cxnId="{5FF84457-8549-46E0-BAB6-5845C020AACA}">
      <dgm:prSet/>
      <dgm:spPr>
        <a:solidFill>
          <a:srgbClr val="0070C0">
            <a:alpha val="90000"/>
          </a:srgbClr>
        </a:solidFill>
      </dgm:spPr>
      <dgm:t>
        <a:bodyPr/>
        <a:lstStyle/>
        <a:p>
          <a:endParaRPr lang="ru-RU"/>
        </a:p>
      </dgm:t>
    </dgm:pt>
    <dgm:pt modelId="{A7E817C7-E300-4B65-83D2-D5F15EB886FB}" type="pres">
      <dgm:prSet presAssocID="{E6ECEDE4-D4C8-41C8-98A2-983855A7BFF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2D49555-310B-4B65-A634-604BE3BAE138}" type="pres">
      <dgm:prSet presAssocID="{E6ECEDE4-D4C8-41C8-98A2-983855A7BFF8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B6304B6E-E61C-4ACF-AE9B-F8874D8A536E}" type="pres">
      <dgm:prSet presAssocID="{E6ECEDE4-D4C8-41C8-98A2-983855A7BFF8}" presName="FiveNodes_1" presStyleLbl="node1" presStyleIdx="0" presStyleCnt="5" custScaleY="145298" custLinFactNeighborX="2259" custLinFactNeighborY="-29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5FCD56-E58E-4A57-B989-1C4B5ADD2E55}" type="pres">
      <dgm:prSet presAssocID="{E6ECEDE4-D4C8-41C8-98A2-983855A7BFF8}" presName="FiveNodes_2" presStyleLbl="node1" presStyleIdx="1" presStyleCnt="5" custScaleY="87773" custLinFactNeighborX="-692" custLinFactNeighborY="139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E340EE-FDC5-4512-911B-BC514BDA13EC}" type="pres">
      <dgm:prSet presAssocID="{E6ECEDE4-D4C8-41C8-98A2-983855A7BFF8}" presName="FiveNodes_3" presStyleLbl="node1" presStyleIdx="2" presStyleCnt="5" custScaleY="74619" custLinFactNeighborX="-3642" custLinFactNeighborY="-39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137907-EE98-4302-8167-77BAF9793842}" type="pres">
      <dgm:prSet presAssocID="{E6ECEDE4-D4C8-41C8-98A2-983855A7BFF8}" presName="FiveNodes_4" presStyleLbl="node1" presStyleIdx="3" presStyleCnt="5" custScaleX="98933" custScaleY="92864" custLinFactNeighborX="-5997" custLinFactNeighborY="-232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C06B36-9D6B-4FD6-B1E4-9DBB0ECBBD21}" type="pres">
      <dgm:prSet presAssocID="{E6ECEDE4-D4C8-41C8-98A2-983855A7BFF8}" presName="FiveNodes_5" presStyleLbl="node1" presStyleIdx="4" presStyleCnt="5" custScaleY="94445" custLinFactNeighborX="-3896" custLinFactNeighborY="-341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E553C9-DD06-4348-9EB4-3590C192B70F}" type="pres">
      <dgm:prSet presAssocID="{E6ECEDE4-D4C8-41C8-98A2-983855A7BFF8}" presName="FiveConn_1-2" presStyleLbl="fgAccFollowNode1" presStyleIdx="0" presStyleCnt="4" custScaleX="103666" custScaleY="100000" custLinFactNeighborX="-23742" custLinFactNeighborY="59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993E5E-67E7-43E1-AA80-9FA09ECF5144}" type="pres">
      <dgm:prSet presAssocID="{E6ECEDE4-D4C8-41C8-98A2-983855A7BFF8}" presName="FiveConn_2-3" presStyleLbl="fgAccFollowNode1" presStyleIdx="1" presStyleCnt="4" custScaleX="99999" custScaleY="100000" custLinFactNeighborX="-33630" custLinFactNeighborY="-11473">
        <dgm:presLayoutVars>
          <dgm:bulletEnabled val="1"/>
        </dgm:presLayoutVars>
      </dgm:prSet>
      <dgm:spPr>
        <a:solidFill>
          <a:srgbClr val="0070C0">
            <a:alpha val="90000"/>
          </a:srgbClr>
        </a:solidFill>
      </dgm:spPr>
      <dgm:t>
        <a:bodyPr/>
        <a:lstStyle/>
        <a:p>
          <a:endParaRPr lang="ru-RU"/>
        </a:p>
      </dgm:t>
    </dgm:pt>
    <dgm:pt modelId="{05289AB5-4B03-4FAE-837A-5B648C9184A4}" type="pres">
      <dgm:prSet presAssocID="{E6ECEDE4-D4C8-41C8-98A2-983855A7BFF8}" presName="FiveConn_3-4" presStyleLbl="fgAccFollowNode1" presStyleIdx="2" presStyleCnt="4" custScaleX="104470" custScaleY="100000" custLinFactNeighborX="-52597" custLinFactNeighborY="-52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E9FD01-B23E-4119-B56E-5A08D1B2458E}" type="pres">
      <dgm:prSet presAssocID="{E6ECEDE4-D4C8-41C8-98A2-983855A7BFF8}" presName="FiveConn_4-5" presStyleLbl="fgAccFollowNode1" presStyleIdx="3" presStyleCnt="4" custLinFactNeighborX="-76035" custLinFactNeighborY="-849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DA5805-7F36-440B-8392-6947FA588719}" type="pres">
      <dgm:prSet presAssocID="{E6ECEDE4-D4C8-41C8-98A2-983855A7BFF8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428029-C1CB-471D-BC7D-3970962B783F}" type="pres">
      <dgm:prSet presAssocID="{E6ECEDE4-D4C8-41C8-98A2-983855A7BFF8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D5508C-F1AE-425D-9719-5F5BE1D557BE}" type="pres">
      <dgm:prSet presAssocID="{E6ECEDE4-D4C8-41C8-98A2-983855A7BFF8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E07006-4789-485A-8BA4-241F7219ECA7}" type="pres">
      <dgm:prSet presAssocID="{E6ECEDE4-D4C8-41C8-98A2-983855A7BFF8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2FE2B-A2B3-4674-99A8-ED6517784FED}" type="pres">
      <dgm:prSet presAssocID="{E6ECEDE4-D4C8-41C8-98A2-983855A7BFF8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273DBB-3B81-4B28-A480-925088496BBC}" type="presOf" srcId="{B126B873-2F29-4ADC-9D6A-256AC11E14D7}" destId="{525FCD56-E58E-4A57-B989-1C4B5ADD2E55}" srcOrd="0" destOrd="0" presId="urn:microsoft.com/office/officeart/2005/8/layout/vProcess5"/>
    <dgm:cxn modelId="{5F92233B-98A8-444D-B947-06B00704B64C}" type="presOf" srcId="{71FCBCB3-66D8-4E6B-B8C0-5E292457D944}" destId="{04E553C9-DD06-4348-9EB4-3590C192B70F}" srcOrd="0" destOrd="0" presId="urn:microsoft.com/office/officeart/2005/8/layout/vProcess5"/>
    <dgm:cxn modelId="{CB6780E7-9100-40E9-BA7D-A00BFFE875EA}" type="presOf" srcId="{6C74EAC2-446D-4782-A38E-0CCB69B2EDCC}" destId="{05289AB5-4B03-4FAE-837A-5B648C9184A4}" srcOrd="0" destOrd="0" presId="urn:microsoft.com/office/officeart/2005/8/layout/vProcess5"/>
    <dgm:cxn modelId="{34DE7D54-F589-4914-876B-77A04E36AE8F}" srcId="{E6ECEDE4-D4C8-41C8-98A2-983855A7BFF8}" destId="{C84B43AC-EEED-4790-8397-C9F38269D053}" srcOrd="4" destOrd="0" parTransId="{B4FC346E-E029-4BB2-A9E2-8DFE431A200D}" sibTransId="{8644211D-7488-4A32-9778-27E0BF7F1ADE}"/>
    <dgm:cxn modelId="{0EAC821A-A6C9-4878-AAC7-900F84CD5556}" type="presOf" srcId="{C84B43AC-EEED-4790-8397-C9F38269D053}" destId="{1B62FE2B-A2B3-4674-99A8-ED6517784FED}" srcOrd="1" destOrd="0" presId="urn:microsoft.com/office/officeart/2005/8/layout/vProcess5"/>
    <dgm:cxn modelId="{B541C278-8BD4-4478-B78F-7CE0CB52FD48}" type="presOf" srcId="{E6ECEDE4-D4C8-41C8-98A2-983855A7BFF8}" destId="{A7E817C7-E300-4B65-83D2-D5F15EB886FB}" srcOrd="0" destOrd="0" presId="urn:microsoft.com/office/officeart/2005/8/layout/vProcess5"/>
    <dgm:cxn modelId="{892FB770-5FA9-40D6-99CD-5E07BF035408}" type="presOf" srcId="{B126B873-2F29-4ADC-9D6A-256AC11E14D7}" destId="{E8428029-C1CB-471D-BC7D-3970962B783F}" srcOrd="1" destOrd="0" presId="urn:microsoft.com/office/officeart/2005/8/layout/vProcess5"/>
    <dgm:cxn modelId="{B1EBB155-4229-4D68-85E4-65AD2FB8DEBC}" srcId="{E6ECEDE4-D4C8-41C8-98A2-983855A7BFF8}" destId="{9A011571-2352-4AB0-8C59-163C5AB83298}" srcOrd="3" destOrd="0" parTransId="{2D338962-458D-4741-9EFA-9284A77DF530}" sibTransId="{D1EC06C1-3325-4811-BE3E-E2D1B336041E}"/>
    <dgm:cxn modelId="{C8B5F534-2465-4BEB-AFA2-E36260B4723D}" type="presOf" srcId="{9A011571-2352-4AB0-8C59-163C5AB83298}" destId="{81137907-EE98-4302-8167-77BAF9793842}" srcOrd="0" destOrd="0" presId="urn:microsoft.com/office/officeart/2005/8/layout/vProcess5"/>
    <dgm:cxn modelId="{46B2EB9C-A798-4668-B32F-5960FB4B3D12}" type="presOf" srcId="{9A011571-2352-4AB0-8C59-163C5AB83298}" destId="{F8E07006-4789-485A-8BA4-241F7219ECA7}" srcOrd="1" destOrd="0" presId="urn:microsoft.com/office/officeart/2005/8/layout/vProcess5"/>
    <dgm:cxn modelId="{5FF84457-8549-46E0-BAB6-5845C020AACA}" srcId="{E6ECEDE4-D4C8-41C8-98A2-983855A7BFF8}" destId="{332015ED-BBCE-4734-A93C-01051BF8CCCC}" srcOrd="2" destOrd="0" parTransId="{456D4F36-1D9A-497F-8E60-62F82EC092E6}" sibTransId="{6C74EAC2-446D-4782-A38E-0CCB69B2EDCC}"/>
    <dgm:cxn modelId="{D6D976D2-4944-481D-B060-CD921E1ED130}" type="presOf" srcId="{C84B43AC-EEED-4790-8397-C9F38269D053}" destId="{49C06B36-9D6B-4FD6-B1E4-9DBB0ECBBD21}" srcOrd="0" destOrd="0" presId="urn:microsoft.com/office/officeart/2005/8/layout/vProcess5"/>
    <dgm:cxn modelId="{9A9C959B-CDB8-489D-A026-994B569C0A57}" srcId="{E6ECEDE4-D4C8-41C8-98A2-983855A7BFF8}" destId="{F1B42B46-E594-4043-97D3-1FAB961A7414}" srcOrd="0" destOrd="0" parTransId="{4CC4BCF0-E1AF-4741-A953-12BCF80E3554}" sibTransId="{71FCBCB3-66D8-4E6B-B8C0-5E292457D944}"/>
    <dgm:cxn modelId="{37425193-259D-48F7-B421-714B3783222D}" srcId="{E6ECEDE4-D4C8-41C8-98A2-983855A7BFF8}" destId="{B126B873-2F29-4ADC-9D6A-256AC11E14D7}" srcOrd="1" destOrd="0" parTransId="{3E53B307-8DCC-44AB-9941-09EF025C9C5E}" sibTransId="{7D8304C8-6EC4-4D59-87B8-09FCA6DCC44E}"/>
    <dgm:cxn modelId="{76A63E1F-F0EB-49B3-827C-36500926F62E}" type="presOf" srcId="{F1B42B46-E594-4043-97D3-1FAB961A7414}" destId="{B6304B6E-E61C-4ACF-AE9B-F8874D8A536E}" srcOrd="0" destOrd="0" presId="urn:microsoft.com/office/officeart/2005/8/layout/vProcess5"/>
    <dgm:cxn modelId="{280F4D77-1908-44D0-8ABA-68E7A3195D46}" type="presOf" srcId="{D1EC06C1-3325-4811-BE3E-E2D1B336041E}" destId="{74E9FD01-B23E-4119-B56E-5A08D1B2458E}" srcOrd="0" destOrd="0" presId="urn:microsoft.com/office/officeart/2005/8/layout/vProcess5"/>
    <dgm:cxn modelId="{10040D1D-ED69-47F2-8B48-692623169797}" type="presOf" srcId="{332015ED-BBCE-4734-A93C-01051BF8CCCC}" destId="{E7E340EE-FDC5-4512-911B-BC514BDA13EC}" srcOrd="0" destOrd="0" presId="urn:microsoft.com/office/officeart/2005/8/layout/vProcess5"/>
    <dgm:cxn modelId="{9E8A07CB-2E39-4801-A5AC-8C171BCB72A0}" type="presOf" srcId="{7D8304C8-6EC4-4D59-87B8-09FCA6DCC44E}" destId="{06993E5E-67E7-43E1-AA80-9FA09ECF5144}" srcOrd="0" destOrd="0" presId="urn:microsoft.com/office/officeart/2005/8/layout/vProcess5"/>
    <dgm:cxn modelId="{89F7D8B1-700E-4A0D-AA34-7FBAF46D2743}" type="presOf" srcId="{F1B42B46-E594-4043-97D3-1FAB961A7414}" destId="{35DA5805-7F36-440B-8392-6947FA588719}" srcOrd="1" destOrd="0" presId="urn:microsoft.com/office/officeart/2005/8/layout/vProcess5"/>
    <dgm:cxn modelId="{28ADB509-7E67-4FD9-934E-5585DF7DAB37}" type="presOf" srcId="{332015ED-BBCE-4734-A93C-01051BF8CCCC}" destId="{5ED5508C-F1AE-425D-9719-5F5BE1D557BE}" srcOrd="1" destOrd="0" presId="urn:microsoft.com/office/officeart/2005/8/layout/vProcess5"/>
    <dgm:cxn modelId="{8C8363DD-1E61-4693-A584-AAEBB6B6E82C}" type="presParOf" srcId="{A7E817C7-E300-4B65-83D2-D5F15EB886FB}" destId="{32D49555-310B-4B65-A634-604BE3BAE138}" srcOrd="0" destOrd="0" presId="urn:microsoft.com/office/officeart/2005/8/layout/vProcess5"/>
    <dgm:cxn modelId="{37F235AD-771D-4BA6-8A5D-687381795C4F}" type="presParOf" srcId="{A7E817C7-E300-4B65-83D2-D5F15EB886FB}" destId="{B6304B6E-E61C-4ACF-AE9B-F8874D8A536E}" srcOrd="1" destOrd="0" presId="urn:microsoft.com/office/officeart/2005/8/layout/vProcess5"/>
    <dgm:cxn modelId="{A6EBD589-5E3E-4F38-A5E6-B09512F1336A}" type="presParOf" srcId="{A7E817C7-E300-4B65-83D2-D5F15EB886FB}" destId="{525FCD56-E58E-4A57-B989-1C4B5ADD2E55}" srcOrd="2" destOrd="0" presId="urn:microsoft.com/office/officeart/2005/8/layout/vProcess5"/>
    <dgm:cxn modelId="{4723D3D5-652A-4E35-80B4-2B9D724403BD}" type="presParOf" srcId="{A7E817C7-E300-4B65-83D2-D5F15EB886FB}" destId="{E7E340EE-FDC5-4512-911B-BC514BDA13EC}" srcOrd="3" destOrd="0" presId="urn:microsoft.com/office/officeart/2005/8/layout/vProcess5"/>
    <dgm:cxn modelId="{E3B5B475-E008-493F-8774-2C330CF1DEFC}" type="presParOf" srcId="{A7E817C7-E300-4B65-83D2-D5F15EB886FB}" destId="{81137907-EE98-4302-8167-77BAF9793842}" srcOrd="4" destOrd="0" presId="urn:microsoft.com/office/officeart/2005/8/layout/vProcess5"/>
    <dgm:cxn modelId="{91B3DDA2-3BE9-4058-9599-CAA02F9F19CC}" type="presParOf" srcId="{A7E817C7-E300-4B65-83D2-D5F15EB886FB}" destId="{49C06B36-9D6B-4FD6-B1E4-9DBB0ECBBD21}" srcOrd="5" destOrd="0" presId="urn:microsoft.com/office/officeart/2005/8/layout/vProcess5"/>
    <dgm:cxn modelId="{06602423-BA72-4788-B178-7B81A1FABF84}" type="presParOf" srcId="{A7E817C7-E300-4B65-83D2-D5F15EB886FB}" destId="{04E553C9-DD06-4348-9EB4-3590C192B70F}" srcOrd="6" destOrd="0" presId="urn:microsoft.com/office/officeart/2005/8/layout/vProcess5"/>
    <dgm:cxn modelId="{FE51B67B-AC9D-404D-B807-54A7D05256C0}" type="presParOf" srcId="{A7E817C7-E300-4B65-83D2-D5F15EB886FB}" destId="{06993E5E-67E7-43E1-AA80-9FA09ECF5144}" srcOrd="7" destOrd="0" presId="urn:microsoft.com/office/officeart/2005/8/layout/vProcess5"/>
    <dgm:cxn modelId="{7697AF13-4923-4043-B7BC-4C330A64851F}" type="presParOf" srcId="{A7E817C7-E300-4B65-83D2-D5F15EB886FB}" destId="{05289AB5-4B03-4FAE-837A-5B648C9184A4}" srcOrd="8" destOrd="0" presId="urn:microsoft.com/office/officeart/2005/8/layout/vProcess5"/>
    <dgm:cxn modelId="{677E8B00-4628-467F-ACFD-759A35E282C3}" type="presParOf" srcId="{A7E817C7-E300-4B65-83D2-D5F15EB886FB}" destId="{74E9FD01-B23E-4119-B56E-5A08D1B2458E}" srcOrd="9" destOrd="0" presId="urn:microsoft.com/office/officeart/2005/8/layout/vProcess5"/>
    <dgm:cxn modelId="{964A7229-0C36-46EF-B4DD-DD201B645FC7}" type="presParOf" srcId="{A7E817C7-E300-4B65-83D2-D5F15EB886FB}" destId="{35DA5805-7F36-440B-8392-6947FA588719}" srcOrd="10" destOrd="0" presId="urn:microsoft.com/office/officeart/2005/8/layout/vProcess5"/>
    <dgm:cxn modelId="{DFAE12CF-8DAB-48D9-9135-E1A3A6AF522A}" type="presParOf" srcId="{A7E817C7-E300-4B65-83D2-D5F15EB886FB}" destId="{E8428029-C1CB-471D-BC7D-3970962B783F}" srcOrd="11" destOrd="0" presId="urn:microsoft.com/office/officeart/2005/8/layout/vProcess5"/>
    <dgm:cxn modelId="{D52537AF-723B-434A-99FB-E2807ED68B69}" type="presParOf" srcId="{A7E817C7-E300-4B65-83D2-D5F15EB886FB}" destId="{5ED5508C-F1AE-425D-9719-5F5BE1D557BE}" srcOrd="12" destOrd="0" presId="urn:microsoft.com/office/officeart/2005/8/layout/vProcess5"/>
    <dgm:cxn modelId="{27AE7565-10DA-4B0E-AB61-2E25179260F3}" type="presParOf" srcId="{A7E817C7-E300-4B65-83D2-D5F15EB886FB}" destId="{F8E07006-4789-485A-8BA4-241F7219ECA7}" srcOrd="13" destOrd="0" presId="urn:microsoft.com/office/officeart/2005/8/layout/vProcess5"/>
    <dgm:cxn modelId="{7115BB05-235E-4CFE-8E8D-96B1B4ABFCEC}" type="presParOf" srcId="{A7E817C7-E300-4B65-83D2-D5F15EB886FB}" destId="{1B62FE2B-A2B3-4674-99A8-ED6517784FE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A1DDE2-573C-4B99-ACCC-1D6396B49414}">
      <dsp:nvSpPr>
        <dsp:cNvPr id="0" name=""/>
        <dsp:cNvSpPr/>
      </dsp:nvSpPr>
      <dsp:spPr>
        <a:xfrm>
          <a:off x="72011" y="556433"/>
          <a:ext cx="8352920" cy="631616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Ключевые направления  развития инфраструктуры здравоохранения с использованием КС, соглашений о ГЧП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72011" y="556433"/>
        <a:ext cx="8352920" cy="631616"/>
      </dsp:txXfrm>
    </dsp:sp>
    <dsp:sp modelId="{45C8F043-8062-4D0F-B681-CFB6C8959CA0}">
      <dsp:nvSpPr>
        <dsp:cNvPr id="0" name=""/>
        <dsp:cNvSpPr/>
      </dsp:nvSpPr>
      <dsp:spPr>
        <a:xfrm>
          <a:off x="0" y="1350254"/>
          <a:ext cx="8496944" cy="1278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778" tIns="15240" rIns="85344" bIns="15240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совершенствование нормативной правовой базы для привлечения внебюджетных инвестиций в инфраструктуру здравоохранения;</a:t>
          </a:r>
          <a:endParaRPr lang="ru-RU" sz="1200" kern="1200" dirty="0">
            <a:solidFill>
              <a:schemeClr val="tx1"/>
            </a:solidFill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актуализация методологической базы по развитию инфраструктуры с использованием внебюджетных инвестиций;</a:t>
          </a:r>
          <a:endParaRPr lang="ru-RU" sz="1200" kern="1200" dirty="0">
            <a:solidFill>
              <a:schemeClr val="tx1"/>
            </a:solidFill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разработка и внедрение механизмов обеспечения окупаемости инвестиционных проектов, в том числе с использованием мер государственной поддержки;</a:t>
          </a: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организационное сопровождение органами государственной власти и органами местного самоуправления инвестиционных проектов (от «идеи» до «проекта (продукта) под ключ»).</a:t>
          </a:r>
        </a:p>
      </dsp:txBody>
      <dsp:txXfrm>
        <a:off x="0" y="1350254"/>
        <a:ext cx="8496944" cy="1278225"/>
      </dsp:txXfrm>
    </dsp:sp>
    <dsp:sp modelId="{DD37D275-0B2E-41F1-BE7B-E568B86DBCDC}">
      <dsp:nvSpPr>
        <dsp:cNvPr id="0" name=""/>
        <dsp:cNvSpPr/>
      </dsp:nvSpPr>
      <dsp:spPr>
        <a:xfrm>
          <a:off x="72011" y="2726277"/>
          <a:ext cx="8352920" cy="648517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Основные задачи развития инфраструктуры здравоохранения с использованием КС, соглашений </a:t>
          </a:r>
          <a:b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</a:b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о ГЧП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72011" y="2726277"/>
        <a:ext cx="8352920" cy="648517"/>
      </dsp:txXfrm>
    </dsp:sp>
    <dsp:sp modelId="{92E6F1A0-C294-49DB-BD97-4EE1972A969B}">
      <dsp:nvSpPr>
        <dsp:cNvPr id="0" name=""/>
        <dsp:cNvSpPr/>
      </dsp:nvSpPr>
      <dsp:spPr>
        <a:xfrm>
          <a:off x="0" y="3523642"/>
          <a:ext cx="8496944" cy="17445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778" tIns="15240" rIns="85344" bIns="15240" numCol="1" spcCol="1270" anchor="t" anchorCtr="0">
          <a:noAutofit/>
        </a:bodyPr>
        <a:lstStyle/>
        <a:p>
          <a:pPr marL="114300" lvl="1" indent="-114300" algn="just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реализация </a:t>
          </a:r>
          <a:r>
            <a:rPr lang="ru-RU" sz="12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пилотных</a:t>
          </a:r>
          <a:r>
            <a:rPr lang="ru-RU" sz="1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проектов; </a:t>
          </a:r>
          <a:endParaRPr lang="ru-RU" sz="12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создание правовых условий, предусматривающих возможность трансформации договоров аренды, безвозмездного пользования и других договоров, заключенных с медицинскими организациями частной системы здравоохранения, участвующими в программе ОМС более 5 лет, в концессионные соглашения без проведения конкурса;</a:t>
          </a:r>
          <a:endParaRPr lang="ru-RU" sz="12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совершенствование процедуры структурирования концессионных проектов и принятия управленческих решений </a:t>
          </a:r>
          <a:br>
            <a:rPr lang="ru-RU" sz="1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 заключении концессионных соглашений в части установления на законодательном уровне единых требований </a:t>
          </a:r>
          <a:br>
            <a:rPr lang="ru-RU" sz="1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структуре и содержанию финансовой модели концессионного проекта и полномочий государственных органов власти </a:t>
          </a:r>
          <a:br>
            <a:rPr lang="ru-RU" sz="1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 оценке соответствия финансовой модели установленным требованиям;</a:t>
          </a: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обеспечение мониторинга и тиражирования лучших практик применения ГЧП.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900" kern="1200" dirty="0"/>
        </a:p>
      </dsp:txBody>
      <dsp:txXfrm>
        <a:off x="0" y="3523642"/>
        <a:ext cx="8496944" cy="174458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66F439-8463-41A8-9FB3-896279D79CD5}">
      <dsp:nvSpPr>
        <dsp:cNvPr id="0" name=""/>
        <dsp:cNvSpPr/>
      </dsp:nvSpPr>
      <dsp:spPr>
        <a:xfrm rot="5400000">
          <a:off x="5106909" y="-2003799"/>
          <a:ext cx="1265757" cy="533412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на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различных этапах (от стадии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иницирования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до стадии эксплуатации) в которых инвестор участвует не только</a:t>
          </a:r>
          <a:b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</a:b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в создании объекта, но и в его последующей эксплуатации*;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 настоящее время заключено 48 КС, 5 СГЧП и 7 соглашений о ГЧП (на основании регионального законодательства)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5106909" y="-2003799"/>
        <a:ext cx="1265757" cy="5334129"/>
      </dsp:txXfrm>
    </dsp:sp>
    <dsp:sp modelId="{10A86B47-F61A-49A3-BD2F-05FD20EE1C2D}">
      <dsp:nvSpPr>
        <dsp:cNvPr id="0" name=""/>
        <dsp:cNvSpPr/>
      </dsp:nvSpPr>
      <dsp:spPr>
        <a:xfrm>
          <a:off x="0" y="844"/>
          <a:ext cx="3122470" cy="1322884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180 проектов в субъектах Российской Федерации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0" y="844"/>
        <a:ext cx="3122470" cy="1322884"/>
      </dsp:txXfrm>
    </dsp:sp>
    <dsp:sp modelId="{7EC3BAC7-2435-45D9-9151-12EC4590ECE8}">
      <dsp:nvSpPr>
        <dsp:cNvPr id="0" name=""/>
        <dsp:cNvSpPr/>
      </dsp:nvSpPr>
      <dsp:spPr>
        <a:xfrm rot="5400000">
          <a:off x="5215810" y="-680218"/>
          <a:ext cx="747087" cy="503329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частных инвестиций «законтрактовано»;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5215810" y="-680218"/>
        <a:ext cx="747087" cy="5033290"/>
      </dsp:txXfrm>
    </dsp:sp>
    <dsp:sp modelId="{BB845CAF-B869-4F17-94AE-BC38F42AF1E0}">
      <dsp:nvSpPr>
        <dsp:cNvPr id="0" name=""/>
        <dsp:cNvSpPr/>
      </dsp:nvSpPr>
      <dsp:spPr>
        <a:xfrm>
          <a:off x="0" y="1391564"/>
          <a:ext cx="3141581" cy="914425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105, 2 млрд. руб.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391564"/>
        <a:ext cx="3141581" cy="914425"/>
      </dsp:txXfrm>
    </dsp:sp>
    <dsp:sp modelId="{0F00A5A4-B123-43D7-99A7-C29916EA5CD0}">
      <dsp:nvSpPr>
        <dsp:cNvPr id="0" name=""/>
        <dsp:cNvSpPr/>
      </dsp:nvSpPr>
      <dsp:spPr>
        <a:xfrm rot="5400000">
          <a:off x="4922680" y="597899"/>
          <a:ext cx="420831" cy="40670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средний срок реализации проекта.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922680" y="597899"/>
        <a:ext cx="420831" cy="4067058"/>
      </dsp:txXfrm>
    </dsp:sp>
    <dsp:sp modelId="{6E6CD9AF-A01F-4962-B1CF-D7139CB91839}">
      <dsp:nvSpPr>
        <dsp:cNvPr id="0" name=""/>
        <dsp:cNvSpPr/>
      </dsp:nvSpPr>
      <dsp:spPr>
        <a:xfrm>
          <a:off x="0" y="2350937"/>
          <a:ext cx="3109769" cy="529382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11 лет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350937"/>
        <a:ext cx="3109769" cy="52938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304B6E-E61C-4ACF-AE9B-F8874D8A536E}">
      <dsp:nvSpPr>
        <dsp:cNvPr id="0" name=""/>
        <dsp:cNvSpPr/>
      </dsp:nvSpPr>
      <dsp:spPr>
        <a:xfrm>
          <a:off x="144040" y="-95408"/>
          <a:ext cx="6376308" cy="122412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358775" algn="just" defTabSz="931863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Использование установленных законом форм реализации инфраструктурных проектов (КС, СГЧП (СМЧП)) и формирование существенных условий таких соглашений на основе: финансовой модели проекта, отражающей финансовую и бюджетную эффективность проекта, социально-экономического эффекта от реализации проекта,  типовых проектных решений, медико-технического задания, задания на проектирования, параметров земельных участков, технических условий подключения объекта к сетям инженерно-технического обеспечения</a:t>
          </a:r>
          <a:endParaRPr lang="ru-RU" sz="1100" b="1" kern="1200" dirty="0">
            <a:solidFill>
              <a:schemeClr val="tx1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144040" y="-95408"/>
        <a:ext cx="5417971" cy="1224126"/>
      </dsp:txXfrm>
    </dsp:sp>
    <dsp:sp modelId="{525FCD56-E58E-4A57-B989-1C4B5ADD2E55}">
      <dsp:nvSpPr>
        <dsp:cNvPr id="0" name=""/>
        <dsp:cNvSpPr/>
      </dsp:nvSpPr>
      <dsp:spPr>
        <a:xfrm>
          <a:off x="432028" y="1224133"/>
          <a:ext cx="6376308" cy="73948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358775" algn="just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baseline="0" dirty="0" smtClean="0">
              <a:solidFill>
                <a:schemeClr val="dk1"/>
              </a:solidFill>
              <a:latin typeface="Times New Roman" pitchFamily="18" charset="0"/>
              <a:ea typeface="+mn-ea"/>
              <a:cs typeface="Times New Roman" pitchFamily="18" charset="0"/>
            </a:rPr>
            <a:t>Определение до принятия решения о заключении соответствующих соглашений технической реализуемости, оценки условных и безусловных обязательств </a:t>
          </a:r>
          <a:r>
            <a:rPr lang="ru-RU" sz="1100" b="1" kern="1200" baseline="0" dirty="0" err="1" smtClean="0">
              <a:solidFill>
                <a:schemeClr val="dk1"/>
              </a:solidFill>
              <a:latin typeface="Times New Roman" pitchFamily="18" charset="0"/>
              <a:ea typeface="+mn-ea"/>
              <a:cs typeface="Times New Roman" pitchFamily="18" charset="0"/>
            </a:rPr>
            <a:t>концедента</a:t>
          </a:r>
          <a:r>
            <a:rPr lang="ru-RU" sz="1100" b="1" kern="1200" baseline="0" dirty="0" smtClean="0">
              <a:solidFill>
                <a:schemeClr val="dk1"/>
              </a:solidFill>
              <a:latin typeface="Times New Roman" pitchFamily="18" charset="0"/>
              <a:ea typeface="+mn-ea"/>
              <a:cs typeface="Times New Roman" pitchFamily="18" charset="0"/>
            </a:rPr>
            <a:t> (публичного партнера), экономической эффективности и целесообразности  реализации концессионных проектов (проектов ГЧП) в сфере здравоохранения</a:t>
          </a:r>
          <a:endParaRPr lang="ru-RU" sz="1100" kern="1200" dirty="0"/>
        </a:p>
      </dsp:txBody>
      <dsp:txXfrm>
        <a:off x="432028" y="1224133"/>
        <a:ext cx="5352534" cy="739481"/>
      </dsp:txXfrm>
    </dsp:sp>
    <dsp:sp modelId="{E7E340EE-FDC5-4512-911B-BC514BDA13EC}">
      <dsp:nvSpPr>
        <dsp:cNvPr id="0" name=""/>
        <dsp:cNvSpPr/>
      </dsp:nvSpPr>
      <dsp:spPr>
        <a:xfrm>
          <a:off x="720080" y="2088236"/>
          <a:ext cx="6376308" cy="6286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358775" algn="just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Рассмотрение в качестве объектов, вовлекаемых в концессионные проекты </a:t>
          </a:r>
          <a:r>
            <a:rPr lang="en-US" sz="1100" b="1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(</a:t>
          </a:r>
          <a:r>
            <a:rPr lang="ru-RU" sz="1100" b="1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проекты ГЧП) непрофильных активов</a:t>
          </a:r>
          <a:r>
            <a:rPr lang="ru-RU" sz="1100" b="1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 (неиспользуемого имущества)</a:t>
          </a:r>
          <a:r>
            <a:rPr lang="ru-RU" sz="1100" b="1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 государственных организаций здравоохранения</a:t>
          </a:r>
          <a:endParaRPr lang="ru-RU" sz="1100" kern="1200" dirty="0"/>
        </a:p>
      </dsp:txBody>
      <dsp:txXfrm>
        <a:off x="720080" y="2088236"/>
        <a:ext cx="5352534" cy="628660"/>
      </dsp:txXfrm>
    </dsp:sp>
    <dsp:sp modelId="{81137907-EE98-4302-8167-77BAF9793842}">
      <dsp:nvSpPr>
        <dsp:cNvPr id="0" name=""/>
        <dsp:cNvSpPr/>
      </dsp:nvSpPr>
      <dsp:spPr>
        <a:xfrm>
          <a:off x="1080089" y="2808310"/>
          <a:ext cx="6308273" cy="7823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358775" algn="just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baseline="0" dirty="0" smtClean="0">
              <a:solidFill>
                <a:schemeClr val="dk1"/>
              </a:solidFill>
              <a:latin typeface="Times New Roman" pitchFamily="18" charset="0"/>
              <a:ea typeface="+mn-ea"/>
              <a:cs typeface="Times New Roman" pitchFamily="18" charset="0"/>
            </a:rPr>
            <a:t>Определение целесообразности реализации концессионных проектов (проектов ГЧП) с учетом перспективного планирования развития сети медицинских организаций, имеющейся инфраструктуры и расчетов потребности в объектах здравоохранения</a:t>
          </a:r>
          <a:endParaRPr lang="ru-RU" sz="1100" b="1" kern="1200" baseline="0" dirty="0">
            <a:solidFill>
              <a:schemeClr val="dk1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1080089" y="2808310"/>
        <a:ext cx="5295423" cy="782373"/>
      </dsp:txXfrm>
    </dsp:sp>
    <dsp:sp modelId="{49C06B36-9D6B-4FD6-B1E4-9DBB0ECBBD21}">
      <dsp:nvSpPr>
        <dsp:cNvPr id="0" name=""/>
        <dsp:cNvSpPr/>
      </dsp:nvSpPr>
      <dsp:spPr>
        <a:xfrm>
          <a:off x="1656190" y="3668803"/>
          <a:ext cx="6376308" cy="7956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358775" algn="just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baseline="0" dirty="0" smtClean="0">
              <a:solidFill>
                <a:schemeClr val="dk1"/>
              </a:solidFill>
              <a:latin typeface="Times New Roman" pitchFamily="18" charset="0"/>
              <a:ea typeface="+mn-ea"/>
              <a:cs typeface="Times New Roman" pitchFamily="18" charset="0"/>
            </a:rPr>
            <a:t>Включение в КС или СГЧП (СМЧП) графика финансирования работ </a:t>
          </a:r>
          <a:br>
            <a:rPr lang="ru-RU" sz="1100" b="1" kern="1200" baseline="0" dirty="0" smtClean="0">
              <a:solidFill>
                <a:schemeClr val="dk1"/>
              </a:solidFill>
              <a:latin typeface="Times New Roman" pitchFamily="18" charset="0"/>
              <a:ea typeface="+mn-ea"/>
              <a:cs typeface="Times New Roman" pitchFamily="18" charset="0"/>
            </a:rPr>
          </a:br>
          <a:r>
            <a:rPr lang="ru-RU" sz="1100" b="1" kern="1200" baseline="0" dirty="0" smtClean="0">
              <a:solidFill>
                <a:schemeClr val="dk1"/>
              </a:solidFill>
              <a:latin typeface="Times New Roman" pitchFamily="18" charset="0"/>
              <a:ea typeface="+mn-ea"/>
              <a:cs typeface="Times New Roman" pitchFamily="18" charset="0"/>
            </a:rPr>
            <a:t>по строительству (реконструкции) объекта, порядка контроля создания (реконструкции) и эксплуатации объектов соглашений, а также требования </a:t>
          </a:r>
          <a:br>
            <a:rPr lang="ru-RU" sz="1100" b="1" kern="1200" baseline="0" dirty="0" smtClean="0">
              <a:solidFill>
                <a:schemeClr val="dk1"/>
              </a:solidFill>
              <a:latin typeface="Times New Roman" pitchFamily="18" charset="0"/>
              <a:ea typeface="+mn-ea"/>
              <a:cs typeface="Times New Roman" pitchFamily="18" charset="0"/>
            </a:rPr>
          </a:br>
          <a:r>
            <a:rPr lang="ru-RU" sz="1100" b="1" kern="1200" baseline="0" dirty="0" smtClean="0">
              <a:solidFill>
                <a:schemeClr val="dk1"/>
              </a:solidFill>
              <a:latin typeface="Times New Roman" pitchFamily="18" charset="0"/>
              <a:ea typeface="+mn-ea"/>
              <a:cs typeface="Times New Roman" pitchFamily="18" charset="0"/>
            </a:rPr>
            <a:t>о заключении независимой экспертной организации по завершению работ концессионером (частным партнером)</a:t>
          </a:r>
          <a:endParaRPr lang="ru-RU" sz="1100" b="1" kern="1200" baseline="0" dirty="0">
            <a:solidFill>
              <a:schemeClr val="dk1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1656190" y="3668803"/>
        <a:ext cx="5352534" cy="795693"/>
      </dsp:txXfrm>
    </dsp:sp>
    <dsp:sp modelId="{04E553C9-DD06-4348-9EB4-3590C192B70F}">
      <dsp:nvSpPr>
        <dsp:cNvPr id="0" name=""/>
        <dsp:cNvSpPr/>
      </dsp:nvSpPr>
      <dsp:spPr>
        <a:xfrm>
          <a:off x="5688633" y="743480"/>
          <a:ext cx="567696" cy="547620"/>
        </a:xfrm>
        <a:prstGeom prst="downArrow">
          <a:avLst>
            <a:gd name="adj1" fmla="val 55000"/>
            <a:gd name="adj2" fmla="val 45000"/>
          </a:avLst>
        </a:prstGeom>
        <a:solidFill>
          <a:srgbClr val="0070C0">
            <a:alpha val="90000"/>
          </a:srgbClr>
        </a:solidFill>
        <a:ln w="25400" cap="flat" cmpd="sng" algn="ctr">
          <a:solidFill>
            <a:schemeClr val="accent1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5688633" y="743480"/>
        <a:ext cx="567696" cy="547620"/>
      </dsp:txXfrm>
    </dsp:sp>
    <dsp:sp modelId="{06993E5E-67E7-43E1-AA80-9FA09ECF5144}">
      <dsp:nvSpPr>
        <dsp:cNvPr id="0" name=""/>
        <dsp:cNvSpPr/>
      </dsp:nvSpPr>
      <dsp:spPr>
        <a:xfrm>
          <a:off x="6120678" y="1607574"/>
          <a:ext cx="547615" cy="547620"/>
        </a:xfrm>
        <a:prstGeom prst="downArrow">
          <a:avLst>
            <a:gd name="adj1" fmla="val 55000"/>
            <a:gd name="adj2" fmla="val 45000"/>
          </a:avLst>
        </a:prstGeom>
        <a:solidFill>
          <a:srgbClr val="0070C0">
            <a:alpha val="90000"/>
          </a:srgb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6120678" y="1607574"/>
        <a:ext cx="547615" cy="547620"/>
      </dsp:txXfrm>
    </dsp:sp>
    <dsp:sp modelId="{05289AB5-4B03-4FAE-837A-5B648C9184A4}">
      <dsp:nvSpPr>
        <dsp:cNvPr id="0" name=""/>
        <dsp:cNvSpPr/>
      </dsp:nvSpPr>
      <dsp:spPr>
        <a:xfrm>
          <a:off x="6480721" y="2327655"/>
          <a:ext cx="572099" cy="547620"/>
        </a:xfrm>
        <a:prstGeom prst="downArrow">
          <a:avLst>
            <a:gd name="adj1" fmla="val 55000"/>
            <a:gd name="adj2" fmla="val 45000"/>
          </a:avLst>
        </a:prstGeom>
        <a:solidFill>
          <a:srgbClr val="0070C0">
            <a:alpha val="90000"/>
          </a:srgb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6480721" y="2327655"/>
        <a:ext cx="572099" cy="547620"/>
      </dsp:txXfrm>
    </dsp:sp>
    <dsp:sp modelId="{74E9FD01-B23E-4119-B56E-5A08D1B2458E}">
      <dsp:nvSpPr>
        <dsp:cNvPr id="0" name=""/>
        <dsp:cNvSpPr/>
      </dsp:nvSpPr>
      <dsp:spPr>
        <a:xfrm>
          <a:off x="6840762" y="3119745"/>
          <a:ext cx="547620" cy="547620"/>
        </a:xfrm>
        <a:prstGeom prst="downArrow">
          <a:avLst>
            <a:gd name="adj1" fmla="val 55000"/>
            <a:gd name="adj2" fmla="val 45000"/>
          </a:avLst>
        </a:prstGeom>
        <a:solidFill>
          <a:srgbClr val="0070C0">
            <a:alpha val="90000"/>
          </a:srgb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6840762" y="3119745"/>
        <a:ext cx="547620" cy="547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324B9B4-659F-4C17-B9AE-29CB997F879C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4" tIns="46552" rIns="93104" bIns="46552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3104" tIns="46552" rIns="93104" bIns="4655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158DB93-04C0-4EB6-981E-AF4942C4E7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9488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29426" fontAlgn="base">
              <a:spcBef>
                <a:spcPct val="0"/>
              </a:spcBef>
              <a:spcAft>
                <a:spcPct val="0"/>
              </a:spcAft>
            </a:pPr>
            <a:fld id="{91CD7183-C1A6-4B5B-9752-8BC5FEABADDF}" type="slidenum">
              <a:rPr lang="ru-RU" altLang="ru-RU"/>
              <a:pPr defTabSz="929426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 dirty="0"/>
          </a:p>
        </p:txBody>
      </p:sp>
    </p:spTree>
    <p:extLst>
      <p:ext uri="{BB962C8B-B14F-4D97-AF65-F5344CB8AC3E}">
        <p14:creationId xmlns="" xmlns:p14="http://schemas.microsoft.com/office/powerpoint/2010/main" val="2805799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98A5F4-4BAE-44E7-9117-7DD4F64B705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1470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29346" fontAlgn="base">
              <a:spcBef>
                <a:spcPct val="0"/>
              </a:spcBef>
              <a:spcAft>
                <a:spcPct val="0"/>
              </a:spcAft>
              <a:defRPr/>
            </a:pPr>
            <a:fld id="{8C1097AB-E10B-4177-A215-1B9318665BB8}" type="slidenum">
              <a:rPr lang="ru-RU" altLang="ru-RU" smtClean="0"/>
              <a:pPr defTabSz="929346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alt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391999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EC0E1-9C66-49EE-9590-5B059D8077F6}" type="datetime1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4FFAB-7BC3-4BA6-9E7C-93FB69782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7A2EE-BE1A-45A4-ADF4-BFECAB5C301F}" type="datetime1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D79FA-6363-49F3-8471-3201DCDBBB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29682-AAD3-4D8E-8D58-646B0F663AA1}" type="datetime1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152C-B008-465B-87DF-5990511DC3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04B0C-02FE-4A3D-ACCB-4E9B35712075}" type="datetime1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697E7-16A6-444C-8D6B-51774AD3F5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08CBA-F57F-4C33-BA01-B6F11D42C1F3}" type="datetime1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9D5A3-BF55-47BE-BCAF-FD68614C23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C4DCE-EB40-498E-9746-FA001B0EF990}" type="datetime1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742C6-9E2F-4850-A7C5-DCE30C979D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A9FA4-79C5-4026-B0E0-7CE9C5E2B75B}" type="datetime1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A3406-357F-41A3-BF74-91A83420B3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422C1-A68B-47FD-8D88-450BB6081B84}" type="datetime1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848B3-C737-49E0-A7FE-A176486E90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D3F9B-F891-40A6-A38B-13425DFA1F5F}" type="datetime1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0631C-DE52-4A1D-850E-8E7E196820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99F65-98E7-429E-86E0-A8029DB2AD50}" type="datetime1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4CCDB-40CF-443B-8CC2-CBAF88D045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1122C-786A-4491-B448-EFFB2BFF7584}" type="datetime1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F70B7-0136-4A2F-9E09-6919AADBD2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A417D5-EA78-4D5D-8A4F-4D1820E067A9}" type="datetime1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8B25C1-871E-4118-98E0-D0B007B669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988914"/>
            <a:ext cx="9144000" cy="3600326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marL="804863"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9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«О расширении практики использования механизма концессии и соглашений о ГЧП в здравоохранении»</a:t>
            </a:r>
            <a:endParaRPr lang="en-US" sz="32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Прямоугольник 11"/>
          <p:cNvSpPr>
            <a:spLocks noChangeArrowheads="1"/>
          </p:cNvSpPr>
          <p:nvPr/>
        </p:nvSpPr>
        <p:spPr bwMode="auto">
          <a:xfrm>
            <a:off x="0" y="1989138"/>
            <a:ext cx="9144000" cy="287337"/>
          </a:xfrm>
          <a:prstGeom prst="rect">
            <a:avLst/>
          </a:prstGeom>
          <a:solidFill>
            <a:srgbClr val="00B0F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sz="1900">
              <a:solidFill>
                <a:srgbClr val="4F6228"/>
              </a:solidFill>
              <a:latin typeface="Calibri" pitchFamily="34" charset="0"/>
            </a:endParaRPr>
          </a:p>
        </p:txBody>
      </p:sp>
      <p:sp>
        <p:nvSpPr>
          <p:cNvPr id="205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59563" y="5733256"/>
            <a:ext cx="1728787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alt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2054" name="Прямоугольник 4"/>
          <p:cNvSpPr>
            <a:spLocks noChangeArrowheads="1"/>
          </p:cNvSpPr>
          <p:nvPr/>
        </p:nvSpPr>
        <p:spPr bwMode="auto">
          <a:xfrm>
            <a:off x="6732588" y="5589240"/>
            <a:ext cx="1428750" cy="1428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altLang="ru-RU" sz="1900">
              <a:solidFill>
                <a:srgbClr val="FFFFFF"/>
              </a:solidFill>
              <a:latin typeface="Calibri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684213" y="2565400"/>
            <a:ext cx="1587" cy="30241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051050" y="549275"/>
            <a:ext cx="5184775" cy="935038"/>
          </a:xfrm>
        </p:spPr>
        <p:txBody>
          <a:bodyPr lIns="95782" tIns="47891" rIns="95782" bIns="47891" rtlCol="0">
            <a:normAutofit lnSpcReduction="10000"/>
          </a:bodyPr>
          <a:lstStyle/>
          <a:p>
            <a:pPr marL="0" indent="0" defTabSz="957263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solidFill>
                  <a:srgbClr val="7F7F7F"/>
                </a:solidFill>
                <a:latin typeface="Helios"/>
              </a:rPr>
              <a:t>МИНИСТЕРСТВО ЗДРАВООХРАНЕНИЯ РОССИЙСКОЙ ФЕДЕРАЦИИ</a:t>
            </a:r>
          </a:p>
        </p:txBody>
      </p:sp>
      <p:pic>
        <p:nvPicPr>
          <p:cNvPr id="2057" name="Picture 2" descr="C:\Users\KiselevaNB\Videos\Герб Минздрв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7325"/>
            <a:ext cx="1800225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" name="TextBox 10"/>
          <p:cNvSpPr txBox="1">
            <a:spLocks noChangeArrowheads="1"/>
          </p:cNvSpPr>
          <p:nvPr/>
        </p:nvSpPr>
        <p:spPr bwMode="auto">
          <a:xfrm>
            <a:off x="2071688" y="466725"/>
            <a:ext cx="5143500" cy="1200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400" b="1" dirty="0">
                <a:solidFill>
                  <a:srgbClr val="595959"/>
                </a:solidFill>
                <a:latin typeface="Century Gothic" pitchFamily="34" charset="0"/>
              </a:rPr>
              <a:t>МИНИСТЕРСТВО</a:t>
            </a:r>
            <a:br>
              <a:rPr lang="ru-RU" altLang="ru-RU" sz="2400" b="1" dirty="0">
                <a:solidFill>
                  <a:srgbClr val="595959"/>
                </a:solidFill>
                <a:latin typeface="Century Gothic" pitchFamily="34" charset="0"/>
              </a:rPr>
            </a:br>
            <a:r>
              <a:rPr lang="ru-RU" altLang="ru-RU" sz="2400" b="1" dirty="0">
                <a:solidFill>
                  <a:srgbClr val="595959"/>
                </a:solidFill>
                <a:latin typeface="Century Gothic" pitchFamily="34" charset="0"/>
              </a:rPr>
              <a:t>ЗДРАВООХРАНЕНИЯ</a:t>
            </a:r>
            <a:br>
              <a:rPr lang="ru-RU" altLang="ru-RU" sz="2400" b="1" dirty="0">
                <a:solidFill>
                  <a:srgbClr val="595959"/>
                </a:solidFill>
                <a:latin typeface="Century Gothic" pitchFamily="34" charset="0"/>
              </a:rPr>
            </a:br>
            <a:r>
              <a:rPr lang="ru-RU" altLang="ru-RU" sz="2400" b="1" dirty="0">
                <a:solidFill>
                  <a:srgbClr val="595959"/>
                </a:solidFill>
                <a:latin typeface="Century Gothic" pitchFamily="34" charset="0"/>
              </a:rPr>
              <a:t>РОССИЙСКОЙ ФЕДЕРАЦИИ</a:t>
            </a:r>
          </a:p>
        </p:txBody>
      </p:sp>
      <p:sp>
        <p:nvSpPr>
          <p:cNvPr id="2059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827088" y="5589240"/>
            <a:ext cx="3889375" cy="1079500"/>
          </a:xfrm>
        </p:spPr>
        <p:txBody>
          <a:bodyPr lIns="95782" tIns="47891" rIns="95782" bIns="47891"/>
          <a:lstStyle/>
          <a:p>
            <a:pPr marL="0" indent="0" defTabSz="957263">
              <a:spcBef>
                <a:spcPct val="0"/>
              </a:spcBef>
              <a:buFontTx/>
              <a:buNone/>
            </a:pP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Заместитель директора Департамента</a:t>
            </a:r>
            <a:r>
              <a:rPr lang="en-US" alt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инфраструктурного развития и ГЧП Минздрава</a:t>
            </a:r>
            <a:r>
              <a:rPr lang="en-US" alt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России </a:t>
            </a:r>
            <a:endParaRPr lang="en-US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defTabSz="957263">
              <a:spcBef>
                <a:spcPct val="0"/>
              </a:spcBef>
              <a:buFontTx/>
              <a:buNone/>
            </a:pP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К.А. Хрянин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21"/>
          <p:cNvSpPr txBox="1">
            <a:spLocks noChangeArrowheads="1"/>
          </p:cNvSpPr>
          <p:nvPr/>
        </p:nvSpPr>
        <p:spPr bwMode="auto">
          <a:xfrm>
            <a:off x="1331913" y="1700213"/>
            <a:ext cx="648176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Проекты ГЧП в здравоохранении</a:t>
            </a:r>
          </a:p>
          <a:p>
            <a:endParaRPr lang="ru-RU" alt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57200" y="274638"/>
            <a:ext cx="8229600" cy="922114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anchor="ctr"/>
          <a:lstStyle/>
          <a:p>
            <a:pPr lvl="0" algn="ctr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Ключевые направления 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основные задачи развития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инфраструктуры здравоохранения с использованием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концессионных соглашений и соглашений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государственно-частном партнерстве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Прямоугольник 13"/>
          <p:cNvSpPr>
            <a:spLocks noChangeArrowheads="1"/>
          </p:cNvSpPr>
          <p:nvPr/>
        </p:nvSpPr>
        <p:spPr bwMode="auto">
          <a:xfrm>
            <a:off x="468313" y="115888"/>
            <a:ext cx="1428750" cy="1428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altLang="ru-RU" sz="1900">
              <a:solidFill>
                <a:srgbClr val="FFFFFF"/>
              </a:solidFill>
              <a:latin typeface="Calibri" pitchFamily="34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="" xmlns:p14="http://schemas.microsoft.com/office/powerpoint/2010/main" val="2081044474"/>
              </p:ext>
            </p:extLst>
          </p:nvPr>
        </p:nvGraphicFramePr>
        <p:xfrm>
          <a:off x="395536" y="1052736"/>
          <a:ext cx="8496944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AADFF7-4CB6-4F60-BB53-788217A2B025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835696" y="0"/>
          <a:ext cx="599804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395536" y="260648"/>
            <a:ext cx="8291264" cy="706090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Проекты на принципах государственно-частного партнерства</a:t>
            </a:r>
            <a:b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здравоохранении, реализуемые в субъектах Российской Федерации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Прямоугольник 3"/>
          <p:cNvSpPr>
            <a:spLocks noChangeArrowheads="1"/>
          </p:cNvSpPr>
          <p:nvPr/>
        </p:nvSpPr>
        <p:spPr bwMode="auto">
          <a:xfrm>
            <a:off x="395536" y="116632"/>
            <a:ext cx="1428750" cy="1428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altLang="ru-RU" sz="1900">
              <a:solidFill>
                <a:srgbClr val="FFFFFF"/>
              </a:solidFill>
              <a:latin typeface="Calibri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934909429"/>
              </p:ext>
            </p:extLst>
          </p:nvPr>
        </p:nvGraphicFramePr>
        <p:xfrm>
          <a:off x="323528" y="3573016"/>
          <a:ext cx="8496944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126" name="Прямоугольник 6"/>
          <p:cNvSpPr>
            <a:spLocks noChangeArrowheads="1"/>
          </p:cNvSpPr>
          <p:nvPr/>
        </p:nvSpPr>
        <p:spPr bwMode="auto">
          <a:xfrm>
            <a:off x="539750" y="6495306"/>
            <a:ext cx="82804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*Согласно информации, представленной субъектами Российской Федерации на запрос Минздрава России от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02.03.2020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№ 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23-3/И/2-2323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3C63F-1716-4297-8A6D-7CB61C1A1122}" type="slidenum">
              <a:rPr lang="ru-RU"/>
              <a:pPr>
                <a:defRPr/>
              </a:pPr>
              <a:t>3</a:t>
            </a:fld>
            <a:endParaRPr lang="ru-RU" dirty="0"/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467544" y="908720"/>
          <a:ext cx="8208912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57200" y="274638"/>
            <a:ext cx="8291264" cy="1066130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Практика использования концессионных соглашений и соглашений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 государственно-частном партнерстве в субъектах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Российской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Федерации в 2019-2020 годах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Прямоугольник 3"/>
          <p:cNvSpPr>
            <a:spLocks noChangeArrowheads="1"/>
          </p:cNvSpPr>
          <p:nvPr/>
        </p:nvSpPr>
        <p:spPr bwMode="auto">
          <a:xfrm>
            <a:off x="468313" y="115888"/>
            <a:ext cx="1428750" cy="1428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altLang="ru-RU" sz="1900">
              <a:solidFill>
                <a:srgbClr val="FFFFFF"/>
              </a:solidFill>
              <a:latin typeface="Calibri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67544" y="1484784"/>
          <a:ext cx="8280920" cy="4895653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8280920"/>
              </a:tblGrid>
              <a:tr h="50405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концессионное соглашение от 01.02.2019 относительно создания  и эксплуатации центра ядерной медицины в г. Улан-Удэ Республики Бурятия  (общий объем инвестиций – 1038 млн. рублей.);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концессионное соглашение от 19.04.2019 относительно реконструкции помещения для оказания услуг лечебного питания в г. Казань Республики Татарстан (общий объем инвестиций – 50 млн. рублей);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концессионное соглашение от 11.07.2019 относительно реконструкции помещений в здании радиологического корпуса областного клинического онкологического диспансера в г. Ульяновске Ульяновской области (общий объем инвестиций – 390 млн. рублей);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6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концессионное соглашение от 24.04.2020 относительно реконструкции и эксплуатации недвижимого имущества для оказания медицинской помощи взрослому населению Амурской области при заболеваниях глаза, его придаточного аппарата и орбиты (общий объем инвестиций – 200 млн. рублей);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6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концессионное соглашение от 11.08.2020 относительно реконструкции помещений «Казань </a:t>
                      </a:r>
                      <a:r>
                        <a:rPr lang="ru-RU" sz="1100" b="0" i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Экспо</a:t>
                      </a: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», общей площадью 35943,2 кв. м,</a:t>
                      </a:r>
                      <a:b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целях осуществления деятельности по организации производств и иных этапов обращения медицинских изделий в сфере диагностики и других областях охраны здоровья, деятельности по оказанию медицинских услуг, представляющих собой определенные виды медицинских вмешательств, направленных на профилактику и диагностику заболеваний с использованием произведенного оборудования (общий объем инвестиций – 150 млн. рублей);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61"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соглашение о ГЧП от 15.02.2019 в отношении строительства, финансирования и технического обслуживания объектов для оказания первичной медико-санитарной помощи в г. Новосибирске Новосибирской области (общий объем инвестиций – 8889 млн. рублей);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74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соглашение о ГЧП от 28.08.2019 в отношении финансирования, проектирования, создания и технического обслуживания объекта здравоохранения на территории г. Якутска, Республики Саха (Якутия) (общий объем инвестиций – 1074 млн. рублей);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61"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соглашение о ГЧП от 10.12.2019 «Создание санаторно-курортного комплекса, в том числе проведение ремонтно-реставрационных работ объекта культурного наследия регионального значения «Санаторий «Кисловодск» (общий объем инвестиций – 1878 млн. рублей).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61"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None/>
                      </a:pPr>
                      <a:endParaRPr lang="ru-RU" sz="1050" b="0" i="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4606D-1D98-47EC-9C96-551AE9792D2A}" type="slidenum">
              <a:rPr lang="ru-RU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D697E7-16A6-444C-8D6B-51774AD3F58F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67544" y="188640"/>
            <a:ext cx="1428750" cy="1428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altLang="ru-RU" sz="19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67544" y="332656"/>
            <a:ext cx="8301608" cy="1008112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Дополнительное основание применения механизма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концессии</a:t>
            </a:r>
            <a:br>
              <a:rPr lang="ru-RU" sz="20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рамках сложившихся инвестиционных отношений для развития инфраструктуры здравоохранения</a:t>
            </a:r>
            <a:endParaRPr lang="ru-RU" sz="2000" b="1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4077072"/>
            <a:ext cx="8208912" cy="1384995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450850" algn="just"/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отношении 51 заключенных договоров аренды и иных договоров, предусматривающих переход прав владения и (или) пользования в отношении имущества и внебюджетные инвестиции, органы государственной власти субъектов Российской Федерации сообщили о целесообразности их трансформации в концессионные соглашения согласно указанному в Законопроекте основанию.</a:t>
            </a:r>
          </a:p>
          <a:p>
            <a:pPr indent="450850" algn="just"/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95536" y="1484784"/>
            <a:ext cx="8352928" cy="23762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ru-RU" sz="1400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/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Минздравом России разработан проект федерального закона «О внесении изменений в статью 37 Федерального закона от 21.07.2005 № 115-ФЗ «О концессионных соглашениях», устанавливающий возможность заключения концессионных соглашений без проведения конкурса с медицинскими организациями частной системы здравоохранения, которые осуществляют деятельность в сфере обязательного медицинского страхования, более 5 лет непрерывно используют государственное имущество, права владения и пользования которым возникли на основании договора аренды, безвозмездного пользования и иных договоров, предусматривающих переход прав владения и (или) пользования в отношении имущества, и надлежащим образом исполняют свои обязанности</a:t>
            </a:r>
            <a:b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указанным договорам (далее – Законопроект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sz="1400" b="1" dirty="0">
              <a:solidFill>
                <a:srgbClr val="1E1C1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 flipV="1">
            <a:off x="4139952" y="3789040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4"/>
          <p:cNvSpPr>
            <a:spLocks noChangeArrowheads="1"/>
          </p:cNvSpPr>
          <p:nvPr/>
        </p:nvSpPr>
        <p:spPr bwMode="auto">
          <a:xfrm>
            <a:off x="468313" y="115888"/>
            <a:ext cx="1428750" cy="1428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altLang="ru-RU" sz="19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68312" y="260350"/>
            <a:ext cx="8280151" cy="1008410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anchor="ctr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риски реализации </a:t>
            </a:r>
            <a:r>
              <a:rPr lang="ru-RU" sz="23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инфраструктурных проектов</a:t>
            </a:r>
            <a:br>
              <a:rPr lang="ru-RU" sz="23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3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здравоохранении с использованием внебюджетных инвестиций</a:t>
            </a:r>
            <a:endParaRPr lang="ru-RU" sz="2300" b="1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4E9BD-5384-47E7-85B0-1092FEBDB89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536" y="1340768"/>
            <a:ext cx="7632848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b="1" dirty="0" smtClean="0">
                <a:solidFill>
                  <a:srgbClr val="1E1C1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Использование не установленных законодательством Российской Федерации форм реализации инфраструктурных проектов (инвестиционный меморандум, соглашение о взаимодействии, соглашение о сотрудничестве и др.)</a:t>
            </a:r>
            <a:endParaRPr lang="ru-RU" b="1" dirty="0">
              <a:solidFill>
                <a:srgbClr val="1E1C1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75656" y="2564904"/>
            <a:ext cx="7560840" cy="194421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b="1" dirty="0" smtClean="0">
                <a:solidFill>
                  <a:srgbClr val="1E1C11"/>
                </a:solidFill>
                <a:latin typeface="Times New Roman" pitchFamily="18" charset="0"/>
              </a:rPr>
              <a:t> </a:t>
            </a:r>
            <a:r>
              <a:rPr lang="ru-RU" b="1" dirty="0" smtClean="0">
                <a:solidFill>
                  <a:srgbClr val="1E1C11"/>
                </a:solidFill>
                <a:latin typeface="Times New Roman" pitchFamily="18" charset="0"/>
                <a:cs typeface="Times New Roman" pitchFamily="18" charset="0"/>
              </a:rPr>
              <a:t>Отсутствие до принятия решения о заключении соглашения проработанной технической концепции проекта,</a:t>
            </a:r>
            <a:br>
              <a:rPr lang="ru-RU" b="1" dirty="0" smtClean="0">
                <a:solidFill>
                  <a:srgbClr val="1E1C1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1E1C11"/>
                </a:solidFill>
                <a:latin typeface="Times New Roman" pitchFamily="18" charset="0"/>
                <a:cs typeface="Times New Roman" pitchFamily="18" charset="0"/>
              </a:rPr>
              <a:t>медико-технического задания, задания на проектирование, технических условий подключения объекта к сетям инженерно-технического обеспечения,  сформированных  земельных участков</a:t>
            </a:r>
            <a:br>
              <a:rPr lang="ru-RU" b="1" dirty="0" smtClean="0">
                <a:solidFill>
                  <a:srgbClr val="1E1C1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1E1C11"/>
                </a:solidFill>
                <a:latin typeface="Times New Roman" pitchFamily="18" charset="0"/>
                <a:cs typeface="Times New Roman" pitchFamily="18" charset="0"/>
              </a:rPr>
              <a:t>и финансовой модели, включающей показатели финансовой эффективности проекта</a:t>
            </a:r>
            <a:endParaRPr lang="ru-RU" b="1" dirty="0">
              <a:solidFill>
                <a:srgbClr val="1E1C1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9512" y="4581128"/>
            <a:ext cx="7632848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>►</a:t>
            </a:r>
            <a:r>
              <a:rPr lang="ru-RU" b="1" dirty="0" smtClean="0">
                <a:solidFill>
                  <a:srgbClr val="1E1C11"/>
                </a:solidFill>
                <a:latin typeface="Times New Roman" pitchFamily="18" charset="0"/>
              </a:rPr>
              <a:t> Передача частному инвестору государственной инфраструктуры, необходимой для осуществления деятельности организации государственной системы здравоохранения</a:t>
            </a:r>
            <a:endParaRPr lang="ru-RU" b="1" dirty="0">
              <a:solidFill>
                <a:srgbClr val="1E1C11"/>
              </a:solidFill>
              <a:latin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619672" y="5517232"/>
            <a:ext cx="7344816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>►</a:t>
            </a:r>
            <a:r>
              <a:rPr lang="ru-RU" b="1" dirty="0" smtClean="0">
                <a:solidFill>
                  <a:srgbClr val="1E1C11"/>
                </a:solidFill>
                <a:latin typeface="Times New Roman" pitchFamily="18" charset="0"/>
              </a:rPr>
              <a:t> Отсутствие целесообразности и</a:t>
            </a:r>
          </a:p>
          <a:p>
            <a:pPr algn="r"/>
            <a:r>
              <a:rPr lang="ru-RU" b="1" dirty="0" smtClean="0">
                <a:solidFill>
                  <a:srgbClr val="1E1C11"/>
                </a:solidFill>
                <a:latin typeface="Times New Roman" pitchFamily="18" charset="0"/>
              </a:rPr>
              <a:t> потребности в планируемом объекте с учетом перспективного развития сети медицинских организаций и расчета нормативной потребности в объектах здравоохранения</a:t>
            </a:r>
            <a:endParaRPr lang="ru-RU" b="1" dirty="0">
              <a:solidFill>
                <a:srgbClr val="1E1C1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4"/>
          <p:cNvSpPr>
            <a:spLocks noChangeArrowheads="1"/>
          </p:cNvSpPr>
          <p:nvPr/>
        </p:nvSpPr>
        <p:spPr bwMode="auto">
          <a:xfrm>
            <a:off x="467544" y="0"/>
            <a:ext cx="1428750" cy="18864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altLang="ru-RU" sz="19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67544" y="116633"/>
            <a:ext cx="8229600" cy="648071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Ключевые вопросы </a:t>
            </a:r>
            <a:r>
              <a:rPr lang="ru-RU" b="1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 подготовке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управленческих решений о реализации инвестиционных проектов на принципах ГЧП в </a:t>
            </a:r>
            <a:r>
              <a:rPr lang="ru-RU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сфере здравоохранения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DACC49-FE4B-40DF-8DB5-5ACAC2B7D00B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="" xmlns:p14="http://schemas.microsoft.com/office/powerpoint/2010/main" val="1120541501"/>
              </p:ext>
            </p:extLst>
          </p:nvPr>
        </p:nvGraphicFramePr>
        <p:xfrm>
          <a:off x="467544" y="1052736"/>
          <a:ext cx="828092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83568" y="5589240"/>
            <a:ext cx="7848872" cy="122341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05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 внесения изменений в законодательство Российской Федерации о КС органам государственной власти субъектов Российской Федерации предлагается рассмотреть вопрос об утверждении  Методических рекомендаций по подготовке данных для формирования существенных условий и оценки эффективности проекта государственно-частного партнерства, проекта </a:t>
            </a:r>
            <a:r>
              <a:rPr lang="ru-RU" sz="105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муниципального-частного</a:t>
            </a:r>
            <a:r>
              <a:rPr lang="ru-RU" sz="105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партнерства, проекта концессионного соглашения, проекта инвестиционного проекта и определения их сравнительного преимущества по сравнению с бюджетным финансированием и установлению предельных критериев финансовых и инвестиционных параметров (пример, распоряжение Правительства Московской области</a:t>
            </a:r>
            <a:br>
              <a:rPr lang="ru-RU" sz="105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05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 13.07.2018 № 438-РП)</a:t>
            </a:r>
            <a:endParaRPr lang="ru-RU" sz="105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989138"/>
            <a:ext cx="9144000" cy="3816350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marL="804863"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Прямоугольник 11"/>
          <p:cNvSpPr>
            <a:spLocks noChangeArrowheads="1"/>
          </p:cNvSpPr>
          <p:nvPr/>
        </p:nvSpPr>
        <p:spPr bwMode="auto">
          <a:xfrm>
            <a:off x="0" y="1989138"/>
            <a:ext cx="9144000" cy="287337"/>
          </a:xfrm>
          <a:prstGeom prst="rect">
            <a:avLst/>
          </a:prstGeom>
          <a:solidFill>
            <a:srgbClr val="00B0F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sz="1900">
              <a:solidFill>
                <a:srgbClr val="4F6228"/>
              </a:solidFill>
              <a:latin typeface="Calibri" pitchFamily="34" charset="0"/>
            </a:endParaRPr>
          </a:p>
        </p:txBody>
      </p:sp>
      <p:sp>
        <p:nvSpPr>
          <p:cNvPr id="205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59563" y="5949950"/>
            <a:ext cx="1728787" cy="428625"/>
          </a:xfrm>
        </p:spPr>
        <p:txBody>
          <a:bodyPr lIns="95782" tIns="47891" rIns="95782" bIns="47891" rtlCol="0">
            <a:normAutofit/>
          </a:bodyPr>
          <a:lstStyle/>
          <a:p>
            <a:pPr marL="0" indent="0" defTabSz="957263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altLang="ru-RU" sz="1700" b="1" smtClean="0">
                <a:solidFill>
                  <a:schemeClr val="bg1">
                    <a:lumMod val="50000"/>
                  </a:schemeClr>
                </a:solidFill>
                <a:latin typeface="Helios"/>
              </a:rPr>
              <a:t>РОССИЯ 2020</a:t>
            </a:r>
            <a:endParaRPr lang="ru-RU" altLang="ru-RU" sz="1700" b="1" dirty="0" smtClean="0">
              <a:solidFill>
                <a:schemeClr val="bg1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7174" name="Прямоугольник 4"/>
          <p:cNvSpPr>
            <a:spLocks noChangeArrowheads="1"/>
          </p:cNvSpPr>
          <p:nvPr/>
        </p:nvSpPr>
        <p:spPr bwMode="auto">
          <a:xfrm>
            <a:off x="6732588" y="5805488"/>
            <a:ext cx="1511300" cy="14446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altLang="ru-RU" sz="1900">
              <a:solidFill>
                <a:srgbClr val="FFFFFF"/>
              </a:solidFill>
              <a:latin typeface="Calibri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684213" y="2565400"/>
            <a:ext cx="1587" cy="30241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051050" y="549275"/>
            <a:ext cx="5184775" cy="935038"/>
          </a:xfrm>
        </p:spPr>
        <p:txBody>
          <a:bodyPr lIns="95782" tIns="47891" rIns="95782" bIns="47891" rtlCol="0">
            <a:normAutofit lnSpcReduction="10000"/>
          </a:bodyPr>
          <a:lstStyle/>
          <a:p>
            <a:pPr marL="0" indent="0" defTabSz="957263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solidFill>
                  <a:srgbClr val="7F7F7F"/>
                </a:solidFill>
                <a:latin typeface="Helios"/>
              </a:rPr>
              <a:t>МИНИСТЕРСТВО ЗДРАВООХРАНЕНИЯ РОССИЙСКОЙ ФЕДЕРАЦИИ</a:t>
            </a:r>
          </a:p>
        </p:txBody>
      </p:sp>
      <p:pic>
        <p:nvPicPr>
          <p:cNvPr id="7177" name="Picture 2" descr="C:\Users\KiselevaNB\Videos\Герб Минздрв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7325"/>
            <a:ext cx="1800225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8" name="TextBox 10"/>
          <p:cNvSpPr txBox="1">
            <a:spLocks noChangeArrowheads="1"/>
          </p:cNvSpPr>
          <p:nvPr/>
        </p:nvSpPr>
        <p:spPr bwMode="auto">
          <a:xfrm>
            <a:off x="2071688" y="466725"/>
            <a:ext cx="5143500" cy="1200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400" b="1">
                <a:solidFill>
                  <a:srgbClr val="595959"/>
                </a:solidFill>
                <a:latin typeface="Century Gothic" pitchFamily="34" charset="0"/>
              </a:rPr>
              <a:t>МИНИСТЕРСТВО</a:t>
            </a:r>
            <a:br>
              <a:rPr lang="ru-RU" altLang="ru-RU" sz="2400" b="1">
                <a:solidFill>
                  <a:srgbClr val="595959"/>
                </a:solidFill>
                <a:latin typeface="Century Gothic" pitchFamily="34" charset="0"/>
              </a:rPr>
            </a:br>
            <a:r>
              <a:rPr lang="ru-RU" altLang="ru-RU" sz="2400" b="1">
                <a:solidFill>
                  <a:srgbClr val="595959"/>
                </a:solidFill>
                <a:latin typeface="Century Gothic" pitchFamily="34" charset="0"/>
              </a:rPr>
              <a:t>ЗДРАВООХРАНЕНИЯ</a:t>
            </a:r>
            <a:br>
              <a:rPr lang="ru-RU" altLang="ru-RU" sz="2400" b="1">
                <a:solidFill>
                  <a:srgbClr val="595959"/>
                </a:solidFill>
                <a:latin typeface="Century Gothic" pitchFamily="34" charset="0"/>
              </a:rPr>
            </a:br>
            <a:r>
              <a:rPr lang="ru-RU" altLang="ru-RU" sz="2400" b="1">
                <a:solidFill>
                  <a:srgbClr val="595959"/>
                </a:solidFill>
                <a:latin typeface="Century Gothic" pitchFamily="34" charset="0"/>
              </a:rPr>
              <a:t>РОССИЙСКОЙ ФЕДЕРАЦИИ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47F5C0-0E27-42C7-B761-0A592535CD0B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916</Words>
  <Application>Microsoft Office PowerPoint</Application>
  <PresentationFormat>Экран (4:3)</PresentationFormat>
  <Paragraphs>69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MurzinaYV</dc:creator>
  <cp:lastModifiedBy>FedorovaMYU</cp:lastModifiedBy>
  <cp:revision>120</cp:revision>
  <dcterms:created xsi:type="dcterms:W3CDTF">2019-11-05T09:40:29Z</dcterms:created>
  <dcterms:modified xsi:type="dcterms:W3CDTF">2020-10-28T12:32:29Z</dcterms:modified>
</cp:coreProperties>
</file>