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2" r:id="rId11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10" autoAdjust="0"/>
  </p:normalViewPr>
  <p:slideViewPr>
    <p:cSldViewPr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3751-1671-407F-9942-0B6452D7DA96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A564-798B-4441-A31E-4103F301C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Министерство здравоохранения Российской Феде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600400" cy="7336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504" y="141277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Отдельные вопросы представления бюджетной (бухгалтерской) отчетности за 2019 год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4869160"/>
            <a:ext cx="356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Н.Ю. Плаксина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Департамента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учетной политики и контроля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главный бухгалтер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4624"/>
            <a:ext cx="6980312" cy="525658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764704"/>
            <a:ext cx="8712968" cy="488842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Успешной сдачи отчетности</a:t>
            </a:r>
          </a:p>
          <a:p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за 2019 год!</a:t>
            </a:r>
            <a:endParaRPr lang="en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epositphotos_26871073-stock-photo-3d-man-showing-thumbs-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84" y="2996952"/>
            <a:ext cx="6696744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9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сроки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3819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февраля 2020 года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РФ от 12.02.2020 № 79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марта 2020 года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288 Приказа Минфина РФ от 28.12.2010 №191н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8.1 Приказа Минфина РФ от 25.03.2011 № 33н</a:t>
            </a:r>
          </a:p>
          <a:p>
            <a:pPr marL="0" indent="0">
              <a:buNone/>
            </a:pPr>
            <a:r>
              <a:rPr lang="ru-RU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марта 2020 года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27.11.2019 № 33н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8197850" cy="12239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Пояснительная записка (ф. 05030160, ф. 0503760)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mbria" pitchFamily="18" charset="0"/>
                <a:cs typeface="Times New Roman" pitchFamily="18" charset="0"/>
              </a:rPr>
              <a:t>Таблица № 1 «Сведения об основных направлениях деятельности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»</a:t>
            </a:r>
            <a:endParaRPr lang="ru-RU" sz="24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Развернутая стрелка 3"/>
          <p:cNvSpPr/>
          <p:nvPr/>
        </p:nvSpPr>
        <p:spPr>
          <a:xfrm rot="16200000">
            <a:off x="-727885" y="3759646"/>
            <a:ext cx="2981324" cy="1457323"/>
          </a:xfrm>
          <a:prstGeom prst="uturnArrow">
            <a:avLst>
              <a:gd name="adj1" fmla="val 21732"/>
              <a:gd name="adj2" fmla="val 22059"/>
              <a:gd name="adj3" fmla="val 35000"/>
              <a:gd name="adj4" fmla="val 31503"/>
              <a:gd name="adj5" fmla="val 10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звернутая стрелка 4"/>
          <p:cNvSpPr/>
          <p:nvPr/>
        </p:nvSpPr>
        <p:spPr>
          <a:xfrm rot="16200000">
            <a:off x="252637" y="4216296"/>
            <a:ext cx="1447801" cy="1029798"/>
          </a:xfrm>
          <a:prstGeom prst="uturnArrow">
            <a:avLst>
              <a:gd name="adj1" fmla="val 25000"/>
              <a:gd name="adj2" fmla="val 25000"/>
              <a:gd name="adj3" fmla="val 35000"/>
              <a:gd name="adj4" fmla="val 40000"/>
              <a:gd name="adj5" fmla="val 10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121733" y="2873814"/>
            <a:ext cx="2921303" cy="8173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Таблица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№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1 в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отчетности за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2019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год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в МОУ ФК не представляется</a:t>
            </a:r>
            <a:endParaRPr lang="ru-RU" sz="17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121732" y="5074098"/>
            <a:ext cx="2921303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П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одлежит формированию и представлению</a:t>
            </a:r>
            <a:endParaRPr lang="ru-RU" sz="17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pic>
        <p:nvPicPr>
          <p:cNvPr id="8" name="Рисунок 7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39" y="2924944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75516" y="2907739"/>
            <a:ext cx="2649047" cy="7494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Главные администраторы средств федерального бюджета</a:t>
            </a:r>
            <a:endParaRPr lang="ru-RU" sz="14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90290" y="4712148"/>
            <a:ext cx="3619501" cy="12763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П</a:t>
            </a: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одведомственные </a:t>
            </a: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главному администратору средств федерального бюджета (распорядителю средств федерального бюджета) получателями средств бюджета</a:t>
            </a:r>
          </a:p>
        </p:txBody>
      </p:sp>
      <p:pic>
        <p:nvPicPr>
          <p:cNvPr id="11" name="Рисунок 10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37" y="4984192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131258" y="3904267"/>
            <a:ext cx="2921303" cy="58520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Таблица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№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1 не подлежит формированию</a:t>
            </a:r>
            <a:endParaRPr lang="ru-RU" sz="17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pic>
        <p:nvPicPr>
          <p:cNvPr id="13" name="Рисунок 12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38" y="3830741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575516" y="3904266"/>
            <a:ext cx="2649047" cy="58520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Распорядители средств федерального бюджета</a:t>
            </a:r>
            <a:endParaRPr lang="ru-RU" sz="14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dirty="0">
                <a:latin typeface="Cambria" pitchFamily="18" charset="0"/>
                <a:cs typeface="Times New Roman" pitchFamily="18" charset="0"/>
              </a:rPr>
              <a:t>Таблица № 4 «Сведения об особенностях ведения бюджетного учета»</a:t>
            </a:r>
          </a:p>
        </p:txBody>
      </p:sp>
      <p:sp>
        <p:nvSpPr>
          <p:cNvPr id="3" name="Развернутая стрелка 2"/>
          <p:cNvSpPr/>
          <p:nvPr/>
        </p:nvSpPr>
        <p:spPr>
          <a:xfrm rot="10800000" flipH="1">
            <a:off x="395536" y="2588939"/>
            <a:ext cx="4955803" cy="628650"/>
          </a:xfrm>
          <a:prstGeom prst="uturnArrow">
            <a:avLst>
              <a:gd name="adj1" fmla="val 25000"/>
              <a:gd name="adj2" fmla="val 25000"/>
              <a:gd name="adj3" fmla="val 35000"/>
              <a:gd name="adj4" fmla="val 40000"/>
              <a:gd name="adj5" fmla="val 681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1"/>
          <p:cNvSpPr>
            <a:spLocks noGrp="1"/>
          </p:cNvSpPr>
          <p:nvPr/>
        </p:nvSpPr>
        <p:spPr>
          <a:xfrm>
            <a:off x="8257371" y="565810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9D27FC7-9221-4C63-AD2E-45B94A64E803}" type="slidenum">
              <a:rPr lang="ru-RU" altLang="ru-RU" sz="1400" b="1" smtClean="0"/>
              <a:pPr>
                <a:defRPr/>
              </a:pPr>
              <a:t>4</a:t>
            </a:fld>
            <a:endParaRPr lang="ru-RU" altLang="ru-RU" sz="1400" b="1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7147621" y="1038195"/>
            <a:ext cx="1888876" cy="210277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Сводная Таблица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№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4 в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отчетности за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2019 </a:t>
            </a:r>
            <a:r>
              <a:rPr lang="ru-RU" sz="17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год </a:t>
            </a: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не формируется и в МОУ ФК не представляется</a:t>
            </a:r>
            <a:endParaRPr lang="ru-RU" sz="17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058585" y="3238859"/>
            <a:ext cx="1962439" cy="98223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7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Не подлежит формированию</a:t>
            </a:r>
          </a:p>
        </p:txBody>
      </p:sp>
      <p:pic>
        <p:nvPicPr>
          <p:cNvPr id="7" name="Рисунок 6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548" y="1545944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3620647" y="1218832"/>
            <a:ext cx="2232248" cy="11184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Главные администраторы средств федерального бюджета </a:t>
            </a:r>
            <a:endParaRPr lang="ru-RU" sz="14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203848" y="3294663"/>
            <a:ext cx="2649047" cy="7454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Распорядители </a:t>
            </a: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средств федерального </a:t>
            </a: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бюджета</a:t>
            </a:r>
            <a:endParaRPr lang="ru-RU" sz="14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pic>
        <p:nvPicPr>
          <p:cNvPr id="10" name="Рисунок 9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895" y="3326685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79512" y="1019638"/>
            <a:ext cx="3307037" cy="17091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П</a:t>
            </a: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одведомственные </a:t>
            </a: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главному администратору средств федерального бюджета (распорядителю средств федерального бюджета) </a:t>
            </a:r>
            <a:r>
              <a:rPr lang="ru-RU" sz="14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получатели </a:t>
            </a:r>
            <a:r>
              <a:rPr lang="ru-RU" sz="14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средств бюджета</a:t>
            </a:r>
          </a:p>
        </p:txBody>
      </p:sp>
      <p:sp>
        <p:nvSpPr>
          <p:cNvPr id="12" name="Развернутая стрелка 11"/>
          <p:cNvSpPr/>
          <p:nvPr/>
        </p:nvSpPr>
        <p:spPr>
          <a:xfrm rot="10800000" flipH="1">
            <a:off x="611560" y="4145794"/>
            <a:ext cx="3566704" cy="643637"/>
          </a:xfrm>
          <a:prstGeom prst="uturnArrow">
            <a:avLst>
              <a:gd name="adj1" fmla="val 42260"/>
              <a:gd name="adj2" fmla="val 25000"/>
              <a:gd name="adj3" fmla="val 35000"/>
              <a:gd name="adj4" fmla="val 40000"/>
              <a:gd name="adj5" fmla="val 10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Номер слайда 1"/>
          <p:cNvSpPr txBox="1">
            <a:spLocks/>
          </p:cNvSpPr>
          <p:nvPr/>
        </p:nvSpPr>
        <p:spPr>
          <a:xfrm>
            <a:off x="179512" y="5357774"/>
            <a:ext cx="8805676" cy="12731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Cambria" pitchFamily="18" charset="0"/>
              </a:rPr>
              <a:t>*При наличии </a:t>
            </a:r>
            <a:r>
              <a:rPr lang="ru-RU" altLang="ru-RU" dirty="0">
                <a:solidFill>
                  <a:schemeClr val="tx1"/>
                </a:solidFill>
                <a:latin typeface="Cambria" pitchFamily="18" charset="0"/>
              </a:rPr>
              <a:t>особенностей ведения бюджетного учета по показателям, приведенным в приложении № 4 к совместному письму Минфина России и Федерального казначейства от 31.12.2019 </a:t>
            </a:r>
            <a:r>
              <a:rPr lang="ru-RU" altLang="ru-RU" dirty="0" smtClean="0">
                <a:solidFill>
                  <a:schemeClr val="tx1"/>
                </a:solidFill>
                <a:latin typeface="Cambria" pitchFamily="18" charset="0"/>
              </a:rPr>
              <a:t>                 № </a:t>
            </a:r>
            <a:r>
              <a:rPr lang="ru-RU" altLang="ru-RU" dirty="0">
                <a:solidFill>
                  <a:schemeClr val="tx1"/>
                </a:solidFill>
                <a:latin typeface="Cambria" pitchFamily="18" charset="0"/>
              </a:rPr>
              <a:t>02-06-07/103995 и </a:t>
            </a:r>
            <a:r>
              <a:rPr lang="ru-RU" altLang="ru-RU" dirty="0" smtClean="0">
                <a:solidFill>
                  <a:schemeClr val="tx1"/>
                </a:solidFill>
                <a:latin typeface="Cambria" pitchFamily="18" charset="0"/>
              </a:rPr>
              <a:t>№ </a:t>
            </a:r>
            <a:r>
              <a:rPr lang="ru-RU" altLang="ru-RU" dirty="0">
                <a:solidFill>
                  <a:schemeClr val="tx1"/>
                </a:solidFill>
                <a:latin typeface="Cambria" pitchFamily="18" charset="0"/>
              </a:rPr>
              <a:t>07-04-05/02-29148 </a:t>
            </a: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1043608" y="2668201"/>
            <a:ext cx="4955803" cy="622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</a:rPr>
              <a:t>Подлежит формированию </a:t>
            </a: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</a:rPr>
              <a:t>и </a:t>
            </a: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</a:rPr>
              <a:t>представлению</a:t>
            </a:r>
            <a:r>
              <a:rPr lang="ru-RU" altLang="ru-RU" sz="2400" dirty="0" smtClean="0">
                <a:solidFill>
                  <a:schemeClr val="tx1"/>
                </a:solidFill>
                <a:latin typeface="Cambria" pitchFamily="18" charset="0"/>
              </a:rPr>
              <a:t>*</a:t>
            </a:r>
            <a:endParaRPr lang="ru-RU" alt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1900" y="421798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dirty="0">
                <a:latin typeface="Cambria" pitchFamily="18" charset="0"/>
              </a:rPr>
              <a:t>Подлежит формированию и представлению</a:t>
            </a:r>
            <a:r>
              <a:rPr lang="ru-RU" altLang="ru-RU" sz="2000" dirty="0">
                <a:latin typeface="Cambria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2800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65496" y="4077072"/>
            <a:ext cx="8898992" cy="183287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28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Таблица </a:t>
            </a:r>
            <a:r>
              <a:rPr lang="ru-RU" sz="28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№ </a:t>
            </a:r>
            <a:r>
              <a:rPr lang="ru-RU" sz="28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5, Таблица № 7 в </a:t>
            </a:r>
            <a:r>
              <a:rPr lang="ru-RU" sz="2800" kern="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отчетности за </a:t>
            </a:r>
            <a:r>
              <a:rPr lang="ru-RU" sz="28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2019 год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2800" kern="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2800" kern="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 не формируются и не представляются.</a:t>
            </a:r>
          </a:p>
        </p:txBody>
      </p:sp>
      <p:pic>
        <p:nvPicPr>
          <p:cNvPr id="3" name="Рисунок 2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896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34776" y="602676"/>
            <a:ext cx="7329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dirty="0">
                <a:latin typeface="Cambria" pitchFamily="18" charset="0"/>
                <a:cs typeface="Times New Roman" pitchFamily="18" charset="0"/>
              </a:rPr>
              <a:t>Таблица № 5 «Сведения о результатах мероприятий внутреннего государственного (муниципального) финансового контроля»</a:t>
            </a:r>
          </a:p>
        </p:txBody>
      </p:sp>
      <p:pic>
        <p:nvPicPr>
          <p:cNvPr id="5" name="Рисунок 4" descr="Направленный вправо указательный палец, тыльная сторона правой ру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78" y="2318256"/>
            <a:ext cx="1219041" cy="73225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34776" y="2301115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mbria" pitchFamily="18" charset="0"/>
                <a:cs typeface="Times New Roman" pitchFamily="18" charset="0"/>
              </a:rPr>
              <a:t>Таблица № 7 «Сведения о результатах внешних контрольных мероприятий»</a:t>
            </a:r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4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инвентаризации»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076056" y="1556792"/>
            <a:ext cx="3960440" cy="262453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mbria" pitchFamily="18" charset="0"/>
              </a:rPr>
              <a:t>В Пояснительной записке (ф. 0503160) 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mbria" pitchFamily="18" charset="0"/>
              </a:rPr>
              <a:t>раскрывается</a:t>
            </a:r>
            <a:r>
              <a:rPr kumimoji="0" lang="ru-RU" sz="15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mbria" pitchFamily="18" charset="0"/>
              </a:rPr>
              <a:t> информация о факте проведения инвентаризации </a:t>
            </a:r>
            <a:r>
              <a:rPr lang="ru-RU" sz="1500" kern="0" dirty="0" smtClean="0">
                <a:solidFill>
                  <a:prstClr val="black"/>
                </a:solidFill>
                <a:latin typeface="Cambria" pitchFamily="18" charset="0"/>
              </a:rPr>
              <a:t>главным администратором средств федерального бюджета, </a:t>
            </a:r>
            <a:r>
              <a:rPr lang="ru-RU" sz="1500" dirty="0" smtClean="0">
                <a:latin typeface="Cambria" pitchFamily="18" charset="0"/>
                <a:ea typeface="Calibri"/>
                <a:cs typeface="Times New Roman"/>
              </a:rPr>
              <a:t>в подведомственных получателях бюджетных средств (территориальных органах, учреждениях).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0" y="1378061"/>
            <a:ext cx="5004048" cy="34352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1600" b="1" kern="0" dirty="0" smtClean="0">
                <a:solidFill>
                  <a:schemeClr val="tx1"/>
                </a:solidFill>
                <a:latin typeface="Cambria" pitchFamily="18" charset="0"/>
              </a:rPr>
              <a:t>ЗАПОЛНЯЕТСЯ ТОЛЬКО В ЧАСТИ ВЫЯВЛЕННЫХ РАСХОЖДЕНИЙ.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600" kern="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При отсутствии расхождений по результатам инвентаризации, проведенной в целях подтверждения показателей </a:t>
            </a:r>
            <a:r>
              <a:rPr lang="ru-RU" sz="1600" kern="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годовой бюджетной отчетности, </a:t>
            </a:r>
            <a:r>
              <a:rPr lang="ru-RU" sz="1600" kern="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Таблица № 6 не </a:t>
            </a:r>
            <a:r>
              <a:rPr lang="ru-RU" sz="1600" kern="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заполняется. При этом информация о проведения инвентаризации подлежит отражению в разделе </a:t>
            </a:r>
            <a:r>
              <a:rPr lang="ru-RU" sz="1600" kern="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5 «Прочие вопросы деятельности субъекта бюджетной отчетности» текстовой части Пояснительной записки </a:t>
            </a:r>
            <a:r>
              <a:rPr lang="ru-RU" sz="1600" kern="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        (</a:t>
            </a:r>
            <a:r>
              <a:rPr lang="ru-RU" sz="1600" kern="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ф. 0503160). </a:t>
            </a:r>
            <a:endParaRPr lang="ru-RU" sz="1200" dirty="0">
              <a:latin typeface="Cambria" pitchFamily="18" charset="0"/>
              <a:ea typeface="Calibri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0" marR="0" lvl="0" indent="0" defTabSz="873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79511" y="5445224"/>
            <a:ext cx="8784977" cy="1008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936" tIns="41468" rIns="82936" bIns="41468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2400" kern="0" dirty="0" smtClean="0">
                <a:solidFill>
                  <a:schemeClr val="tx1"/>
                </a:solidFill>
                <a:latin typeface="Cambria" pitchFamily="18" charset="0"/>
              </a:rPr>
              <a:t>Загрузка в </a:t>
            </a:r>
            <a:r>
              <a:rPr lang="ru-RU" sz="2400" kern="0" dirty="0">
                <a:solidFill>
                  <a:schemeClr val="tx1"/>
                </a:solidFill>
                <a:latin typeface="Cambria" pitchFamily="18" charset="0"/>
              </a:rPr>
              <a:t>подсистеме учета и отчетности ГИИС «Электронный бюджет» </a:t>
            </a:r>
            <a:r>
              <a:rPr lang="ru-RU" sz="2400" kern="0" dirty="0" smtClean="0">
                <a:solidFill>
                  <a:schemeClr val="tx1"/>
                </a:solidFill>
                <a:latin typeface="Cambria" pitchFamily="18" charset="0"/>
              </a:rPr>
              <a:t>приказа </a:t>
            </a:r>
            <a:r>
              <a:rPr lang="ru-RU" sz="2400" kern="0" dirty="0">
                <a:solidFill>
                  <a:schemeClr val="tx1"/>
                </a:solidFill>
                <a:latin typeface="Cambria" pitchFamily="18" charset="0"/>
              </a:rPr>
              <a:t>о проведении инвентаризации </a:t>
            </a:r>
            <a:r>
              <a:rPr lang="ru-RU" sz="2400" kern="0" dirty="0" smtClean="0">
                <a:solidFill>
                  <a:schemeClr val="tx1"/>
                </a:solidFill>
                <a:latin typeface="Cambria" pitchFamily="18" charset="0"/>
              </a:rPr>
              <a:t>не </a:t>
            </a:r>
            <a:r>
              <a:rPr lang="ru-RU" sz="2400" kern="0" dirty="0">
                <a:solidFill>
                  <a:schemeClr val="tx1"/>
                </a:solidFill>
                <a:latin typeface="Cambria" pitchFamily="18" charset="0"/>
              </a:rPr>
              <a:t>требуется</a:t>
            </a:r>
            <a:r>
              <a:rPr lang="ru-RU" sz="2400" kern="0" dirty="0" smtClean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ru-RU" sz="2400" dirty="0" smtClean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791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78" y="5866508"/>
            <a:ext cx="9022631" cy="2923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Пояснения причин наличия </a:t>
            </a:r>
            <a:r>
              <a:rPr lang="ru-RU" sz="13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отклонений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от контрольных соотношений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478" y="5489548"/>
            <a:ext cx="9064521" cy="2923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Перечень форм бюджетной отчетности, не имеющих числового значения</a:t>
            </a:r>
            <a:endParaRPr lang="ru-RU" sz="13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953" y="2528892"/>
            <a:ext cx="8557699" cy="6924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 принимаемых мерах по сокращению дебиторской задолженности по расходам федерального бюджета получателями средств федерального бюджета, главными администраторами (администраторами) средств федерального бюджета</a:t>
            </a:r>
            <a:endParaRPr lang="ru-RU" sz="13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331" y="3198534"/>
            <a:ext cx="8532155" cy="4924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 причинах увеличения дебиторской и кредиторской задолженности, в том числе просроченной, по состоянию на отчетную дату в сравнении с данными на 1 января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2019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года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331" y="3710817"/>
            <a:ext cx="8496945" cy="4924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образования остатков денежных средств на счетах, открытых получателям средств федерального бюджета в кредитных организациях по состоянию на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01.01.2020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свыше 10 млн. рублей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6271866"/>
            <a:ext cx="9104630" cy="4924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Иная информация, оказавшая </a:t>
            </a:r>
            <a:r>
              <a:rPr lang="ru-RU" sz="13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влияние и характеризующая показатели деятельности субъекта бюджетной отчетности за отчетный пери</a:t>
            </a:r>
            <a:r>
              <a:rPr lang="ru-RU" sz="12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д, не нашедшая отражения в таблицах и приложениях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478" y="1121695"/>
            <a:ext cx="9022631" cy="8925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Причины отклонения исполнения по доходам за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2019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год по сравнению с аналогичными данными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2018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года в разрезе кодов бюджетной классификации, в случае если величина отклонения (прирост или сокращение) составили более 1 млрд. руб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отражаются в разделе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 «Анализ отчета об исполнении бюджета субъектом бюджетной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отчетности» </a:t>
            </a:r>
            <a:endParaRPr lang="ru-RU" sz="13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625" y="4730113"/>
            <a:ext cx="9022484" cy="6924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Информация о причинах наличия неисполненных  судебных решений по состоянию на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 января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2020 года, в том числе по </a:t>
            </a:r>
            <a:r>
              <a:rPr lang="ru-RU" sz="13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КОСГУ 296 «Иные выплаты текущего характера физическим лицам», КОСГУ 297 «Иные выплаты текущего характера </a:t>
            </a:r>
            <a:r>
              <a:rPr lang="ru-RU" sz="13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организациям»</a:t>
            </a:r>
            <a:endParaRPr lang="ru-RU" sz="13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00" y="2108145"/>
            <a:ext cx="9022631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4 «Анализ показателей бухгалтерской отчетности субъекта бюджетной </a:t>
            </a:r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отчетности»: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370" y="4337764"/>
            <a:ext cx="902263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 Разделе 5 </a:t>
            </a: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«Анализ показателей бухгалтерской отчетности субъекта бюджетной </a:t>
            </a:r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отчетности»: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1263" y="766969"/>
            <a:ext cx="764229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 «Анализ отчета об исполнении бюджета субъектом бюджетной отчетности»: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0924" y="73689"/>
            <a:ext cx="8964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Дополнительно подлежит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отражению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текстовой части 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Пояснительной записки(ф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. 0503160)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9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mbria" pitchFamily="18" charset="0"/>
              </a:rPr>
              <a:t>В соответствии с приказом Минфина России от 16.05.2019 № 73н «О внесении изменений в Инструкцию о порядке составления, представления годовой, квартальной бухгалтерской отчетности государственных (муниципальных) бюджетных и автономных учреждений, утвержденную приказом Министерства финансов Российской Федерации от 25 марта 2011 г. N 33н» Сведения ф. 0503762 исключены из состава бухгалтерской отчетности бюджетных и автономных учреждений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882047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mbria" pitchFamily="18" charset="0"/>
              </a:rPr>
              <a:t>В соответствии с приказом Минфина России от 16.10.2019 № 166н «О … признании утратившим силу приказа Министерства финансов Российской Федерации от 12 мая 2016 г. № 60н «Об утверждении дополнительных форм годовой и квартальной бухгалтерской отчетности, представляемой федеральными государственными бюджетными и автономными учреждениями, и Инструкции о порядке их составления и представления» Расшифровка ф. 0503793 исключены из состава бухгалтерской отчетности бюджетных и автономных учреждений</a:t>
            </a:r>
          </a:p>
          <a:p>
            <a:pPr algn="just"/>
            <a:endParaRPr lang="ru-R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3289965"/>
            <a:ext cx="8856984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Пояснения причин наличия </a:t>
            </a: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отклонений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от контрольных соотношений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300329"/>
            <a:ext cx="8712968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Перечень форм бюджетной отчетности, не имеющих числового значения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5159603"/>
            <a:ext cx="8712968" cy="923330"/>
          </a:xfrm>
          <a:prstGeom prst="rect">
            <a:avLst/>
          </a:prstGeom>
          <a:gradFill>
            <a:gsLst>
              <a:gs pos="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Иная 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информация, оказавшая </a:t>
            </a: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влияние и характеризующая показатели деятельности субъекта бюджетной отчетности за отчетный период, не нашедшая отражения в таблицах и приложениях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5188"/>
            <a:ext cx="8712968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Факторы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оказавшие влияние на размер остатков денежных средств на счетах учреждений раздельно по каждому виду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742" y="15382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Дополнительно подлежит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отражению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в текстовой части Пояснительной записки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(ф.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0503760)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91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839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Контрольные сроки</vt:lpstr>
      <vt:lpstr>Пояснительная записка (ф. 05030160, ф. 0503760)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ukharskyvn</dc:creator>
  <cp:lastModifiedBy>Наталья Юрьевна Плаксина</cp:lastModifiedBy>
  <cp:revision>34</cp:revision>
  <cp:lastPrinted>2020-02-16T11:35:07Z</cp:lastPrinted>
  <dcterms:created xsi:type="dcterms:W3CDTF">2020-02-06T16:00:33Z</dcterms:created>
  <dcterms:modified xsi:type="dcterms:W3CDTF">2020-02-16T11:39:51Z</dcterms:modified>
</cp:coreProperties>
</file>