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6532" autoAdjust="0"/>
  </p:normalViewPr>
  <p:slideViewPr>
    <p:cSldViewPr>
      <p:cViewPr varScale="1">
        <p:scale>
          <a:sx n="120" d="100"/>
          <a:sy n="120" d="100"/>
        </p:scale>
        <p:origin x="9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0"/>
            <a:ext cx="8100392" cy="1222375"/>
          </a:xfrm>
          <a:prstGeom prst="rect">
            <a:avLst/>
          </a:prstGeom>
        </p:spPr>
        <p:txBody>
          <a:bodyPr vert="horz" anchor="t">
            <a:normAutofit fontScale="925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88900" algn="ctr"/>
            <a:r>
              <a:rPr lang="ru-RU" b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МИНИСТЕРСТВО ЗДРАВООХРАНЕНИЯ РОССИЙСКОЙ ФЕДЕРАЦИИ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43609" y="5229200"/>
            <a:ext cx="8100392" cy="1296144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Федеральный закон </a:t>
            </a:r>
            <a:b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от 5 апреля 2013 г. № 44-ФЗ «О контрактной системе в сфере закупок товаров, работ, услуг для  обеспечения государственных и муниципальных нужд», вступающие в силу в 2020 году</a:t>
            </a:r>
          </a:p>
        </p:txBody>
      </p:sp>
      <p:pic>
        <p:nvPicPr>
          <p:cNvPr id="10" name="Рисунок 9" descr="logotip-na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7276" y="1226154"/>
            <a:ext cx="3933056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3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3142" y="692696"/>
            <a:ext cx="8028384" cy="404664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sz="1700" b="1" i="1" dirty="0">
                <a:solidFill>
                  <a:schemeClr val="tx2"/>
                </a:solidFill>
              </a:rPr>
              <a:t>новые правила проведения общественного обсуждения закупок</a:t>
            </a:r>
            <a:r>
              <a:rPr lang="en-US" sz="1700" b="1" i="1" dirty="0">
                <a:solidFill>
                  <a:schemeClr val="tx2"/>
                </a:solidFill>
              </a:rPr>
              <a:t>:</a:t>
            </a:r>
            <a:endParaRPr lang="ru-RU" sz="1700" b="1" i="1" dirty="0">
              <a:solidFill>
                <a:schemeClr val="tx2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43609" y="1052736"/>
            <a:ext cx="8107452" cy="25202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Проведение общественных обсуждений будет обязательно для </a:t>
            </a:r>
            <a:r>
              <a:rPr lang="ru-RU" sz="1400" dirty="0" err="1"/>
              <a:t>госзакупок</a:t>
            </a:r>
            <a:r>
              <a:rPr lang="ru-RU" sz="1400" dirty="0"/>
              <a:t> в виде конкурсов и аукционов с начальной (максимальной) ценой контракта не менее 1 млрд. рублей.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По сравнению с  раннее действовавшим порядком проведения общественных обсуждений предусматривается ряд нововведений. В частности, уточняется перечень исключений, при наличии которых общественное обсуждение не проводится, отменяется </a:t>
            </a:r>
            <a:r>
              <a:rPr lang="ru-RU" sz="1400" dirty="0" err="1"/>
              <a:t>двухэтапность</a:t>
            </a:r>
            <a:r>
              <a:rPr lang="ru-RU" sz="1400" dirty="0"/>
              <a:t> проведения общественных обсуждений.</a:t>
            </a:r>
          </a:p>
          <a:p>
            <a:pPr marL="0" indent="0" algn="just">
              <a:buNone/>
            </a:pPr>
            <a:r>
              <a:rPr lang="ru-RU" sz="1200" b="1" i="1" dirty="0">
                <a:cs typeface="Times New Roman" panose="02020603050405020304" pitchFamily="18" charset="0"/>
              </a:rPr>
              <a:t>          Признается утратившим силу Постановление Правительства РФ  от 22.08.2016 N 835.</a:t>
            </a:r>
          </a:p>
          <a:p>
            <a:pPr marL="0" indent="0" algn="just">
              <a:buNone/>
            </a:pPr>
            <a:r>
              <a:rPr lang="ru-RU" sz="1200" b="1" i="1" dirty="0">
                <a:cs typeface="Times New Roman" panose="02020603050405020304" pitchFamily="18" charset="0"/>
              </a:rPr>
              <a:t>          Вступило в силу Постановление Правительства РФ от 11.12.2019 № 1635 </a:t>
            </a:r>
            <a:br>
              <a:rPr lang="ru-RU" sz="1200" b="1" i="1" dirty="0">
                <a:cs typeface="Times New Roman" panose="02020603050405020304" pitchFamily="18" charset="0"/>
              </a:rPr>
            </a:br>
            <a:r>
              <a:rPr lang="ru-RU" sz="1200" b="1" i="1" dirty="0">
                <a:cs typeface="Times New Roman" panose="02020603050405020304" pitchFamily="18" charset="0"/>
              </a:rPr>
              <a:t>          «Об утверждении Правил проведения обязательного общественного обсуждения закупок товаров, работ,</a:t>
            </a:r>
          </a:p>
          <a:p>
            <a:pPr marL="0" indent="0" algn="just">
              <a:buNone/>
            </a:pPr>
            <a:r>
              <a:rPr lang="ru-RU" sz="1200" b="1" i="1" dirty="0">
                <a:cs typeface="Times New Roman" panose="02020603050405020304" pitchFamily="18" charset="0"/>
              </a:rPr>
              <a:t>           услуг для обеспечения государственных и муниципальных нужд»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43608" y="4005064"/>
            <a:ext cx="8100392" cy="2412339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Обязательно для всех закупочных процедур, кроме электронного запроса котировок, независимо от того, применяется ли </a:t>
            </a:r>
            <a:r>
              <a:rPr lang="ru-RU" sz="1400" dirty="0" err="1"/>
              <a:t>нацрежим</a:t>
            </a:r>
            <a:r>
              <a:rPr lang="ru-RU" sz="1400" dirty="0"/>
              <a:t>. Информация о стране происхождения товара нужна и в случаях, когда товар поставляют при выполнении закупаемых работ или оказании закупаемых услуг.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В связи с этим заказчику необходимо скорректировать в документации требования к составу заявки, а комиссии - учитывать новшества при рассмотрении заявок.</a:t>
            </a:r>
          </a:p>
          <a:p>
            <a:pPr marL="0" indent="0" algn="just">
              <a:buNone/>
            </a:pPr>
            <a:r>
              <a:rPr lang="ru-RU" sz="1200" b="1" i="1" dirty="0"/>
              <a:t>          Подпункт 2 части 2 статьи 51 Закона № 44-ФЗ.</a:t>
            </a:r>
          </a:p>
          <a:p>
            <a:pPr marL="0" indent="0" algn="just">
              <a:buNone/>
            </a:pPr>
            <a:r>
              <a:rPr lang="ru-RU" sz="1200" b="1" i="1" dirty="0"/>
              <a:t>          Письмо Министерства финансов Российской Федерации и Федерального казначейства Российской Федерации</a:t>
            </a:r>
          </a:p>
          <a:p>
            <a:pPr marL="0" indent="0" algn="just">
              <a:buNone/>
            </a:pPr>
            <a:r>
              <a:rPr lang="ru-RU" sz="1200" b="1" i="1" dirty="0"/>
              <a:t>          от 10.12.2019 г. N 07-04-05/14-26674 «О порядке внесения сведений о стране происхождения товара в реестр</a:t>
            </a:r>
          </a:p>
          <a:p>
            <a:pPr marL="0" indent="0" algn="just">
              <a:buNone/>
            </a:pPr>
            <a:r>
              <a:rPr lang="ru-RU" sz="1200" b="1" i="1" dirty="0"/>
              <a:t>          контрактов».</a:t>
            </a:r>
          </a:p>
          <a:p>
            <a:pPr marL="644525" indent="-285750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644525" indent="-285750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644525" indent="-285750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644525" indent="-285750">
              <a:buFont typeface="Wingdings" panose="05000000000000000000" pitchFamily="2" charset="2"/>
              <a:buChar char="Ø"/>
            </a:pPr>
            <a:endParaRPr lang="ru-RU" sz="14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050669" y="3645024"/>
            <a:ext cx="8100392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1700" b="1" i="1" dirty="0">
                <a:solidFill>
                  <a:schemeClr val="tx2"/>
                </a:solidFill>
              </a:rPr>
              <a:t>обязанность указывать страну происхождения товара</a:t>
            </a:r>
            <a:r>
              <a:rPr lang="en-US" sz="1700" b="1" i="1" dirty="0">
                <a:solidFill>
                  <a:schemeClr val="tx2"/>
                </a:solidFill>
              </a:rPr>
              <a:t>:</a:t>
            </a:r>
            <a:endParaRPr lang="ru-RU" sz="1700" b="1" i="1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5B01CD-04B9-4250-9DC2-E01D31550341}"/>
              </a:ext>
            </a:extLst>
          </p:cNvPr>
          <p:cNvSpPr txBox="1"/>
          <p:nvPr/>
        </p:nvSpPr>
        <p:spPr>
          <a:xfrm>
            <a:off x="1043608" y="15007"/>
            <a:ext cx="810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Изменения, вступившие в силу с 01.01.2020</a:t>
            </a:r>
          </a:p>
        </p:txBody>
      </p:sp>
    </p:spTree>
    <p:extLst>
      <p:ext uri="{BB962C8B-B14F-4D97-AF65-F5344CB8AC3E}">
        <p14:creationId xmlns:p14="http://schemas.microsoft.com/office/powerpoint/2010/main" val="41208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1194812" y="548680"/>
            <a:ext cx="7949188" cy="24482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Заказчик при заключении контракта должен направлять в реестр контрактов информацию </a:t>
            </a:r>
            <a:br>
              <a:rPr lang="ru-RU" sz="1400" dirty="0"/>
            </a:br>
            <a:r>
              <a:rPr lang="ru-RU" sz="1400" dirty="0"/>
              <a:t>о стране происхождения товара, если при закупке были предусмотрены условия, запреты или ограничения допуска. Для исполненных контрактов заказчик обязан делать </a:t>
            </a:r>
            <a:br>
              <a:rPr lang="ru-RU" sz="1400" dirty="0"/>
            </a:br>
            <a:r>
              <a:rPr lang="ru-RU" sz="1400" dirty="0"/>
              <a:t>это с 7.11.2019 года.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Казначейство должно проверять соответствие этой информации условиям контракта </a:t>
            </a:r>
            <a:br>
              <a:rPr lang="ru-RU" sz="1400" dirty="0"/>
            </a:br>
            <a:r>
              <a:rPr lang="ru-RU" sz="1400" dirty="0"/>
              <a:t>как на момент его заключения, так и на момент исполнения. Если наименование страны происхождения, направленное заказчиком, не соответствует условиям контракта, то результат проверки будет отрицательным, сведения в реестр контрактов не включат.</a:t>
            </a:r>
          </a:p>
          <a:p>
            <a:pPr marL="358775" indent="0">
              <a:buNone/>
            </a:pPr>
            <a:r>
              <a:rPr lang="ru-RU" sz="1200" b="1" i="1" dirty="0"/>
              <a:t>Письмо Министерства финансов Российской Федерации и Федерального казначейства Российской Федерации от 10.12.2019 г. N 07-04-05/14-26674 «О порядке внесения сведений о стране происхождения товара в реестр контрактов».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4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194812" y="3284984"/>
            <a:ext cx="7949188" cy="1584176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С 8 января помимо случаев, установленных Правительством, контракт жизненного цикла можно заключить при закупке новых машин и оборудования.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С 31 января перечень работает в новой редакции: в него включили закупки некоторых видов медицинской техники.</a:t>
            </a:r>
          </a:p>
          <a:p>
            <a:pPr marL="358775" indent="0">
              <a:buNone/>
            </a:pPr>
            <a:r>
              <a:rPr lang="ru-RU" sz="1200" b="1" i="1" dirty="0"/>
              <a:t>Часть 16 статьи 34 </a:t>
            </a:r>
            <a:r>
              <a:rPr lang="ru-RU" sz="1200" b="1" dirty="0"/>
              <a:t>Закона № 44-ФЗ.</a:t>
            </a:r>
            <a:endParaRPr lang="ru-RU" sz="1200" b="1" i="1" dirty="0"/>
          </a:p>
          <a:p>
            <a:pPr marL="358775" indent="0">
              <a:buNone/>
            </a:pPr>
            <a:r>
              <a:rPr lang="ru-RU" sz="1200" b="1" i="1" dirty="0"/>
              <a:t>Постановление Правительство Российской Федерации от 28 ноября 2013 г. N 1087 «Об определении случаев заключения контракта жизненного цикла».</a:t>
            </a:r>
          </a:p>
          <a:p>
            <a:pPr marL="358775" indent="0">
              <a:buNone/>
            </a:pPr>
            <a:endParaRPr lang="ru-RU" sz="1300" b="1" i="1" dirty="0"/>
          </a:p>
          <a:p>
            <a:pPr marL="358775" indent="0">
              <a:buNone/>
            </a:pPr>
            <a:endParaRPr lang="ru-RU" sz="1300" b="1" i="1" dirty="0"/>
          </a:p>
          <a:p>
            <a:pPr marL="358775" indent="0">
              <a:buNone/>
            </a:pPr>
            <a:endParaRPr lang="ru-RU" sz="1300" b="1" i="1" dirty="0"/>
          </a:p>
          <a:p>
            <a:pPr marL="358775" indent="0">
              <a:buNone/>
            </a:pPr>
            <a:endParaRPr lang="ru-RU" sz="1300" i="1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043608" y="2996952"/>
            <a:ext cx="8100392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Увеличение возможностей   для заключения контракта жизненного цикла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43608" y="0"/>
            <a:ext cx="8100392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1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Обязанность Казначейства контролировать соблюдение правил </a:t>
            </a:r>
            <a:r>
              <a:rPr lang="ru-RU" sz="17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нацрежима</a:t>
            </a:r>
            <a:r>
              <a:rPr lang="ru-RU" sz="1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исполнении контрактов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43608" y="4869160"/>
            <a:ext cx="8100392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8046" lvl="0" indent="-285750" algn="ctr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перечень жизненно необходимых и важнейших лекарственных препаратов (ЖНВЛП)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43608" y="5400600"/>
            <a:ext cx="8100392" cy="119675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В список на 2020 год вошли 24 новых препарата. Новый перечень увеличился лишь</a:t>
            </a:r>
            <a:br>
              <a:rPr lang="ru-RU" sz="1400" dirty="0"/>
            </a:br>
            <a:r>
              <a:rPr lang="ru-RU" sz="1400" dirty="0"/>
              <a:t>на 23 позиции</a:t>
            </a:r>
            <a:r>
              <a:rPr lang="en-US" sz="1400" dirty="0"/>
              <a:t>:</a:t>
            </a:r>
            <a:r>
              <a:rPr lang="ru-RU" sz="1400" dirty="0"/>
              <a:t> с 735 до 758 наименований.</a:t>
            </a:r>
          </a:p>
          <a:p>
            <a:pPr marL="358775" indent="0">
              <a:buNone/>
            </a:pPr>
            <a:r>
              <a:rPr lang="ru-RU" sz="1200" b="1" dirty="0" err="1"/>
              <a:t>Лорноксикам</a:t>
            </a:r>
            <a:r>
              <a:rPr lang="ru-RU" sz="1200" b="1" dirty="0"/>
              <a:t> был исключен. </a:t>
            </a:r>
            <a:r>
              <a:rPr lang="ru-RU" sz="1200" b="1" i="1" dirty="0"/>
              <a:t>Сверяйтесь с актуальным списком при закупке лекарственных препаратов!</a:t>
            </a:r>
          </a:p>
          <a:p>
            <a:pPr marL="358775" indent="0">
              <a:buNone/>
            </a:pPr>
            <a:r>
              <a:rPr lang="ru-RU" sz="1200" b="1" i="1" dirty="0"/>
              <a:t>Новый перечень ЖНВЛП утвержден распоряжением Правительства Российской Федерации </a:t>
            </a:r>
            <a:br>
              <a:rPr lang="ru-RU" sz="1200" b="1" i="1" dirty="0"/>
            </a:br>
            <a:r>
              <a:rPr lang="ru-RU" sz="1200" b="1" i="1" dirty="0"/>
              <a:t>от 12.10.2019 г. № 2406-р.</a:t>
            </a:r>
          </a:p>
          <a:p>
            <a:pPr marL="644525" indent="-285750">
              <a:buFont typeface="Wingdings" panose="05000000000000000000" pitchFamily="2" charset="2"/>
              <a:buChar char="Ø"/>
            </a:pPr>
            <a:endParaRPr lang="ru-RU" sz="1300" b="1" i="1" dirty="0"/>
          </a:p>
          <a:p>
            <a:pPr marL="358775" indent="0">
              <a:buNone/>
            </a:pPr>
            <a:endParaRPr lang="ru-RU" sz="1300" b="1" i="1" dirty="0"/>
          </a:p>
          <a:p>
            <a:pPr marL="358775" indent="0">
              <a:buNone/>
            </a:pPr>
            <a:endParaRPr lang="ru-RU" sz="1300" b="1" i="1" dirty="0"/>
          </a:p>
          <a:p>
            <a:pPr marL="358775" indent="0">
              <a:buNone/>
            </a:pPr>
            <a:endParaRPr lang="ru-RU" sz="1300" i="1" dirty="0"/>
          </a:p>
        </p:txBody>
      </p:sp>
    </p:spTree>
    <p:extLst>
      <p:ext uri="{BB962C8B-B14F-4D97-AF65-F5344CB8AC3E}">
        <p14:creationId xmlns:p14="http://schemas.microsoft.com/office/powerpoint/2010/main" val="41208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build="p"/>
      <p:bldP spid="12" grpId="0" build="p"/>
      <p:bldP spid="6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1194812" y="1844824"/>
            <a:ext cx="7949188" cy="475252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Определены единые правила расчета заказчиками НМЦК, цены контракта, заключаемого с единственным поставщиком (подрядчиком, исполнителем), начальной цены единицы товара при осуществлении закупок лекарственных препаратов для медицинского применения для </a:t>
            </a:r>
            <a:r>
              <a:rPr lang="ru-RU" sz="1400" dirty="0" err="1"/>
              <a:t>госнужд</a:t>
            </a:r>
            <a:r>
              <a:rPr lang="ru-RU" sz="1400" dirty="0"/>
              <a:t>, за исключением закупок лекарственных препаратов, изготовленных аптечными организациями.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/>
              <a:t>В частности, цена единицы лекарственного препарата, начальная цена единицы лекарственного препарата устанавливается по одному наименованию (международному непатентованному наименованию, при отсутствии такого наименования - по </a:t>
            </a:r>
            <a:r>
              <a:rPr lang="ru-RU" sz="1400" dirty="0" err="1"/>
              <a:t>группировочному</a:t>
            </a:r>
            <a:r>
              <a:rPr lang="ru-RU" sz="1400" dirty="0"/>
              <a:t> или химическому наименованию, а также составу комбинированного лекарственного препарата) с учетом эквивалентных лекарственных форм и дозировок посредством:</a:t>
            </a:r>
          </a:p>
          <a:p>
            <a:pPr marL="644525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применения метода сопоставимых рыночных цен (анализа рынка) и тарифного метода;</a:t>
            </a:r>
          </a:p>
          <a:p>
            <a:pPr marL="644525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расчета средневзвешенной цены;</a:t>
            </a:r>
          </a:p>
          <a:p>
            <a:pPr marL="644525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использования цены, которая рассчитывается автоматически в ЕГИСЗ, сведения о которой предоставляются в ЕИС в сфере закупок посредством информационного взаимодействия между указанными системами.</a:t>
            </a:r>
          </a:p>
          <a:p>
            <a:pPr marL="358775" indent="0">
              <a:buNone/>
            </a:pPr>
            <a:r>
              <a:rPr lang="ru-RU" sz="1200" b="1" i="1" dirty="0"/>
              <a:t>Приказ Минздрава России от 19.12.2019 № 1064н «Об утверждении Порядка определения начальной (максимальной) цены контракта, цены контракта, заключаемого с единственным поставщиком (подрядчиком, исполнителем), начальной цены единицы товара, работы, услуги при осуществлении закупок лекарственных препаратов для медицинского применения»</a:t>
            </a:r>
          </a:p>
          <a:p>
            <a:pPr marL="358775" indent="0">
              <a:buNone/>
            </a:pPr>
            <a:r>
              <a:rPr lang="ru-RU" sz="1200" b="1" i="1" dirty="0"/>
              <a:t>Признан утратившим силу Приказ Минздрава России от 26.10.2017 № 871н.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43608" y="360040"/>
            <a:ext cx="8100392" cy="13407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1700" b="1" i="1" dirty="0">
                <a:solidFill>
                  <a:schemeClr val="tx2"/>
                </a:solidFill>
              </a:rPr>
              <a:t>Установлен новый порядок определения НМЦК, цены контракта, заключаемого с единственным поставщиком, а также начальной </a:t>
            </a:r>
            <a:br>
              <a:rPr lang="ru-RU" sz="1700" b="1" i="1" dirty="0">
                <a:solidFill>
                  <a:schemeClr val="tx2"/>
                </a:solidFill>
              </a:rPr>
            </a:br>
            <a:r>
              <a:rPr lang="ru-RU" sz="1700" b="1" i="1" dirty="0">
                <a:solidFill>
                  <a:schemeClr val="tx2"/>
                </a:solidFill>
              </a:rPr>
              <a:t>цены единицы товара при закупках лекарственных препаратов </a:t>
            </a:r>
            <a:br>
              <a:rPr lang="ru-RU" sz="1700" b="1" i="1" dirty="0">
                <a:solidFill>
                  <a:schemeClr val="tx2"/>
                </a:solidFill>
              </a:rPr>
            </a:br>
            <a:r>
              <a:rPr lang="ru-RU" sz="1700" b="1" i="1" dirty="0">
                <a:solidFill>
                  <a:schemeClr val="tx2"/>
                </a:solidFill>
              </a:rPr>
              <a:t>для медицинского применения</a:t>
            </a:r>
          </a:p>
        </p:txBody>
      </p:sp>
    </p:spTree>
    <p:extLst>
      <p:ext uri="{BB962C8B-B14F-4D97-AF65-F5344CB8AC3E}">
        <p14:creationId xmlns:p14="http://schemas.microsoft.com/office/powerpoint/2010/main" val="41208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1043608" y="1124744"/>
            <a:ext cx="8100392" cy="568863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endParaRPr lang="ru-RU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/>
              <a:t>Поправки носят скорее технический характер. Для заказчиков и участников закупок ничего не меняется.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/>
              <a:t>Так, упорядочат перечень данных, которые контролирует Казначейство. Ведомство будет следить за:</a:t>
            </a:r>
          </a:p>
          <a:p>
            <a:pPr marL="644525" indent="-285750" algn="just">
              <a:buFont typeface="Arial" panose="020B0604020202020204" pitchFamily="34" charset="0"/>
              <a:buChar char="•"/>
            </a:pPr>
            <a:r>
              <a:rPr lang="ru-RU" sz="1600" dirty="0" err="1"/>
              <a:t>непревышением</a:t>
            </a:r>
            <a:r>
              <a:rPr lang="ru-RU" sz="1600" dirty="0"/>
              <a:t> объема финансового обеспечения, включенного в планы-графики, над объемом финансового обеспечения, утвержденным и доведенным до заказчика;</a:t>
            </a:r>
          </a:p>
          <a:p>
            <a:pPr marL="644525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соответствием информации об идентификационных кодах закупок и </a:t>
            </a:r>
            <a:r>
              <a:rPr lang="ru-RU" sz="1600" dirty="0" err="1"/>
              <a:t>непревышением</a:t>
            </a:r>
            <a:r>
              <a:rPr lang="ru-RU" sz="1600" dirty="0"/>
              <a:t> объема финансового обеспечения, содержащихся в сведениях и документах, не подлежащих формированию и размещению в ЕИС.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/>
              <a:t>Для контроля через ЕИС ведомство сопоставит:</a:t>
            </a:r>
          </a:p>
          <a:p>
            <a:pPr marL="644525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извещения об осуществлении закупок и информацию в планах-графиках;</a:t>
            </a:r>
          </a:p>
          <a:p>
            <a:pPr marL="644525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протоколы определения поставщиков (подрядчиков, исполнителей) и информацию в извещениях;</a:t>
            </a:r>
          </a:p>
          <a:p>
            <a:pPr marL="644525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условия проектов контрактов, направляемых участникам закупок, с которыми заключаются контракты, и информации в протоколах определения поставщиков (подрядчиков, исполнителей).</a:t>
            </a:r>
          </a:p>
          <a:p>
            <a:pPr marL="358775" indent="0" algn="just">
              <a:buNone/>
            </a:pPr>
            <a:r>
              <a:rPr lang="ru-RU" sz="1400" b="1" i="1" dirty="0">
                <a:cs typeface="Arial" panose="020B0604020202020204" pitchFamily="34" charset="0"/>
              </a:rPr>
              <a:t>Части 5 и 5.1. статьи 99 Закона № 44-ФЗ.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043608" y="116632"/>
            <a:ext cx="8100392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Изменения, вступающие в силу с 01.04.2020</a:t>
            </a:r>
          </a:p>
        </p:txBody>
      </p:sp>
    </p:spTree>
    <p:extLst>
      <p:ext uri="{BB962C8B-B14F-4D97-AF65-F5344CB8AC3E}">
        <p14:creationId xmlns:p14="http://schemas.microsoft.com/office/powerpoint/2010/main" val="41208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1050796" y="1556792"/>
            <a:ext cx="8093204" cy="496855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1200" dirty="0"/>
              <a:t>Провести запрос котировок в электронной форме можно будет, если НМЦК не превышает </a:t>
            </a:r>
            <a:br>
              <a:rPr lang="ru-RU" sz="1200" dirty="0"/>
            </a:br>
            <a:r>
              <a:rPr lang="ru-RU" sz="1200" dirty="0"/>
              <a:t>3 млн. руб. При этом годовой объем закупок с помощью запроса котировок должен будет составлять не более 10% от совокупного годового объема закупок  (СГОЗ).</a:t>
            </a:r>
          </a:p>
          <a:p>
            <a:pPr marL="358775" indent="0" algn="just">
              <a:spcBef>
                <a:spcPts val="0"/>
              </a:spcBef>
              <a:buNone/>
            </a:pP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Часть 2 статьи 82.1 Закона № 44-ФЗ.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200" dirty="0"/>
              <a:t>У участника будет меньше дней на подачу заявки. По новым положениям заказчик будет назначать дату окончания подачи заявок через четыре рабочих дня со дня, следующего за днем размещения извещения в ЕИС.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200" dirty="0"/>
              <a:t>Изменить извещение будет нельзя, зато отменить запрос котировок будет возможно всего </a:t>
            </a:r>
            <a:br>
              <a:rPr lang="ru-RU" sz="1200" dirty="0"/>
            </a:br>
            <a:r>
              <a:rPr lang="ru-RU" sz="1200" dirty="0"/>
              <a:t>за один час до срока окончания подачи заявок. Сейчас запрос котировок можно отменить </a:t>
            </a:r>
            <a:br>
              <a:rPr lang="ru-RU" sz="1200" dirty="0"/>
            </a:br>
            <a:r>
              <a:rPr lang="ru-RU" sz="1200" dirty="0"/>
              <a:t>не позднее чем за два дня до дня окончания подачи заявок.</a:t>
            </a:r>
          </a:p>
          <a:p>
            <a:pPr marL="358775" indent="0" algn="just">
              <a:buNone/>
            </a:pP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Статья 36 Закона № 44-ФЗ.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200" dirty="0"/>
              <a:t>Участник будет предоставлять в заявке больше сведений. Например, нужно будет приложить документы, подтверждающие соответствие участника требованиям п. 1 ч. 1 ст. 31 </a:t>
            </a:r>
            <a:br>
              <a:rPr lang="ru-RU" sz="1200" dirty="0"/>
            </a:br>
            <a:r>
              <a:rPr lang="ru-RU" sz="1200" dirty="0"/>
              <a:t>Закона № 44-ФЗ. Страну происхождения участник будет указывать, только если заказчик запросил эту информацию в извещении.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/>
              <a:t>Изменится и порядок рассмотрения заявок:</a:t>
            </a:r>
          </a:p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200" dirty="0"/>
              <a:t>Протокол будет только один - протокол подведения итогов. В него комиссия включит информацию, которая предусмотрена для протоколов сейчас. Также там потребуется указывать информацию об увеличении цены в связи с предоставлением льгот организациям уголовно-исполнительной системы и организациям инвалидов, а также информацию о признании запроса котировок несостоявшимся.</a:t>
            </a:r>
          </a:p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200" dirty="0"/>
              <a:t>Члены комиссии будут присваивать допущенным к закупке заявкам порядковые номера по мере возрастания предложенной участником цены. Сейчас это делает оператор электронной площадки. Эти номера также нужно будет включить в протокол подведения итогов.</a:t>
            </a:r>
          </a:p>
          <a:p>
            <a:pPr marL="358775" indent="0" algn="just">
              <a:buNone/>
            </a:pP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Статья 82.1 Закона № 44-ФЗ.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971600" y="0"/>
            <a:ext cx="817240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lvl="0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Изменения, вступающие в силу с 01.07.2020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50796" y="620688"/>
            <a:ext cx="8093204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1700" b="1" i="1" dirty="0">
                <a:solidFill>
                  <a:schemeClr val="tx2"/>
                </a:solidFill>
              </a:rPr>
              <a:t>Электронный запрос котировок будет проводиться быстрее и с большей начальной (максимальной) ценой контракта (НМЦК)</a:t>
            </a:r>
          </a:p>
        </p:txBody>
      </p:sp>
    </p:spTree>
    <p:extLst>
      <p:ext uri="{BB962C8B-B14F-4D97-AF65-F5344CB8AC3E}">
        <p14:creationId xmlns:p14="http://schemas.microsoft.com/office/powerpoint/2010/main" val="41208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1043608" y="1628800"/>
            <a:ext cx="8100392" cy="4104456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/>
              <a:t>Согласовывать возможность заключить контракт нужно будет, если не состоится: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закрытый конкурс, конкурс с ограниченным участием, двухэтапный конкурс или аукцион;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открытый конкурс, конкурс с ограниченным участием или двухэтапный конкурс, если была подана или осталась только одна заявка;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электронный конкурс, если была подана или осталась только одна заявка;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электронный аукцион, если была подана или осталась только одна заявка, не было ни одного ценового предложения;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запрос предложений в электронной форме, если была подана или осталась только одна заявка, не было подано ни одной заявки или все участники были отклонены;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запрос предложений, если была подана одна заявка или не подано ни одной.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/>
              <a:t>Заключение контракта нужно будет согласовывать и после несостоявшихся электронных процедур. Согласование понадобится только для закупок с НМЦК, превышающей предельный размер, который должно установить правительство Российской Федерации.</a:t>
            </a:r>
          </a:p>
          <a:p>
            <a:pPr marL="358775" indent="0" algn="just">
              <a:buNone/>
            </a:pPr>
            <a:r>
              <a:rPr lang="ru-RU" sz="1400" b="1" i="1" dirty="0"/>
              <a:t>Подпункт 4 части 5 статьи 93 </a:t>
            </a:r>
            <a:r>
              <a:rPr lang="ru-RU" sz="1400" b="1" dirty="0"/>
              <a:t>Закона № 44-ФЗ.</a:t>
            </a:r>
            <a:endParaRPr lang="ru-RU" sz="1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43608" y="188640"/>
            <a:ext cx="8100392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2000" b="1" i="1" dirty="0">
                <a:solidFill>
                  <a:schemeClr val="tx2"/>
                </a:solidFill>
              </a:rPr>
              <a:t>Изменение порядка согласования заключения контракта с единственным поставщиком</a:t>
            </a:r>
          </a:p>
        </p:txBody>
      </p:sp>
    </p:spTree>
    <p:extLst>
      <p:ext uri="{BB962C8B-B14F-4D97-AF65-F5344CB8AC3E}">
        <p14:creationId xmlns:p14="http://schemas.microsoft.com/office/powerpoint/2010/main" val="41208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1043608" y="144016"/>
            <a:ext cx="8100392" cy="4766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1700" b="1" dirty="0">
                <a:solidFill>
                  <a:schemeClr val="tx2"/>
                </a:solidFill>
              </a:rPr>
              <a:t>Электронные малые закупки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43608" y="692696"/>
            <a:ext cx="8100392" cy="6048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1350" dirty="0"/>
              <a:t>Заказчик сможет проводить малые закупки на сумму 3 млн. руб., если такие закупки проходят в электронной форме. Годовой объем таких закупок остался без изменений.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350" dirty="0"/>
              <a:t>Участник закупки будет формировать на электронной площадке предварительное предложение о поставке товара. В предварительное предложение нужно будет включить, в частности: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наименование и характеристики товара;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товарный знак (при наличии);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наименование страны происхождения;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документ (его копию), подтверждающий страну происхождения, если применяется </a:t>
            </a:r>
            <a:r>
              <a:rPr lang="ru-RU" sz="1350" dirty="0" err="1"/>
              <a:t>нацрежим</a:t>
            </a:r>
            <a:r>
              <a:rPr lang="ru-RU" sz="1350" dirty="0"/>
              <a:t>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цену за единицу товара;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предлагаемое максимальное количество товара;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срок действия предложения, который не может быть более месяца с даты размещения предложения;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информацию об участнике;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документы о его соответствии требованиям законодательства;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декларацию о его соответствии требованиям Закона № 44-ФЗ;</a:t>
            </a:r>
          </a:p>
          <a:p>
            <a:pPr marL="644525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50" dirty="0"/>
              <a:t>решение об одобрении крупной сделки.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350" dirty="0"/>
              <a:t>Заказчик размещает извещение с обоснованием цены контракта в ЕИС. В течение одного часа с этого момента оператор электронной площадки выбирает пять предварительных предложений с наименьшей ценой за единицу из тех, которые соответствуют установленным в извещении требованиям к товару и участнику. Если не наберется хотя бы два предложения, оператор сообщает об этом заказчику, размещает уведомление в ЕИС и не направляет заказчику документы.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350" dirty="0"/>
              <a:t>У заказчика есть один рабочий день на принятие решения по предложениям. В результате он формирует на электронной площадке протокол подведения итогов определения поставщика. </a:t>
            </a:r>
            <a:br>
              <a:rPr lang="ru-RU" sz="1350" dirty="0"/>
            </a:br>
            <a:r>
              <a:rPr lang="ru-RU" sz="1350" dirty="0"/>
              <a:t>В протоколе нужно указать решение по каждому предложению и обосновать отклонения заявок.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350" dirty="0"/>
              <a:t>Заказчик заключает контракт в упрощенном порядке, предусмотренном для нового запроса котировок в электронной форме.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350" dirty="0"/>
              <a:t>Сведения о контрактах, заключенных по результатам электронных малых закупок, нужно будет направлять в реестр контрактов.</a:t>
            </a:r>
          </a:p>
        </p:txBody>
      </p:sp>
    </p:spTree>
    <p:extLst>
      <p:ext uri="{BB962C8B-B14F-4D97-AF65-F5344CB8AC3E}">
        <p14:creationId xmlns:p14="http://schemas.microsoft.com/office/powerpoint/2010/main" val="41208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1043608" y="144016"/>
            <a:ext cx="8100392" cy="13407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lvl="0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700" b="1" dirty="0">
                <a:solidFill>
                  <a:schemeClr val="tx2"/>
                </a:solidFill>
              </a:rPr>
              <a:t>Согласно сведениям, размещенным в ЕИС, по состоянию на 13.02.2020 </a:t>
            </a:r>
            <a:br>
              <a:rPr lang="ru-RU" sz="1700" b="1" dirty="0">
                <a:solidFill>
                  <a:schemeClr val="tx2"/>
                </a:solidFill>
              </a:rPr>
            </a:br>
            <a:r>
              <a:rPr lang="ru-RU" sz="1700" b="1" dirty="0">
                <a:solidFill>
                  <a:schemeClr val="tx2"/>
                </a:solidFill>
              </a:rPr>
              <a:t>план-график на 2020 финансовый год и на плановый период 2021 и 2022 годов (далее - план-график на 2020 финансовый год) не разместили 7 учреждений, из числа учреждений, осуществляющих закупки в соответствии с требованиями Закона № 44-ФЗ, а именно: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43608" y="1700808"/>
            <a:ext cx="8100392" cy="551723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Федеральное государственное бюджетное учреждение «Национальный медицинский исследовательский центр глазных болезней имени Гельмгольца» Министерства здравоохранения Российской Федерации;</a:t>
            </a:r>
          </a:p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Федеральное государственное бюджетное учреждение «Национальный медицинский исследовательский центр травматологии и ортопедии имени Н.Н. </a:t>
            </a:r>
            <a:r>
              <a:rPr lang="ru-RU" sz="1400" dirty="0" err="1"/>
              <a:t>Приорова</a:t>
            </a:r>
            <a:r>
              <a:rPr lang="ru-RU" sz="1400" dirty="0"/>
              <a:t>» Министерства здравоохранения Российской Федерации;</a:t>
            </a:r>
          </a:p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Федеральное государственное бюджетное учреждение «Государственный научный центр дерматовенерологии и косметологии» Министерства здравоохранения Российской Федерации;</a:t>
            </a:r>
          </a:p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Федеральное государственное бюджетное учреждение «Новосибирский научно-исследовательский институт туберкулеза» Министерства здравоохранения Российской Федерации;</a:t>
            </a:r>
          </a:p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Федеральное государственное бюджетное образовательное учреждение высшего образования «Новосибирский государственный медицинский университет» Министерства здравоохранения Российской Федерации;</a:t>
            </a:r>
          </a:p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Федеральное государственное бюджетное образовательное учреждение высшего образования «Северо-Западный государственный медицинский университет имени И.И. Мечникова» Министерства здравоохранения Российской Федерации;</a:t>
            </a:r>
          </a:p>
          <a:p>
            <a:pPr marL="644525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Федеральное государственное бюджетное учреждение </a:t>
            </a:r>
            <a:r>
              <a:rPr lang="ru-RU" sz="1400" dirty="0" err="1"/>
              <a:t>фтизиоофтальмологический</a:t>
            </a:r>
            <a:r>
              <a:rPr lang="ru-RU" sz="1400" dirty="0"/>
              <a:t> санаторий «Красный Вал» Министерства здравоохранения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41208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989</TotalTime>
  <Words>1837</Words>
  <Application>Microsoft Office PowerPoint</Application>
  <PresentationFormat>Экран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Corbel</vt:lpstr>
      <vt:lpstr>Gill Sans MT</vt:lpstr>
      <vt:lpstr>Verdana</vt:lpstr>
      <vt:lpstr>Wingdings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Зудов  Дмитрий Германович</dc:creator>
  <cp:lastModifiedBy>Андрей Минаев</cp:lastModifiedBy>
  <cp:revision>104</cp:revision>
  <dcterms:created xsi:type="dcterms:W3CDTF">2017-12-04T08:14:13Z</dcterms:created>
  <dcterms:modified xsi:type="dcterms:W3CDTF">2020-02-16T16:45:50Z</dcterms:modified>
</cp:coreProperties>
</file>