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8" r:id="rId3"/>
    <p:sldId id="268" r:id="rId4"/>
    <p:sldId id="385" r:id="rId5"/>
    <p:sldId id="380" r:id="rId6"/>
    <p:sldId id="374" r:id="rId7"/>
    <p:sldId id="373" r:id="rId8"/>
    <p:sldId id="276" r:id="rId9"/>
    <p:sldId id="387" r:id="rId10"/>
    <p:sldId id="388" r:id="rId11"/>
    <p:sldId id="390" r:id="rId12"/>
    <p:sldId id="389" r:id="rId13"/>
    <p:sldId id="386" r:id="rId14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759D8-F25D-4C00-AC23-46AE623F5742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BC3BE-63CF-49DE-A8F9-5D734F350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33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3FE63-3C0A-4A05-99C9-F769F32353E7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68492-16F9-48CB-BEF6-5029DABB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41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2B94-2AC6-4573-A966-0F7806D3C15F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5F359D3F-C12D-4BA6-9829-C4D7B7B50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8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2B94-2AC6-4573-A966-0F7806D3C15F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9D3F-C12D-4BA6-9829-C4D7B7B50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54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2B94-2AC6-4573-A966-0F7806D3C15F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9D3F-C12D-4BA6-9829-C4D7B7B50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14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2B94-2AC6-4573-A966-0F7806D3C15F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9D3F-C12D-4BA6-9829-C4D7B7B50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47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642B94-2AC6-4573-A966-0F7806D3C15F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5F359D3F-C12D-4BA6-9829-C4D7B7B50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2B94-2AC6-4573-A966-0F7806D3C15F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9D3F-C12D-4BA6-9829-C4D7B7B50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20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2B94-2AC6-4573-A966-0F7806D3C15F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9D3F-C12D-4BA6-9829-C4D7B7B50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642B94-2AC6-4573-A966-0F7806D3C15F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9D3F-C12D-4BA6-9829-C4D7B7B50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8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2B94-2AC6-4573-A966-0F7806D3C15F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9D3F-C12D-4BA6-9829-C4D7B7B50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59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2B94-2AC6-4573-A966-0F7806D3C15F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9D3F-C12D-4BA6-9829-C4D7B7B50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4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2B94-2AC6-4573-A966-0F7806D3C15F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9D3F-C12D-4BA6-9829-C4D7B7B50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8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642B94-2AC6-4573-A966-0F7806D3C15F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F359D3F-C12D-4BA6-9829-C4D7B7B50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6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556793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/>
              <a:t/>
            </a:r>
            <a:br>
              <a:rPr lang="ru-RU" sz="5300" dirty="0"/>
            </a:br>
            <a:r>
              <a:rPr lang="ru-RU" sz="6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Грипп у детей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229200"/>
            <a:ext cx="6400800" cy="2592288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</a:rPr>
              <a:t>ФГБУ ДНКЦИБ ФМБА  России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</a:rPr>
              <a:t>Рычкова С.В.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333" y="3473"/>
            <a:ext cx="8219256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Times New Roman"/>
                <a:ea typeface="Calibri"/>
              </a:rPr>
              <a:t>Анализ представленных выписок из медицинских </a:t>
            </a:r>
            <a:r>
              <a:rPr lang="ru-RU" sz="2800" b="1" dirty="0" smtClean="0">
                <a:solidFill>
                  <a:schemeClr val="accent2"/>
                </a:solidFill>
                <a:latin typeface="Times New Roman"/>
                <a:ea typeface="Calibri"/>
              </a:rPr>
              <a:t>карт: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90" y="692696"/>
            <a:ext cx="8418611" cy="5446861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</a:pPr>
            <a:r>
              <a:rPr lang="ru-RU" sz="4800" dirty="0">
                <a:latin typeface="Times New Roman"/>
                <a:ea typeface="Times New Roman"/>
              </a:rPr>
              <a:t> </a:t>
            </a:r>
            <a:r>
              <a:rPr lang="ru-RU" sz="8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Летальные </a:t>
            </a:r>
            <a:r>
              <a:rPr lang="ru-RU" sz="8000" b="1" dirty="0">
                <a:solidFill>
                  <a:srgbClr val="002060"/>
                </a:solidFill>
                <a:latin typeface="Times New Roman"/>
                <a:ea typeface="Times New Roman"/>
              </a:rPr>
              <a:t>исходы у пациентов разного возраста (от одного года до 17лет)  в отличие </a:t>
            </a:r>
            <a:r>
              <a:rPr lang="ru-RU" sz="8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эпидсезона</a:t>
            </a:r>
            <a:r>
              <a:rPr lang="ru-RU" sz="8000" b="1" dirty="0">
                <a:solidFill>
                  <a:srgbClr val="002060"/>
                </a:solidFill>
                <a:latin typeface="Times New Roman"/>
                <a:ea typeface="Times New Roman"/>
              </a:rPr>
              <a:t>  2015/16гг обусловлены  </a:t>
            </a:r>
            <a:r>
              <a:rPr lang="ru-RU" sz="8000" b="1" dirty="0">
                <a:solidFill>
                  <a:srgbClr val="C00000"/>
                </a:solidFill>
                <a:latin typeface="Times New Roman"/>
                <a:ea typeface="Times New Roman"/>
              </a:rPr>
              <a:t>различными  штаммами </a:t>
            </a:r>
            <a:r>
              <a:rPr lang="ru-RU" sz="8000" b="1" dirty="0">
                <a:solidFill>
                  <a:srgbClr val="002060"/>
                </a:solidFill>
                <a:latin typeface="Times New Roman"/>
                <a:ea typeface="Times New Roman"/>
              </a:rPr>
              <a:t>вируса гриппа: </a:t>
            </a:r>
            <a:r>
              <a:rPr lang="ru-RU" sz="8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8000" b="1" dirty="0">
                <a:solidFill>
                  <a:srgbClr val="002060"/>
                </a:solidFill>
                <a:latin typeface="Times New Roman"/>
                <a:ea typeface="Times New Roman"/>
              </a:rPr>
              <a:t>в трех – вирусами гриппа А  (</a:t>
            </a:r>
            <a:r>
              <a:rPr lang="en-US" sz="8000" b="1" dirty="0">
                <a:solidFill>
                  <a:srgbClr val="002060"/>
                </a:solidFill>
                <a:latin typeface="Times New Roman"/>
                <a:ea typeface="Times New Roman"/>
              </a:rPr>
              <a:t>H</a:t>
            </a:r>
            <a:r>
              <a:rPr lang="ru-RU" sz="8000" b="1" dirty="0">
                <a:solidFill>
                  <a:srgbClr val="002060"/>
                </a:solidFill>
                <a:latin typeface="Times New Roman"/>
                <a:ea typeface="Times New Roman"/>
              </a:rPr>
              <a:t>1</a:t>
            </a:r>
            <a:r>
              <a:rPr lang="en-US" sz="8000" b="1" dirty="0">
                <a:solidFill>
                  <a:srgbClr val="002060"/>
                </a:solidFill>
                <a:latin typeface="Times New Roman"/>
                <a:ea typeface="Times New Roman"/>
              </a:rPr>
              <a:t>N</a:t>
            </a:r>
            <a:r>
              <a:rPr lang="ru-RU" sz="8000" b="1" dirty="0">
                <a:solidFill>
                  <a:srgbClr val="002060"/>
                </a:solidFill>
                <a:latin typeface="Times New Roman"/>
                <a:ea typeface="Times New Roman"/>
              </a:rPr>
              <a:t>1)</a:t>
            </a:r>
            <a:r>
              <a:rPr lang="en-US" sz="8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pdm</a:t>
            </a:r>
            <a:r>
              <a:rPr lang="ru-RU" sz="8000" b="1" dirty="0">
                <a:solidFill>
                  <a:srgbClr val="002060"/>
                </a:solidFill>
                <a:latin typeface="Times New Roman"/>
                <a:ea typeface="Times New Roman"/>
              </a:rPr>
              <a:t>09, в одном - гриппа А  </a:t>
            </a:r>
            <a:r>
              <a:rPr lang="en-US" sz="8000" b="1" dirty="0">
                <a:solidFill>
                  <a:srgbClr val="002060"/>
                </a:solidFill>
                <a:latin typeface="Times New Roman"/>
                <a:ea typeface="Times New Roman"/>
              </a:rPr>
              <a:t>H</a:t>
            </a:r>
            <a:r>
              <a:rPr lang="ru-RU" sz="8000" b="1" dirty="0">
                <a:solidFill>
                  <a:srgbClr val="002060"/>
                </a:solidFill>
                <a:latin typeface="Times New Roman"/>
                <a:ea typeface="Times New Roman"/>
              </a:rPr>
              <a:t>3</a:t>
            </a:r>
            <a:r>
              <a:rPr lang="en-US" sz="8000" b="1" dirty="0">
                <a:solidFill>
                  <a:srgbClr val="002060"/>
                </a:solidFill>
                <a:latin typeface="Times New Roman"/>
                <a:ea typeface="Times New Roman"/>
              </a:rPr>
              <a:t>N</a:t>
            </a:r>
            <a:r>
              <a:rPr lang="ru-RU" sz="8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2, </a:t>
            </a:r>
            <a:r>
              <a:rPr lang="ru-RU" sz="8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8000" b="1" dirty="0">
                <a:solidFill>
                  <a:srgbClr val="002060"/>
                </a:solidFill>
                <a:latin typeface="Times New Roman"/>
                <a:ea typeface="Times New Roman"/>
              </a:rPr>
              <a:t>в двух случаях этиологически обусловлены вирусами гриппа В</a:t>
            </a:r>
            <a:endParaRPr lang="ru-RU" sz="80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8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Трое из заболевших (2- гриппом В и 1 – гриппом А) были привиты от гриппа в текущем 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эпидсезоне</a:t>
            </a:r>
            <a:r>
              <a:rPr lang="ru-RU" sz="8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вакциной 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Совигрипп</a:t>
            </a:r>
            <a:r>
              <a:rPr lang="ru-RU" sz="8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. Это может быть обусловлено двумя факторами. Во-первых, иммунитет после прививки вырабатывают не все привитые, во-вторых, в трехвалентные вакцины, в том числе «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Совигрипп</a:t>
            </a:r>
            <a:r>
              <a:rPr lang="ru-RU" sz="8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», включен был в сезон 2018-2019 гг. вирус гриппа В линии Виктория, тогда как в этом сезоне, по данным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FluNet</a:t>
            </a:r>
            <a:r>
              <a:rPr lang="en-US" sz="8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Summary</a:t>
            </a:r>
            <a:r>
              <a:rPr lang="ru-RU" sz="8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(на 19 февраля 2018), из тестированных 7553 штаммов вируса гриппа В 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в</a:t>
            </a:r>
            <a:r>
              <a:rPr lang="ru-RU" sz="8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92.5% (7441 штаммов) определяли вирусы линии 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Ямагата</a:t>
            </a:r>
            <a:r>
              <a:rPr lang="ru-RU" sz="8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, к которым вакцина не формирует защиту. </a:t>
            </a:r>
          </a:p>
          <a:p>
            <a:pPr algn="just">
              <a:lnSpc>
                <a:spcPct val="115000"/>
              </a:lnSpc>
            </a:pPr>
            <a:r>
              <a:rPr lang="ru-RU" sz="8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Поздняя </a:t>
            </a:r>
            <a:r>
              <a:rPr lang="ru-RU" sz="8000" b="1" dirty="0">
                <a:solidFill>
                  <a:srgbClr val="C00000"/>
                </a:solidFill>
                <a:latin typeface="Times New Roman"/>
                <a:ea typeface="Times New Roman"/>
              </a:rPr>
              <a:t>госпитализация </a:t>
            </a:r>
            <a:r>
              <a:rPr lang="ru-RU" sz="8000" b="1" dirty="0">
                <a:solidFill>
                  <a:srgbClr val="002060"/>
                </a:solidFill>
                <a:latin typeface="Times New Roman"/>
                <a:ea typeface="Times New Roman"/>
              </a:rPr>
              <a:t>пациентов (4 сутки; 7 сутки; 6-7 сутки). В большинстве случаев при поступлении в стационар они уже имели прогностические факторы неблагоприятного исхода, о чем свидетельствуют короткие сроки пребывания детей на койке (менее 3 час; 1 сутки+5 час; 1 сутки+3 час). </a:t>
            </a:r>
            <a:endParaRPr lang="ru-RU" sz="80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ru-RU" sz="56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572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84"/>
            <a:ext cx="7772400" cy="100015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Times New Roman"/>
                <a:ea typeface="Calibri"/>
              </a:rPr>
              <a:t>Анализ представленных выписок из медицинских карт: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05336"/>
            <a:ext cx="8424936" cy="585266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У всех погибших детей отсутствовал клинический диагноз «грипп».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Они госпитализировались в непрофильные стационары с диагнозом «внебольничная пневмония»,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что определяло другую тактику терапии, несмотря на то, что во всех случаях врачи исключали грипп и в большинстве из них – назначали противогриппозный препарат (</a:t>
            </a:r>
            <a:r>
              <a:rPr lang="ru-RU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Осельтамивир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). Игнорирование этиологического аспекта диагностики, особенно в период эпидемического подъема заболеваемости, акцент на нозологические формы, приводит к снижению настороженности к гриппу и отсрочке в назначении противогриппозных препаратов и сроков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госпитализации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Летальные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исходы от гриппа обусловлены не только поражением легких с развитием двусторонней вирусной пневмонии и ее осложнений, а также вторичной вирусно-бактериальной пневмонии,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но и тяжелых поражений ЦНС (отек мозга и его осложнения, гриппозный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менингоэнцефалит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), а также сердца (миокардит и /или острые,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жизнеугрожающие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 нарушения ритма),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в связи с чем необходимо повышение квалификации реаниматологов по оказанию неотложной помощи детям с острыми нарушениями ритма сердца, а также разработка системы оказания помощи детским кардиологом, в том числе, </a:t>
            </a:r>
            <a:r>
              <a:rPr lang="ru-RU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аритмологом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, в инфекционном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стационаре</a:t>
            </a:r>
            <a:endParaRPr lang="ru-RU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</a:pPr>
            <a:endParaRPr lang="ru-RU" b="1" dirty="0"/>
          </a:p>
          <a:p>
            <a:pPr>
              <a:spcBef>
                <a:spcPts val="0"/>
              </a:spcBef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84971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819" y="2029533"/>
            <a:ext cx="4788024" cy="4051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916832"/>
            <a:ext cx="4752528" cy="4586719"/>
          </a:xfrm>
          <a:prstGeom prst="rect">
            <a:avLst/>
          </a:prstGeom>
        </p:spPr>
      </p:pic>
      <p:pic>
        <p:nvPicPr>
          <p:cNvPr id="6" name="Объект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819" y="116632"/>
            <a:ext cx="843666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75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723553" y="404664"/>
            <a:ext cx="8012310" cy="2736304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  <a:defRPr/>
            </a:pPr>
            <a:endParaRPr lang="ru-RU" sz="2800" dirty="0" smtClean="0"/>
          </a:p>
          <a:p>
            <a:pPr marL="0" indent="0" eaLnBrk="1" hangingPunct="1">
              <a:buNone/>
              <a:defRPr/>
            </a:pPr>
            <a:endParaRPr lang="ru-RU" sz="2800" dirty="0"/>
          </a:p>
          <a:p>
            <a:pPr marL="0" indent="0" eaLnBrk="1" hangingPunct="1">
              <a:buNone/>
              <a:defRPr/>
            </a:pPr>
            <a:endParaRPr lang="ru-RU" sz="2800" dirty="0" smtClean="0"/>
          </a:p>
          <a:p>
            <a:pPr marL="0" indent="0" eaLnBrk="1" hangingPunct="1">
              <a:buNone/>
              <a:defRPr/>
            </a:pPr>
            <a:endParaRPr lang="ru-RU" sz="2800" dirty="0"/>
          </a:p>
          <a:p>
            <a:pPr marL="0" indent="0" eaLnBrk="1" hangingPunct="1">
              <a:buNone/>
              <a:defRPr/>
            </a:pPr>
            <a:endParaRPr lang="ru-RU" sz="2800" dirty="0" smtClean="0"/>
          </a:p>
          <a:p>
            <a:pPr marL="0" indent="0" algn="ctr" eaLnBrk="1" hangingPunct="1">
              <a:buNone/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938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характерные</a:t>
            </a:r>
            <a:r>
              <a:rPr lang="ru-RU" sz="2800" dirty="0" smtClean="0">
                <a:solidFill>
                  <a:srgbClr val="C00000"/>
                </a:solidFill>
              </a:rPr>
              <a:t>   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 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гриппа 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9"/>
            <a:ext cx="8229600" cy="587727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острейшее начало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температуры выше 38ºС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выраженный синдром общей инфекционной интоксикации (вялость, слабость, недомогание и др.)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заложенность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носа, сухость слизистых оболочек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незначительный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ринит, гиперемия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конъюнктив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боли при движении глазных яблок, миалгия (мышцы ног)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признаки трахеита (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саднение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«жжение» за грудиной, сухой кашель)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еморрагический синдром (носовые кровотечения, геморрагическая сыпь)</a:t>
            </a:r>
          </a:p>
          <a:p>
            <a:pPr marL="0" lvl="0" indent="0">
              <a:lnSpc>
                <a:spcPct val="80000"/>
              </a:lnSpc>
              <a:buNone/>
              <a:defRPr/>
            </a:pPr>
            <a:endParaRPr lang="ru-RU" dirty="0">
              <a:solidFill>
                <a:prstClr val="black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53107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1609344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современного течения гриппа у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детей: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950" y="1268760"/>
            <a:ext cx="8229600" cy="5472608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инкубационный период, острое начало и бурное развитие</a:t>
            </a:r>
          </a:p>
          <a:p>
            <a:pPr>
              <a:spcBef>
                <a:spcPts val="0"/>
              </a:spcBef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Длительная до 4-5 суток фебрильная (38-40 и выше) лихорадка и интоксикация</a:t>
            </a:r>
          </a:p>
          <a:p>
            <a:pPr>
              <a:spcBef>
                <a:spcPts val="0"/>
              </a:spcBef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развитие осложнений, особенно пневмонии</a:t>
            </a:r>
          </a:p>
          <a:p>
            <a:pPr>
              <a:spcBef>
                <a:spcPts val="0"/>
              </a:spcBef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повышение частоты диареи (поражение вирусом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энтероцитов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Частое обострение сопутствующей патологии 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Микст-инфекции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герпетическая инфекция, другие вирусные респираторные заболевания)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0">
            <a:normAutofit fontScale="90000"/>
          </a:bodyPr>
          <a:lstStyle/>
          <a:p>
            <a:pPr algn="ctr" eaLnBrk="1" hangingPunct="1">
              <a:defRPr/>
            </a:pPr>
            <a:r>
              <a:rPr lang="ru-RU" sz="3500" b="1" dirty="0" smtClean="0"/>
              <a:t/>
            </a:r>
            <a:br>
              <a:rPr lang="ru-RU" sz="3500" b="1" dirty="0" smtClean="0"/>
            </a:br>
            <a:r>
              <a:rPr lang="ru-RU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гриппа у детей раннего </a:t>
            </a:r>
            <a:r>
              <a:rPr lang="ru-RU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возраста:</a:t>
            </a:r>
            <a:r>
              <a:rPr lang="ru-RU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712"/>
            <a:ext cx="8892480" cy="6021288"/>
          </a:xfrm>
        </p:spPr>
        <p:txBody>
          <a:bodyPr>
            <a:normAutofit fontScale="77500" lnSpcReduction="20000"/>
          </a:bodyPr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ru-RU" sz="2000" b="1" dirty="0" smtClean="0"/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ru-RU" sz="2000" b="1" dirty="0"/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болеют гриппом с рождения. 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повышение заболеваемости отмечается после 3-4 месяцев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новорожденных, как правило, не развиваются гипертермия и геморрагический синдром. Катаральные явления выражены слабо – «сопение» носом, покашливание,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чихание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первого года жизни грипп начинается постепенно и протекает со стертой клинической симптоматикой: 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  незначительное беспокойство, сменяющееся вялостью, 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  отказ от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груди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емпература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 субфебрильная или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нормальная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Сегментарное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легких не характерно.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отмечается повторная рвота, возможна энцефалитическая реакция с кратковременной потерей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сознания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Преобладает негладкое течение вследствие возникновения вторичных бактериальных осложнений, в первую очередь, со стороны дыхательной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часто диагностируют пневмонию, которая может развиться в первые дни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8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274638"/>
            <a:ext cx="8784976" cy="99412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 к 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госпитализации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808"/>
            <a:ext cx="9144000" cy="417646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/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 формы гриппа</a:t>
            </a:r>
          </a:p>
          <a:p>
            <a:pPr eaLnBrk="1" hangingPunct="1">
              <a:lnSpc>
                <a:spcPct val="90000"/>
              </a:lnSpc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Среднетяжелые формы гриппа с осложненным течением</a:t>
            </a:r>
          </a:p>
          <a:p>
            <a:pPr eaLnBrk="1" hangingPunct="1">
              <a:lnSpc>
                <a:spcPct val="90000"/>
              </a:lnSpc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Новорожденные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dirty="0" smtClean="0"/>
          </a:p>
          <a:p>
            <a:pPr eaLnBrk="1" hangingPunct="1">
              <a:lnSpc>
                <a:spcPct val="90000"/>
              </a:lnSpc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6357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x-none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Угрожающие признаки </a:t>
            </a:r>
            <a:r>
              <a:rPr lang="x-none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тяжёл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 течения гриппа, требующие мероприятий в условиях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ОРИТ:</a:t>
            </a:r>
            <a:r>
              <a:rPr lang="x-none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30120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/>
          </a:p>
          <a:p>
            <a:pPr marL="0" lvl="0" indent="0">
              <a:buNone/>
            </a:pPr>
            <a:endParaRPr lang="ru-RU" sz="7400" b="1" dirty="0" smtClean="0"/>
          </a:p>
          <a:p>
            <a:pPr lvl="0">
              <a:spcBef>
                <a:spcPts val="0"/>
              </a:spcBef>
            </a:pPr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Нарастание цианоза и одышки в покое, ухудшение показателей </a:t>
            </a:r>
            <a:r>
              <a:rPr lang="ru-RU" sz="5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пульсоксиметрии</a:t>
            </a:r>
            <a:endParaRPr lang="ru-RU" sz="5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5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кашля </a:t>
            </a:r>
            <a:r>
              <a:rPr lang="ru-RU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примесью крови в мокроте, </a:t>
            </a:r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боли </a:t>
            </a:r>
            <a:r>
              <a:rPr lang="ru-RU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тяжести </a:t>
            </a:r>
            <a:r>
              <a:rPr lang="ru-RU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груди</a:t>
            </a:r>
          </a:p>
          <a:p>
            <a:pPr lvl="0">
              <a:spcBef>
                <a:spcPts val="0"/>
              </a:spcBef>
            </a:pPr>
            <a:endParaRPr lang="ru-RU" sz="5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геморрагического синдрома</a:t>
            </a:r>
          </a:p>
          <a:p>
            <a:pPr lvl="0">
              <a:spcBef>
                <a:spcPts val="0"/>
              </a:spcBef>
            </a:pPr>
            <a:endParaRPr lang="ru-RU" sz="5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 состояния, </a:t>
            </a:r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спутанность </a:t>
            </a:r>
            <a:r>
              <a:rPr lang="ru-RU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сознания или </a:t>
            </a:r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возбуждение, судороги</a:t>
            </a:r>
          </a:p>
          <a:p>
            <a:pPr lvl="0">
              <a:spcBef>
                <a:spcPts val="0"/>
              </a:spcBef>
            </a:pPr>
            <a:endParaRPr lang="ru-RU" sz="5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Повторные рвоты</a:t>
            </a:r>
          </a:p>
          <a:p>
            <a:pPr lvl="0">
              <a:spcBef>
                <a:spcPts val="0"/>
              </a:spcBef>
            </a:pPr>
            <a:endParaRPr lang="ru-RU" sz="5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артериального давления и </a:t>
            </a:r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мочеотделения</a:t>
            </a:r>
          </a:p>
          <a:p>
            <a:pPr lvl="0">
              <a:spcBef>
                <a:spcPts val="0"/>
              </a:spcBef>
            </a:pPr>
            <a:endParaRPr lang="ru-RU" sz="5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</a:t>
            </a:r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лихорадки (более 4-5 суток) с </a:t>
            </a:r>
            <a:r>
              <a:rPr lang="ru-RU" sz="5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рефрактерностью</a:t>
            </a:r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жаропонижающим средствам и развитием тяжелых осложнений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5600" dirty="0"/>
          </a:p>
        </p:txBody>
      </p:sp>
    </p:spTree>
    <p:extLst>
      <p:ext uri="{BB962C8B-B14F-4D97-AF65-F5344CB8AC3E}">
        <p14:creationId xmlns:p14="http://schemas.microsoft.com/office/powerpoint/2010/main" val="101515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Пневмония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при </a:t>
            </a:r>
            <a:r>
              <a:rPr lang="ru-RU" b="1" dirty="0" smtClean="0">
                <a:solidFill>
                  <a:schemeClr val="accent1"/>
                </a:solidFill>
              </a:rPr>
              <a:t> гриппе 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051870"/>
            <a:ext cx="8496944" cy="38164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Вирусная пневмония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развивается в первые 2 дня от начала заболевания. Всегда протекает тяжело. Преобладают симптомы интоксикации и синдром острого вызванного вирусом повреждения лёгочной ткани, который может трансформироваться в острый респираторный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дистресс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-синдром (ОРДС).</a:t>
            </a:r>
          </a:p>
          <a:p>
            <a:pPr>
              <a:spcBef>
                <a:spcPts val="0"/>
              </a:spcBef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Вирусно-бактериальная пневмония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на  1-ой неделе заболевания. Наиболее частыми ее возбудителями являются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pneumoniae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(48 % случаев),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(19 %), реже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Haemophilus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influenzae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Бактериальная пневмония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2-ой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Documents and Settings\USER\Мои документы\Левина\для отдела\лекции\лекции окончательные\Rg Устименко с зачеркн фамилией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3707904" cy="226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96136" y="2420888"/>
            <a:ext cx="2541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Грипп А+</a:t>
            </a:r>
            <a:r>
              <a:rPr lang="en-US" dirty="0" err="1" smtClean="0">
                <a:solidFill>
                  <a:prstClr val="black"/>
                </a:solidFill>
              </a:rPr>
              <a:t>Str.pneumoniae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59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0"/>
            <a:ext cx="8892480" cy="14208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Дифференциальная диагностика гриппа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</a:t>
            </a:r>
            <a:endParaRPr lang="ru-RU" sz="36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196752"/>
            <a:ext cx="7921252" cy="468052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800" dirty="0"/>
          </a:p>
          <a:p>
            <a:pPr eaLnBrk="1" hangingPunct="1">
              <a:spcBef>
                <a:spcPts val="0"/>
              </a:spcBef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ОРВИ не гриппозной этиологии</a:t>
            </a:r>
          </a:p>
          <a:p>
            <a:pPr eaLnBrk="1" hangingPunct="1">
              <a:spcBef>
                <a:spcPts val="0"/>
              </a:spcBef>
              <a:defRPr/>
            </a:pP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Менингококкцемия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Менингиты</a:t>
            </a:r>
          </a:p>
          <a:p>
            <a:pPr eaLnBrk="1" hangingPunct="1">
              <a:spcBef>
                <a:spcPts val="0"/>
              </a:spcBef>
              <a:defRPr/>
            </a:pP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Ротавирусная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норовирусная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инфекция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 детей раннего возраста)</a:t>
            </a:r>
          </a:p>
          <a:p>
            <a:pPr eaLnBrk="1" hangingPunct="1">
              <a:spcBef>
                <a:spcPts val="0"/>
              </a:spcBef>
              <a:defRPr/>
            </a:pP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Энтеровирусная инфекция</a:t>
            </a:r>
          </a:p>
          <a:p>
            <a:pPr eaLnBrk="1" hangingPunct="1"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808" y="5184"/>
            <a:ext cx="7772400" cy="160934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В 2018 г в </a:t>
            </a:r>
            <a:r>
              <a:rPr lang="ru-RU" sz="2400" b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 ФГБУ ДНКЦИБ   на </a:t>
            </a:r>
            <a:r>
              <a:rPr lang="ru-RU" sz="2400" b="1" dirty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рецензии были 6 историй детей, погибших от </a:t>
            </a:r>
            <a:r>
              <a:rPr lang="ru-RU" sz="2400" b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гриппа:</a:t>
            </a:r>
            <a:r>
              <a:rPr lang="ru-RU" sz="2400" dirty="0">
                <a:solidFill>
                  <a:schemeClr val="accent2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accent2"/>
                </a:solidFill>
                <a:ea typeface="Calibri"/>
                <a:cs typeface="Times New Roman"/>
              </a:rPr>
            </a:br>
            <a:endParaRPr lang="ru-RU" sz="24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629836"/>
              </p:ext>
            </p:extLst>
          </p:nvPr>
        </p:nvGraphicFramePr>
        <p:xfrm>
          <a:off x="395536" y="1124744"/>
          <a:ext cx="8496944" cy="586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532859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10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 с гриппом А(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pdm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09 - 3 чел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10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Не вакцинированы </a:t>
                      </a: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- 2 чел, 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Вакцинирован -1 чел 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800" dirty="0" err="1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Совигрипп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);</a:t>
                      </a:r>
                      <a:endParaRPr lang="ru-RU" sz="18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Возраст; 2 г, 7 лет, 17 лет </a:t>
                      </a:r>
                    </a:p>
                    <a:p>
                      <a:pPr marL="0" lvl="0" indent="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endParaRPr lang="ru-RU" sz="18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800" dirty="0" err="1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Преморбидный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фон -органическое поражение ЦНС; спортсменка</a:t>
                      </a:r>
                    </a:p>
                    <a:p>
                      <a:pPr marL="0" lvl="0" indent="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endParaRPr lang="ru-RU" sz="18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40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Осложнения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2-сторонняя пневмония, отек легких, 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ИТШ</a:t>
                      </a:r>
                      <a:endParaRPr lang="ru-RU" sz="2000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воспалительная </a:t>
                      </a:r>
                      <a:r>
                        <a:rPr lang="ru-RU" sz="2000" dirty="0" err="1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кардиомиопатия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(брадиаритмия), вирусно-бактериальная пневмония, энцефалит</a:t>
                      </a: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пароксизмальная 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желудочковая тахикардия на фоне гриппа</a:t>
                      </a: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endParaRPr lang="ru-RU" sz="18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 госпитализации – 7 сутки (</a:t>
                      </a:r>
                      <a:r>
                        <a:rPr lang="ru-RU" sz="1800" dirty="0" err="1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Орвирем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), 6 сутки; 7 сутки</a:t>
                      </a:r>
                      <a:endParaRPr lang="ru-RU" sz="18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 с гриппом В -2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Вакцинированы -2 чел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Совигрипп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Возраст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14 лет, 7 лет</a:t>
                      </a:r>
                      <a:endParaRPr lang="ru-RU" sz="16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dirty="0" err="1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Преморбидный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фон – ожирение 2 </a:t>
                      </a:r>
                      <a:r>
                        <a:rPr lang="ru-RU" sz="1600" dirty="0" err="1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(100 кг), - ИДС</a:t>
                      </a:r>
                      <a:endParaRPr lang="ru-RU" sz="16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40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Осложнения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–субтотальная 2-сторонняя вирусная пневмония с ОРДС +2-сторонняя крупноочаговая пневмония с 2-сторонним экссудативным плевритом</a:t>
                      </a:r>
                      <a:endParaRPr lang="ru-RU" sz="16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Некротический ларинготрахеит</a:t>
                      </a:r>
                      <a:endParaRPr lang="ru-RU" sz="16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 госпитализации – 6 сутки, 2-3 </a:t>
                      </a:r>
                      <a:r>
                        <a:rPr lang="ru-RU" sz="1600" dirty="0" err="1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сут</a:t>
                      </a:r>
                      <a:endParaRPr lang="ru-RU" sz="1600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___________________________________________</a:t>
                      </a:r>
                      <a:endParaRPr lang="ru-RU" sz="16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ребенка не получали противовирусной терапии, верификация гриппа была </a:t>
                      </a:r>
                      <a:r>
                        <a:rPr lang="ru-RU" sz="1600" dirty="0" err="1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постмортальной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 этом они были госпитализированы в непрофильные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стационары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________________________________</a:t>
                      </a:r>
                      <a:endParaRPr lang="ru-RU" sz="16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Ребенок 1 года  погиб на 4 сутки болезни от гриппа А  </a:t>
                      </a:r>
                      <a:r>
                        <a:rPr lang="en-US" sz="1600" b="1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 b="1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на дому, предположительно от тяжелого нарушения ритма сердца</a:t>
                      </a:r>
                      <a:endParaRPr lang="ru-RU" sz="1600" dirty="0" smtClean="0">
                        <a:solidFill>
                          <a:schemeClr val="accent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20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082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1058</TotalTime>
  <Words>1046</Words>
  <Application>Microsoft Office PowerPoint</Application>
  <PresentationFormat>Экран (4:3)</PresentationFormat>
  <Paragraphs>137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  Грипп у детей  </vt:lpstr>
      <vt:lpstr> характерные   клинические  признаки гриппа : </vt:lpstr>
      <vt:lpstr>Особенности современного течения гриппа у детей: </vt:lpstr>
      <vt:lpstr> Особенности гриппа у детей раннего возраста:  </vt:lpstr>
      <vt:lpstr>Показания  к  госпитализации:</vt:lpstr>
      <vt:lpstr>  Угрожающие признаки тяжёлого течения гриппа, требующие мероприятий в условиях ОРИТ:  </vt:lpstr>
      <vt:lpstr>Пневмония  при  гриппе :</vt:lpstr>
      <vt:lpstr>Дифференциальная диагностика гриппа :                      </vt:lpstr>
      <vt:lpstr>В 2018 г в  ФГБУ ДНКЦИБ   на рецензии были 6 историй детей, погибших от гриппа: </vt:lpstr>
      <vt:lpstr>Анализ представленных выписок из медицинских карт:</vt:lpstr>
      <vt:lpstr>Анализ представленных выписок из медицинских карт: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Рычкова С.В.</cp:lastModifiedBy>
  <cp:revision>93</cp:revision>
  <cp:lastPrinted>2018-05-29T12:18:41Z</cp:lastPrinted>
  <dcterms:created xsi:type="dcterms:W3CDTF">2016-02-01T17:41:15Z</dcterms:created>
  <dcterms:modified xsi:type="dcterms:W3CDTF">2018-11-20T08:33:29Z</dcterms:modified>
</cp:coreProperties>
</file>