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4"/>
  </p:notesMasterIdLst>
  <p:handoutMasterIdLst>
    <p:handoutMasterId r:id="rId15"/>
  </p:handoutMasterIdLst>
  <p:sldIdLst>
    <p:sldId id="308" r:id="rId2"/>
    <p:sldId id="457" r:id="rId3"/>
    <p:sldId id="458" r:id="rId4"/>
    <p:sldId id="459" r:id="rId5"/>
    <p:sldId id="460" r:id="rId6"/>
    <p:sldId id="461" r:id="rId7"/>
    <p:sldId id="462" r:id="rId8"/>
    <p:sldId id="463" r:id="rId9"/>
    <p:sldId id="464" r:id="rId10"/>
    <p:sldId id="466" r:id="rId11"/>
    <p:sldId id="468" r:id="rId12"/>
    <p:sldId id="316" r:id="rId13"/>
  </p:sldIdLst>
  <p:sldSz cx="9144000" cy="6858000" type="screen4x3"/>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5" userDrawn="1">
          <p15:clr>
            <a:srgbClr val="A4A3A4"/>
          </p15:clr>
        </p15:guide>
        <p15:guide id="3" orient="horz" pos="3137" userDrawn="1">
          <p15:clr>
            <a:srgbClr val="A4A3A4"/>
          </p15:clr>
        </p15:guide>
        <p15:guide id="4" pos="2164" userDrawn="1">
          <p15:clr>
            <a:srgbClr val="A4A3A4"/>
          </p15:clr>
        </p15:guide>
        <p15:guide id="5" orient="horz" pos="3125" userDrawn="1">
          <p15:clr>
            <a:srgbClr val="A4A3A4"/>
          </p15:clr>
        </p15:guide>
        <p15:guide id="7" pos="2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AEAEA"/>
    <a:srgbClr val="0066FF"/>
    <a:srgbClr val="99CCFF"/>
    <a:srgbClr val="CCECFF"/>
    <a:srgbClr val="FF3300"/>
    <a:srgbClr val="FFCCCC"/>
    <a:srgbClr val="A50021"/>
    <a:srgbClr val="808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9" autoAdjust="0"/>
    <p:restoredTop sz="52359" autoAdjust="0"/>
  </p:normalViewPr>
  <p:slideViewPr>
    <p:cSldViewPr>
      <p:cViewPr>
        <p:scale>
          <a:sx n="63" d="100"/>
          <a:sy n="63" d="100"/>
        </p:scale>
        <p:origin x="-30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067" y="-77"/>
      </p:cViewPr>
      <p:guideLst>
        <p:guide orient="horz" pos="3131"/>
        <p:guide orient="horz" pos="3137"/>
        <p:guide orient="horz" pos="3125"/>
        <p:guide pos="2145"/>
        <p:guide pos="2164"/>
        <p:guide pos="2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9787" cy="496968"/>
          </a:xfrm>
          <a:prstGeom prst="rect">
            <a:avLst/>
          </a:prstGeom>
        </p:spPr>
        <p:txBody>
          <a:bodyPr vert="horz" lIns="90987" tIns="45494" rIns="90987" bIns="45494" rtlCol="0"/>
          <a:lstStyle>
            <a:lvl1pPr algn="l">
              <a:defRPr sz="1200"/>
            </a:lvl1pPr>
          </a:lstStyle>
          <a:p>
            <a:endParaRPr lang="ru-RU" dirty="0"/>
          </a:p>
        </p:txBody>
      </p:sp>
      <p:sp>
        <p:nvSpPr>
          <p:cNvPr id="3" name="Дата 2"/>
          <p:cNvSpPr>
            <a:spLocks noGrp="1"/>
          </p:cNvSpPr>
          <p:nvPr>
            <p:ph type="dt" sz="quarter" idx="1"/>
          </p:nvPr>
        </p:nvSpPr>
        <p:spPr>
          <a:xfrm>
            <a:off x="3855842" y="2"/>
            <a:ext cx="2949787" cy="496968"/>
          </a:xfrm>
          <a:prstGeom prst="rect">
            <a:avLst/>
          </a:prstGeom>
        </p:spPr>
        <p:txBody>
          <a:bodyPr vert="horz" lIns="90987" tIns="45494" rIns="90987" bIns="45494" rtlCol="0"/>
          <a:lstStyle>
            <a:lvl1pPr algn="r">
              <a:defRPr sz="1200"/>
            </a:lvl1pPr>
          </a:lstStyle>
          <a:p>
            <a:fld id="{2695E72F-0004-4388-8F4C-67C84D032F8E}" type="datetimeFigureOut">
              <a:rPr lang="ru-RU" smtClean="0"/>
              <a:pPr/>
              <a:t>21.11.2018</a:t>
            </a:fld>
            <a:endParaRPr lang="ru-RU" dirty="0"/>
          </a:p>
        </p:txBody>
      </p:sp>
      <p:sp>
        <p:nvSpPr>
          <p:cNvPr id="4" name="Нижний колонтитул 3"/>
          <p:cNvSpPr>
            <a:spLocks noGrp="1"/>
          </p:cNvSpPr>
          <p:nvPr>
            <p:ph type="ftr" sz="quarter" idx="2"/>
          </p:nvPr>
        </p:nvSpPr>
        <p:spPr>
          <a:xfrm>
            <a:off x="2" y="9440648"/>
            <a:ext cx="2949787" cy="496968"/>
          </a:xfrm>
          <a:prstGeom prst="rect">
            <a:avLst/>
          </a:prstGeom>
        </p:spPr>
        <p:txBody>
          <a:bodyPr vert="horz" lIns="90987" tIns="45494" rIns="90987" bIns="45494"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5842" y="9440648"/>
            <a:ext cx="2949787" cy="496968"/>
          </a:xfrm>
          <a:prstGeom prst="rect">
            <a:avLst/>
          </a:prstGeom>
        </p:spPr>
        <p:txBody>
          <a:bodyPr vert="horz" lIns="90987" tIns="45494" rIns="90987" bIns="45494" rtlCol="0" anchor="b"/>
          <a:lstStyle>
            <a:lvl1pPr algn="r">
              <a:defRPr sz="1200"/>
            </a:lvl1pPr>
          </a:lstStyle>
          <a:p>
            <a:fld id="{8FB6598B-7D94-43FB-9FBF-632D67C5CFD5}" type="slidenum">
              <a:rPr lang="ru-RU" smtClean="0"/>
              <a:pPr/>
              <a:t>‹#›</a:t>
            </a:fld>
            <a:endParaRPr lang="ru-RU" dirty="0"/>
          </a:p>
        </p:txBody>
      </p:sp>
    </p:spTree>
    <p:extLst>
      <p:ext uri="{BB962C8B-B14F-4D97-AF65-F5344CB8AC3E}">
        <p14:creationId xmlns:p14="http://schemas.microsoft.com/office/powerpoint/2010/main" val="160037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2949787" cy="496492"/>
          </a:xfrm>
          <a:prstGeom prst="rect">
            <a:avLst/>
          </a:prstGeom>
        </p:spPr>
        <p:txBody>
          <a:bodyPr vert="horz" lIns="90987" tIns="45494" rIns="90987" bIns="45494" rtlCol="0"/>
          <a:lstStyle>
            <a:lvl1pPr algn="l">
              <a:defRPr sz="1200"/>
            </a:lvl1pPr>
          </a:lstStyle>
          <a:p>
            <a:endParaRPr lang="ru-RU" dirty="0"/>
          </a:p>
        </p:txBody>
      </p:sp>
      <p:sp>
        <p:nvSpPr>
          <p:cNvPr id="3" name="Дата 2"/>
          <p:cNvSpPr>
            <a:spLocks noGrp="1"/>
          </p:cNvSpPr>
          <p:nvPr>
            <p:ph type="dt" idx="1"/>
          </p:nvPr>
        </p:nvSpPr>
        <p:spPr>
          <a:xfrm>
            <a:off x="3855842" y="0"/>
            <a:ext cx="2949787" cy="496492"/>
          </a:xfrm>
          <a:prstGeom prst="rect">
            <a:avLst/>
          </a:prstGeom>
        </p:spPr>
        <p:txBody>
          <a:bodyPr vert="horz" lIns="90987" tIns="45494" rIns="90987" bIns="45494" rtlCol="0"/>
          <a:lstStyle>
            <a:lvl1pPr algn="r">
              <a:defRPr sz="1200"/>
            </a:lvl1pPr>
          </a:lstStyle>
          <a:p>
            <a:fld id="{50533E26-8204-4D51-B717-5676376E12D2}" type="datetimeFigureOut">
              <a:rPr lang="ru-RU" smtClean="0"/>
              <a:pPr/>
              <a:t>21.11.2018</a:t>
            </a:fld>
            <a:endParaRPr lang="ru-RU" dirty="0"/>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0987" tIns="45494" rIns="90987" bIns="45494" rtlCol="0" anchor="ctr"/>
          <a:lstStyle/>
          <a:p>
            <a:endParaRPr lang="ru-RU" dirty="0"/>
          </a:p>
        </p:txBody>
      </p:sp>
      <p:sp>
        <p:nvSpPr>
          <p:cNvPr id="5" name="Заметки 4"/>
          <p:cNvSpPr>
            <a:spLocks noGrp="1"/>
          </p:cNvSpPr>
          <p:nvPr>
            <p:ph type="body" sz="quarter" idx="3"/>
          </p:nvPr>
        </p:nvSpPr>
        <p:spPr>
          <a:xfrm>
            <a:off x="680721" y="4720634"/>
            <a:ext cx="5445760" cy="4473179"/>
          </a:xfrm>
          <a:prstGeom prst="rect">
            <a:avLst/>
          </a:prstGeom>
        </p:spPr>
        <p:txBody>
          <a:bodyPr vert="horz" lIns="90987" tIns="45494" rIns="90987" bIns="45494"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41261"/>
            <a:ext cx="2949787" cy="496492"/>
          </a:xfrm>
          <a:prstGeom prst="rect">
            <a:avLst/>
          </a:prstGeom>
        </p:spPr>
        <p:txBody>
          <a:bodyPr vert="horz" lIns="90987" tIns="45494" rIns="90987" bIns="45494"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5842" y="9441261"/>
            <a:ext cx="2949787" cy="496492"/>
          </a:xfrm>
          <a:prstGeom prst="rect">
            <a:avLst/>
          </a:prstGeom>
        </p:spPr>
        <p:txBody>
          <a:bodyPr vert="horz" lIns="90987" tIns="45494" rIns="90987" bIns="45494" rtlCol="0" anchor="b"/>
          <a:lstStyle>
            <a:lvl1pPr algn="r">
              <a:defRPr sz="1200"/>
            </a:lvl1pPr>
          </a:lstStyle>
          <a:p>
            <a:fld id="{B544D9F5-3676-48A6-B5DF-3F4DF1123416}" type="slidenum">
              <a:rPr lang="ru-RU" smtClean="0"/>
              <a:pPr/>
              <a:t>‹#›</a:t>
            </a:fld>
            <a:endParaRPr lang="ru-RU" dirty="0"/>
          </a:p>
        </p:txBody>
      </p:sp>
    </p:spTree>
    <p:extLst>
      <p:ext uri="{BB962C8B-B14F-4D97-AF65-F5344CB8AC3E}">
        <p14:creationId xmlns:p14="http://schemas.microsoft.com/office/powerpoint/2010/main" val="33421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1</a:t>
            </a:fld>
            <a:endParaRPr lang="ru-RU" dirty="0"/>
          </a:p>
        </p:txBody>
      </p:sp>
    </p:spTree>
    <p:extLst>
      <p:ext uri="{BB962C8B-B14F-4D97-AF65-F5344CB8AC3E}">
        <p14:creationId xmlns:p14="http://schemas.microsoft.com/office/powerpoint/2010/main" val="1567542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ru-RU" sz="1200" kern="1200" dirty="0" smtClean="0">
                <a:solidFill>
                  <a:schemeClr val="tx1"/>
                </a:solidFill>
                <a:effectLst/>
                <a:latin typeface="+mn-lt"/>
                <a:ea typeface="+mn-ea"/>
                <a:cs typeface="+mn-cs"/>
              </a:rPr>
              <a:t>Отсутствуют в достаточном количестве (200 коек на 1 млн. населения) (Методические рекомендации МР 3.1.2.0004-10 «Критерии расчета запаса профилактических и лечебных препаратов, оборудования, имущества, индивидуальных средств защиты и дезинфицирующих средств для субъектов Российской Федерации на период пандемии гриппа», утвержденные 28.06.2010 Главным государственным санитарным врачом Российской Федерации)</a:t>
            </a:r>
          </a:p>
          <a:p>
            <a:pPr algn="just"/>
            <a:r>
              <a:rPr lang="ru-RU" sz="1200" kern="1200" dirty="0" smtClean="0">
                <a:solidFill>
                  <a:schemeClr val="tx1"/>
                </a:solidFill>
                <a:effectLst/>
                <a:latin typeface="+mn-lt"/>
                <a:ea typeface="+mn-ea"/>
                <a:cs typeface="+mn-cs"/>
              </a:rPr>
              <a:t> реанимационные койки для пациентов с ОРВИ, гриппом и их осложнениями в 60 субъектах: Республики Адыгея, Алтай, Башкортостан, Бурятия, Дагестан, Ингушетия, Кабардино-Балкарская, Карачаево-Черкесская, Карелия, Мордовия, Саха (Якутия), Татарстан,  Тыва, Удмуртская, Хакасия, Чеченская, Чувашская, Красноярский, Камчатский, Приморский и Хабаровский края, Амурская, Архангельская, Астраханская, Белгородская, Владимирская, Волгоградская, Вологодская, Ивановская, Иркутская, Калининградская, Калужская, Кемеровская, Костромская, Курганская, Курская, Московская, Мурманская, Новосибирская, Омская, Оренбургская, Орловская, Псковская, Ростовская, Рязанская, Самарская, Саратовская, Свердловская, Тамбовская, Тверская, Томская, Тульская, Ульяновская и Ярославская области, города Санкт-Петербург, Севастополь, Москва, Ненецкий автономный округ, Ямало-Ненецкий автономный округ, Еврейская автономная область.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B544D9F5-3676-48A6-B5DF-3F4DF1123416}" type="slidenum">
              <a:rPr lang="ru-RU" smtClean="0"/>
              <a:pPr/>
              <a:t>10</a:t>
            </a:fld>
            <a:endParaRPr lang="ru-RU" dirty="0"/>
          </a:p>
        </p:txBody>
      </p:sp>
    </p:spTree>
    <p:extLst>
      <p:ext uri="{BB962C8B-B14F-4D97-AF65-F5344CB8AC3E}">
        <p14:creationId xmlns:p14="http://schemas.microsoft.com/office/powerpoint/2010/main" val="244357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По информации, представленной территориальными органами Росздравнадзора, по состоянию на 26.09.2018 аппаратурой для ЭКМО для оказания медицинской помощи пациентам с ОРВИ и гриппом (всего 108 единиц) </a:t>
            </a:r>
            <a:r>
              <a:rPr lang="ru-RU" b="1" dirty="0" smtClean="0">
                <a:solidFill>
                  <a:srgbClr val="FF0000"/>
                </a:solidFill>
              </a:rPr>
              <a:t>обеспечены 63 субъекта Российской Федерации.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Отсутствует аппаратура для ЭКМО для оказания медицинской помощи пациентам с ОРВИ и гриппом в 22 субъектах Российской Федерации (Республики Адыгея, Алтай, Башкортостан, Ингушетия, Кабардино-Балкарская, Калмыкия, Карелия, Крым, Марий Эл </a:t>
            </a:r>
            <a:r>
              <a:rPr lang="ru-RU" b="1" dirty="0" smtClean="0"/>
              <a:t>(имеется Соглашение с Республикой Чувашия от 13.03.2018 № 2 по маршрутизации пациентов)</a:t>
            </a:r>
            <a:r>
              <a:rPr lang="ru-RU" dirty="0" smtClean="0"/>
              <a:t>, Северная Осетия-Алания, Тыва и Удмуртская, Брянская, Костромская, Курганская, Курская, Магаданская, Орловская и Тульская области, Ненецкий и Ямало-Ненецкий автономные округа, Еврейская автономная область).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smtClean="0"/>
              <a:t>Главам 55 субъектов Российской Федерации Росздравнадзором 29.01.2016 направлена Правительственная телеграмма с рекомендацией по оснащению в кратчайший срок медицинских организаций дыхательной аппаратурой для экстракорпоральной мембранной </a:t>
            </a:r>
            <a:r>
              <a:rPr lang="ru-RU" dirty="0" err="1" smtClean="0"/>
              <a:t>оксигенации</a:t>
            </a:r>
            <a:r>
              <a:rPr lang="ru-RU" dirty="0" smtClean="0"/>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u-RU"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smtClean="0"/>
              <a:t>В ноябре 2017 г аппаратура для ЭКМО для оказания медицинской помощи пациентам с ОРВИ и гриппом отсутствовала в 29 субъектах Российской Федерации (Республики Адыгея, Алтай, Башкортостан, Ингушетия, Кабардино-Балкарская, Калмыкия, Карелия, Крым, Марий Эл, Северная Осетия-Алания, Татарстан, Удмуртская, Хакасия и Чеченская, Пермский край, Брянская, Ивановская, Костромская, Курганская, Курская, Магаданская, Орловская, Ростовская, Тамбовская и Тульская области, Ханты-Мансийский автономный округ-Югра, Ненецкий и Ямало-Ненецкий автономные округа, Еврейская автономная область).</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ru-RU" dirty="0" smtClean="0"/>
          </a:p>
        </p:txBody>
      </p:sp>
      <p:sp>
        <p:nvSpPr>
          <p:cNvPr id="4" name="Номер слайда 3"/>
          <p:cNvSpPr>
            <a:spLocks noGrp="1"/>
          </p:cNvSpPr>
          <p:nvPr>
            <p:ph type="sldNum" sz="quarter" idx="10"/>
          </p:nvPr>
        </p:nvSpPr>
        <p:spPr/>
        <p:txBody>
          <a:bodyPr/>
          <a:lstStyle/>
          <a:p>
            <a:fld id="{B544D9F5-3676-48A6-B5DF-3F4DF1123416}" type="slidenum">
              <a:rPr lang="ru-RU" smtClean="0"/>
              <a:pPr/>
              <a:t>11</a:t>
            </a:fld>
            <a:endParaRPr lang="ru-RU" dirty="0"/>
          </a:p>
        </p:txBody>
      </p:sp>
    </p:spTree>
    <p:extLst>
      <p:ext uri="{BB962C8B-B14F-4D97-AF65-F5344CB8AC3E}">
        <p14:creationId xmlns:p14="http://schemas.microsoft.com/office/powerpoint/2010/main" val="4155628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12</a:t>
            </a:fld>
            <a:endParaRPr lang="ru-RU" dirty="0"/>
          </a:p>
        </p:txBody>
      </p:sp>
    </p:spTree>
    <p:extLst>
      <p:ext uri="{BB962C8B-B14F-4D97-AF65-F5344CB8AC3E}">
        <p14:creationId xmlns:p14="http://schemas.microsoft.com/office/powerpoint/2010/main" val="3823412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Во всех субъектах Российской Федерации издан приказ о проведении вакцинопрофилактики, предусматривающий методику расчета потребностей в вакцине, осуществление контроля за своевременностью её получения и расходования, обоснованности списания. Одновременно в Красноярском и Пермском краях, Владимирской, Ростовской и Тульской областях имеется плановое задание на проведение вакцинопрофилактики от пневмококковой инфекции.</a:t>
            </a:r>
          </a:p>
        </p:txBody>
      </p:sp>
      <p:sp>
        <p:nvSpPr>
          <p:cNvPr id="4" name="Номер слайда 3"/>
          <p:cNvSpPr>
            <a:spLocks noGrp="1"/>
          </p:cNvSpPr>
          <p:nvPr>
            <p:ph type="sldNum" sz="quarter" idx="10"/>
          </p:nvPr>
        </p:nvSpPr>
        <p:spPr/>
        <p:txBody>
          <a:bodyPr/>
          <a:lstStyle/>
          <a:p>
            <a:fld id="{B544D9F5-3676-48A6-B5DF-3F4DF1123416}" type="slidenum">
              <a:rPr lang="ru-RU" smtClean="0"/>
              <a:pPr/>
              <a:t>2</a:t>
            </a:fld>
            <a:endParaRPr lang="ru-RU" dirty="0"/>
          </a:p>
        </p:txBody>
      </p:sp>
    </p:spTree>
    <p:extLst>
      <p:ext uri="{BB962C8B-B14F-4D97-AF65-F5344CB8AC3E}">
        <p14:creationId xmlns:p14="http://schemas.microsoft.com/office/powerpoint/2010/main" val="743255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Отсутствуют лаборатории с современными методами диагностики вируса гриппа на базе лабораторий медицинских организаций в Чувашской Республике, Красноярском крае, Брянской, Калининградской, Ленинградской, Ростовской, Самарской и Тверской областях, Ненецком автономном округе, Еврейской автономной области.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Лаборатории, осуществляющие верификацию вируса гриппа, имеются во всех субъектах, кроме Ленинградской области, Ненецкого автономного округа, Еврейской автономной области.</a:t>
            </a:r>
          </a:p>
          <a:p>
            <a:endParaRPr lang="ru-RU"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B544D9F5-3676-48A6-B5DF-3F4DF1123416}" type="slidenum">
              <a:rPr lang="ru-RU" smtClean="0"/>
              <a:pPr/>
              <a:t>3</a:t>
            </a:fld>
            <a:endParaRPr lang="ru-RU" dirty="0"/>
          </a:p>
        </p:txBody>
      </p:sp>
    </p:spTree>
    <p:extLst>
      <p:ext uri="{BB962C8B-B14F-4D97-AF65-F5344CB8AC3E}">
        <p14:creationId xmlns:p14="http://schemas.microsoft.com/office/powerpoint/2010/main" val="1817305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Отсутствуют графики закупки </a:t>
            </a:r>
            <a:r>
              <a:rPr lang="ru-RU" sz="1200" kern="1200" dirty="0" err="1" smtClean="0">
                <a:solidFill>
                  <a:schemeClr val="tx1"/>
                </a:solidFill>
                <a:effectLst/>
                <a:latin typeface="+mn-lt"/>
                <a:ea typeface="+mn-ea"/>
                <a:cs typeface="+mn-cs"/>
              </a:rPr>
              <a:t>диагностикумов</a:t>
            </a:r>
            <a:r>
              <a:rPr lang="ru-RU" sz="1200" kern="1200" dirty="0" smtClean="0">
                <a:solidFill>
                  <a:schemeClr val="tx1"/>
                </a:solidFill>
                <a:effectLst/>
                <a:latin typeface="+mn-lt"/>
                <a:ea typeface="+mn-ea"/>
                <a:cs typeface="+mn-cs"/>
              </a:rPr>
              <a:t> для лабораторной верификации возбудителей гриппа в Республиках Карелия, Кабардино-Балкария, Коми и Татарстан, Брянской, Ленинградской, Новгородской, Ульяновской и Ярославской областях, Ненецком автономном округе, Еврейской автономной области.</a:t>
            </a:r>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4</a:t>
            </a:fld>
            <a:endParaRPr lang="ru-RU" dirty="0"/>
          </a:p>
        </p:txBody>
      </p:sp>
    </p:spTree>
    <p:extLst>
      <p:ext uri="{BB962C8B-B14F-4D97-AF65-F5344CB8AC3E}">
        <p14:creationId xmlns:p14="http://schemas.microsoft.com/office/powerpoint/2010/main" val="144183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Во всех субъектах Российской Федерации создан 2-хнедельный запас препаратов </a:t>
            </a:r>
            <a:r>
              <a:rPr lang="ru-RU" sz="1200" kern="1200" dirty="0" err="1" smtClean="0">
                <a:solidFill>
                  <a:schemeClr val="tx1"/>
                </a:solidFill>
                <a:effectLst/>
                <a:latin typeface="+mn-lt"/>
                <a:ea typeface="+mn-ea"/>
                <a:cs typeface="+mn-cs"/>
              </a:rPr>
              <a:t>Умифеновир</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Арбидол</a:t>
            </a:r>
            <a:r>
              <a:rPr lang="ru-RU" sz="1200" kern="1200" dirty="0" smtClean="0">
                <a:solidFill>
                  <a:schemeClr val="tx1"/>
                </a:solidFill>
                <a:effectLst/>
                <a:latin typeface="+mn-lt"/>
                <a:ea typeface="+mn-ea"/>
                <a:cs typeface="+mn-cs"/>
              </a:rPr>
              <a:t>) и </a:t>
            </a:r>
            <a:r>
              <a:rPr lang="ru-RU" sz="1200" kern="1200" dirty="0" err="1" smtClean="0">
                <a:solidFill>
                  <a:schemeClr val="tx1"/>
                </a:solidFill>
                <a:effectLst/>
                <a:latin typeface="+mn-lt"/>
                <a:ea typeface="+mn-ea"/>
                <a:cs typeface="+mn-cs"/>
              </a:rPr>
              <a:t>Осельтамивир</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Тамифлю</a:t>
            </a:r>
            <a:r>
              <a:rPr lang="ru-RU" sz="1200" kern="1200" dirty="0" smtClean="0">
                <a:solidFill>
                  <a:schemeClr val="tx1"/>
                </a:solidFill>
                <a:effectLst/>
                <a:latin typeface="+mn-lt"/>
                <a:ea typeface="+mn-ea"/>
                <a:cs typeface="+mn-cs"/>
              </a:rPr>
              <a:t>), а также медицинских одноразовых масок.</a:t>
            </a:r>
          </a:p>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5</a:t>
            </a:fld>
            <a:endParaRPr lang="ru-RU" dirty="0"/>
          </a:p>
        </p:txBody>
      </p:sp>
    </p:spTree>
    <p:extLst>
      <p:ext uri="{BB962C8B-B14F-4D97-AF65-F5344CB8AC3E}">
        <p14:creationId xmlns:p14="http://schemas.microsoft.com/office/powerpoint/2010/main" val="97845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Вместе с тем по некоторым лекарственным средствам, необходимым для лечения больных ОРВИ и гриппом, 2-хнедельный запас с учетом сезонной потребности не создан:</a:t>
            </a:r>
          </a:p>
          <a:p>
            <a:r>
              <a:rPr lang="ru-RU" sz="1200" kern="1200" dirty="0" smtClean="0">
                <a:solidFill>
                  <a:schemeClr val="tx1"/>
                </a:solidFill>
                <a:effectLst/>
                <a:latin typeface="+mn-lt"/>
                <a:ea typeface="+mn-ea"/>
                <a:cs typeface="+mn-cs"/>
              </a:rPr>
              <a:t>по </a:t>
            </a:r>
            <a:r>
              <a:rPr lang="ru-RU" sz="1200" kern="1200" dirty="0" err="1" smtClean="0">
                <a:solidFill>
                  <a:schemeClr val="tx1"/>
                </a:solidFill>
                <a:effectLst/>
                <a:latin typeface="+mn-lt"/>
                <a:ea typeface="+mn-ea"/>
                <a:cs typeface="+mn-cs"/>
              </a:rPr>
              <a:t>Занамивиру</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Релензе</a:t>
            </a:r>
            <a:r>
              <a:rPr lang="ru-RU" sz="1200" kern="1200" dirty="0" smtClean="0">
                <a:solidFill>
                  <a:schemeClr val="tx1"/>
                </a:solidFill>
                <a:effectLst/>
                <a:latin typeface="+mn-lt"/>
                <a:ea typeface="+mn-ea"/>
                <a:cs typeface="+mn-cs"/>
              </a:rPr>
              <a:t>) – в Ненецком автономном округе;</a:t>
            </a:r>
          </a:p>
          <a:p>
            <a:r>
              <a:rPr lang="ru-RU" sz="1200" kern="1200" dirty="0" smtClean="0">
                <a:solidFill>
                  <a:schemeClr val="tx1"/>
                </a:solidFill>
                <a:effectLst/>
                <a:latin typeface="+mn-lt"/>
                <a:ea typeface="+mn-ea"/>
                <a:cs typeface="+mn-cs"/>
              </a:rPr>
              <a:t>по </a:t>
            </a:r>
            <a:r>
              <a:rPr lang="ru-RU" sz="1200" kern="1200" dirty="0" err="1" smtClean="0">
                <a:solidFill>
                  <a:schemeClr val="tx1"/>
                </a:solidFill>
                <a:effectLst/>
                <a:latin typeface="+mn-lt"/>
                <a:ea typeface="+mn-ea"/>
                <a:cs typeface="+mn-cs"/>
              </a:rPr>
              <a:t>Имидазолилэтанамид</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пентандиовой</a:t>
            </a:r>
            <a:r>
              <a:rPr lang="ru-RU" sz="1200" kern="1200" dirty="0" smtClean="0">
                <a:solidFill>
                  <a:schemeClr val="tx1"/>
                </a:solidFill>
                <a:effectLst/>
                <a:latin typeface="+mn-lt"/>
                <a:ea typeface="+mn-ea"/>
                <a:cs typeface="+mn-cs"/>
              </a:rPr>
              <a:t> кислоты (</a:t>
            </a:r>
            <a:r>
              <a:rPr lang="ru-RU" sz="1200" kern="1200" dirty="0" err="1" smtClean="0">
                <a:solidFill>
                  <a:schemeClr val="tx1"/>
                </a:solidFill>
                <a:effectLst/>
                <a:latin typeface="+mn-lt"/>
                <a:ea typeface="+mn-ea"/>
                <a:cs typeface="+mn-cs"/>
              </a:rPr>
              <a:t>Ингавирину</a:t>
            </a:r>
            <a:r>
              <a:rPr lang="ru-RU" sz="1200" kern="1200" dirty="0" smtClean="0">
                <a:solidFill>
                  <a:schemeClr val="tx1"/>
                </a:solidFill>
                <a:effectLst/>
                <a:latin typeface="+mn-lt"/>
                <a:ea typeface="+mn-ea"/>
                <a:cs typeface="+mn-cs"/>
              </a:rPr>
              <a:t>) – в Ненецком автономном округе, Ханты-Мансийском АО - Югре;</a:t>
            </a:r>
          </a:p>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6</a:t>
            </a:fld>
            <a:endParaRPr lang="ru-RU" dirty="0"/>
          </a:p>
        </p:txBody>
      </p:sp>
    </p:spTree>
    <p:extLst>
      <p:ext uri="{BB962C8B-B14F-4D97-AF65-F5344CB8AC3E}">
        <p14:creationId xmlns:p14="http://schemas.microsoft.com/office/powerpoint/2010/main" val="89745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по Сополимеру </a:t>
            </a:r>
            <a:r>
              <a:rPr lang="ru-RU" sz="1200" kern="1200" dirty="0" err="1" smtClean="0">
                <a:solidFill>
                  <a:schemeClr val="tx1"/>
                </a:solidFill>
                <a:effectLst/>
                <a:latin typeface="+mn-lt"/>
                <a:ea typeface="+mn-ea"/>
                <a:cs typeface="+mn-cs"/>
              </a:rPr>
              <a:t>госсипола</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Кагоцелу</a:t>
            </a:r>
            <a:r>
              <a:rPr lang="ru-RU" sz="1200" kern="1200" dirty="0" smtClean="0">
                <a:solidFill>
                  <a:schemeClr val="tx1"/>
                </a:solidFill>
                <a:effectLst/>
                <a:latin typeface="+mn-lt"/>
                <a:ea typeface="+mn-ea"/>
                <a:cs typeface="+mn-cs"/>
              </a:rPr>
              <a:t>) – в Республиках Адыгея и Кабардино-Балкарии, Пермском крае, Ненецком автономном округе, Ханты-Мансийском АО - Югре; </a:t>
            </a:r>
          </a:p>
          <a:p>
            <a:r>
              <a:rPr lang="ru-RU" sz="1200" kern="1200" dirty="0" smtClean="0">
                <a:solidFill>
                  <a:schemeClr val="tx1"/>
                </a:solidFill>
                <a:effectLst/>
                <a:latin typeface="+mn-lt"/>
                <a:ea typeface="+mn-ea"/>
                <a:cs typeface="+mn-cs"/>
              </a:rPr>
              <a:t>по Интерферону альфа – в Кабардино-Балкарской Республике, городе Санкт-Петербурге;</a:t>
            </a:r>
          </a:p>
        </p:txBody>
      </p:sp>
      <p:sp>
        <p:nvSpPr>
          <p:cNvPr id="4" name="Номер слайда 3"/>
          <p:cNvSpPr>
            <a:spLocks noGrp="1"/>
          </p:cNvSpPr>
          <p:nvPr>
            <p:ph type="sldNum" sz="quarter" idx="10"/>
          </p:nvPr>
        </p:nvSpPr>
        <p:spPr/>
        <p:txBody>
          <a:bodyPr/>
          <a:lstStyle/>
          <a:p>
            <a:fld id="{B544D9F5-3676-48A6-B5DF-3F4DF1123416}" type="slidenum">
              <a:rPr lang="ru-RU" smtClean="0"/>
              <a:pPr/>
              <a:t>7</a:t>
            </a:fld>
            <a:endParaRPr lang="ru-RU" dirty="0"/>
          </a:p>
        </p:txBody>
      </p:sp>
    </p:spTree>
    <p:extLst>
      <p:ext uri="{BB962C8B-B14F-4D97-AF65-F5344CB8AC3E}">
        <p14:creationId xmlns:p14="http://schemas.microsoft.com/office/powerpoint/2010/main" val="316413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по Интерферону гамма – в Республиках Адыгея, Кабардино-Балкарской и Чувашской, Владимирской, Новгородской, Томской, городах Санкт-Петербург и Севастополь, Ненецком и Чукотский автономных округах, Ханты-Мансийском АО – Югре, Еврейской автономной области; </a:t>
            </a:r>
          </a:p>
          <a:p>
            <a:r>
              <a:rPr lang="ru-RU" sz="1200" kern="1200" dirty="0" smtClean="0">
                <a:solidFill>
                  <a:schemeClr val="tx1"/>
                </a:solidFill>
                <a:effectLst/>
                <a:latin typeface="+mn-lt"/>
                <a:ea typeface="+mn-ea"/>
                <a:cs typeface="+mn-cs"/>
              </a:rPr>
              <a:t>по антибиотикам широкого спектра действия – в Тверской области и городе Санкт-Петербург.</a:t>
            </a:r>
          </a:p>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pPr/>
              <a:t>8</a:t>
            </a:fld>
            <a:endParaRPr lang="ru-RU" dirty="0"/>
          </a:p>
        </p:txBody>
      </p:sp>
    </p:spTree>
    <p:extLst>
      <p:ext uri="{BB962C8B-B14F-4D97-AF65-F5344CB8AC3E}">
        <p14:creationId xmlns:p14="http://schemas.microsoft.com/office/powerpoint/2010/main" val="2795016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ru-RU" sz="1200" kern="1200" dirty="0" smtClean="0">
                <a:solidFill>
                  <a:schemeClr val="tx1"/>
                </a:solidFill>
                <a:effectLst/>
                <a:latin typeface="+mn-lt"/>
                <a:ea typeface="+mn-ea"/>
                <a:cs typeface="+mn-cs"/>
              </a:rPr>
              <a:t>Проанализирована обеспеченность субъектов Российской Федерации койками для стационарного лечения больных ОРВИ и гриппом.</a:t>
            </a:r>
          </a:p>
          <a:p>
            <a:pPr algn="just"/>
            <a:r>
              <a:rPr lang="ru-RU" sz="1200" kern="1200" dirty="0" smtClean="0">
                <a:solidFill>
                  <a:schemeClr val="tx1"/>
                </a:solidFill>
                <a:effectLst/>
                <a:latin typeface="+mn-lt"/>
                <a:ea typeface="+mn-ea"/>
                <a:cs typeface="+mn-cs"/>
              </a:rPr>
              <a:t>Недостаточное количество больничных коек (из расчета 1250 коек на 1 млн. населения) (Методические рекомендации МР 3.1.2.0004-10 «Критерии расчета запаса профилактических и лечебных препаратов, оборудования, имущества, индивидуальных средств защиты и дезинфицирующих средств для субъектов Российской Федерации на период пандемии гриппа», утвержденные 28.06.2010 Главным государственным санитарным врачом Российской Федерации)</a:t>
            </a:r>
          </a:p>
          <a:p>
            <a:pPr algn="just"/>
            <a:r>
              <a:rPr lang="ru-RU" sz="1200" kern="1200" dirty="0" smtClean="0">
                <a:solidFill>
                  <a:schemeClr val="tx1"/>
                </a:solidFill>
                <a:effectLst/>
                <a:latin typeface="+mn-lt"/>
                <a:ea typeface="+mn-ea"/>
                <a:cs typeface="+mn-cs"/>
              </a:rPr>
              <a:t> имеется в 51 субъекте Российской Федерации: Республики Адыгея, Алтай, Дагестан, Ингушетия, Кабардино-Балкарская, Карелия, Мордовия, Саха (Якутия), Северная Осетия-Алания, Татарстан, Тыва, Хакасия, Чувашская, Алтайский, Камчатский, Красноярский, Пермский, Приморский, Ставропольский и Хабаровский края, Архангельская, Астраханская, Белгородская, Владимирская, Волгоградская, Воронежская, Ивановская, Калининградская, Калужская, Кемеровская, Кировская, Костромская, Курская, Мурманская, Нижегородская, Омская, Оренбургская, Псковская, Ростовская, Самарская, Саратовская, Свердловская, Тверская, Томская, Ульяновская и Челябинская области, города Москва, Санкт-Петербург и Севастополь, Ханты-Мансийский автономный округ – Югра, Еврейская автономная область.</a:t>
            </a:r>
          </a:p>
          <a:p>
            <a:pPr algn="just"/>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a:p>
            <a:endParaRPr lang="ru-RU"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B544D9F5-3676-48A6-B5DF-3F4DF1123416}" type="slidenum">
              <a:rPr lang="ru-RU" smtClean="0"/>
              <a:pPr/>
              <a:t>9</a:t>
            </a:fld>
            <a:endParaRPr lang="ru-RU" dirty="0"/>
          </a:p>
        </p:txBody>
      </p:sp>
    </p:spTree>
    <p:extLst>
      <p:ext uri="{BB962C8B-B14F-4D97-AF65-F5344CB8AC3E}">
        <p14:creationId xmlns:p14="http://schemas.microsoft.com/office/powerpoint/2010/main" val="4142960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37C3DF-3B33-444D-8612-51A3F7B4A85E}" type="datetime1">
              <a:rPr lang="ru-RU" smtClean="0"/>
              <a:t>21.11.2018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A9181E0-CA62-4067-928A-B2BB222D83D8}" type="datetime1">
              <a:rPr lang="ru-RU" smtClean="0"/>
              <a:t>21.11.2018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E1D182-0693-4E50-9164-CBF534846A69}" type="datetime1">
              <a:rPr lang="ru-RU" smtClean="0"/>
              <a:t>21.11.2018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CE5252-3B92-4717-906F-0970D137EFBA}" type="datetime1">
              <a:rPr lang="ru-RU" smtClean="0"/>
              <a:t>21.11.2018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01AFD3E5-8B98-4B4B-A9AD-109DCB1B8307}" type="datetime1">
              <a:rPr lang="ru-RU" smtClean="0"/>
              <a:t>21.11.2018</a:t>
            </a:fld>
            <a:endParaRPr lang="ru-RU" dirty="0"/>
          </a:p>
        </p:txBody>
      </p:sp>
      <p:sp>
        <p:nvSpPr>
          <p:cNvPr id="8" name="Slide Number Placeholder 7"/>
          <p:cNvSpPr>
            <a:spLocks noGrp="1"/>
          </p:cNvSpPr>
          <p:nvPr>
            <p:ph type="sldNum" sz="quarter" idx="11"/>
          </p:nvPr>
        </p:nvSpPr>
        <p:spPr/>
        <p:txBody>
          <a:bodyPr/>
          <a:lstStyle/>
          <a:p>
            <a:fld id="{725C68B6-61C2-468F-89AB-4B9F7531AA68}" type="slidenum">
              <a:rPr lang="ru-RU" smtClean="0"/>
              <a:pPr/>
              <a:t>‹#›</a:t>
            </a:fld>
            <a:endParaRPr lang="ru-RU" dirty="0"/>
          </a:p>
        </p:txBody>
      </p:sp>
      <p:sp>
        <p:nvSpPr>
          <p:cNvPr id="9" name="Footer Placeholder 8"/>
          <p:cNvSpPr>
            <a:spLocks noGrp="1"/>
          </p:cNvSpPr>
          <p:nvPr>
            <p:ph type="ftr" sz="quarter" idx="12"/>
          </p:nvPr>
        </p:nvSpPr>
        <p:spPr/>
        <p:txBody>
          <a:bodyPr/>
          <a:lstStyle/>
          <a:p>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F05FE3-762D-437A-BBA2-85F0D3CB3346}" type="datetime1">
              <a:rPr lang="ru-RU" smtClean="0"/>
              <a:t>21.11.2018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4610112-7773-4C9E-ACA3-DBF8D2163698}" type="datetime1">
              <a:rPr lang="ru-RU" smtClean="0"/>
              <a:t>21.11.2018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2CE3AB8-38D2-467C-8F33-F4B08AF4F9F9}" type="datetime1">
              <a:rPr lang="ru-RU" smtClean="0"/>
              <a:t>21.11.2018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0A9B3-C220-45AF-A3AE-3D3BE13529AC}" type="datetime1">
              <a:rPr lang="ru-RU" smtClean="0"/>
              <a:t>21.11.2018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3B49F4-21B7-468E-8E84-10B958501483}" type="datetime1">
              <a:rPr lang="ru-RU" smtClean="0"/>
              <a:t>21.11.2018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B4C679-04EA-4B58-8F2E-96D15C35C9F5}" type="datetime1">
              <a:rPr lang="ru-RU" smtClean="0"/>
              <a:t>21.11.2018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pPr/>
              <a:t>‹#›</a:t>
            </a:fld>
            <a:endParaRPr lang="ru-RU"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FFF08A9-E067-4DCD-A729-6D34456EF178}" type="datetime1">
              <a:rPr lang="ru-RU" smtClean="0"/>
              <a:t>21.11.2018</a:t>
            </a:fld>
            <a:endParaRPr lang="ru-RU"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25C68B6-61C2-468F-89AB-4B9F7531AA68}" type="slidenum">
              <a:rPr lang="ru-RU" smtClean="0"/>
              <a:pPr/>
              <a:t>‹#›</a:t>
            </a:fld>
            <a:endParaRPr lang="ru-RU"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Прямая соединительная линия 8"/>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12"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611560" cy="952353"/>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323528" y="260648"/>
            <a:ext cx="8928992" cy="432048"/>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b="1" dirty="0" smtClean="0">
                <a:solidFill>
                  <a:srgbClr val="002060"/>
                </a:solidFill>
                <a:latin typeface="Times New Roman" panose="02020603050405020304" pitchFamily="18" charset="0"/>
                <a:cs typeface="Times New Roman" panose="02020603050405020304" pitchFamily="18" charset="0"/>
              </a:rPr>
              <a:t>Федеральная служба по надзору в сфере здравоохранения</a:t>
            </a:r>
          </a:p>
        </p:txBody>
      </p:sp>
      <p:sp>
        <p:nvSpPr>
          <p:cNvPr id="7" name="Прямоугольник 7"/>
          <p:cNvSpPr>
            <a:spLocks noChangeArrowheads="1"/>
          </p:cNvSpPr>
          <p:nvPr/>
        </p:nvSpPr>
        <p:spPr bwMode="auto">
          <a:xfrm>
            <a:off x="2411760" y="5301208"/>
            <a:ext cx="4572000" cy="1200329"/>
          </a:xfrm>
          <a:prstGeom prst="rect">
            <a:avLst/>
          </a:prstGeom>
          <a:noFill/>
          <a:ln w="9525">
            <a:noFill/>
            <a:miter lim="800000"/>
            <a:headEnd/>
            <a:tailEnd/>
          </a:ln>
        </p:spPr>
        <p:txBody>
          <a:bodyPr>
            <a:spAutoFit/>
          </a:bodyPr>
          <a:lstStyle/>
          <a:p>
            <a:pPr algn="ctr"/>
            <a:r>
              <a:rPr lang="ru-RU" b="1" dirty="0">
                <a:latin typeface="Times New Roman" panose="02020603050405020304" pitchFamily="18" charset="0"/>
                <a:cs typeface="Times New Roman" panose="02020603050405020304" pitchFamily="18" charset="0"/>
              </a:rPr>
              <a:t>Заместитель руководителя Федеральной службы по надзору в сфере </a:t>
            </a:r>
            <a:r>
              <a:rPr lang="ru-RU" b="1" dirty="0" smtClean="0">
                <a:latin typeface="Times New Roman" panose="02020603050405020304" pitchFamily="18" charset="0"/>
                <a:cs typeface="Times New Roman" panose="02020603050405020304" pitchFamily="18" charset="0"/>
              </a:rPr>
              <a:t>здравоохранения</a:t>
            </a:r>
          </a:p>
          <a:p>
            <a:pPr algn="ctr"/>
            <a:r>
              <a:rPr lang="ru-RU" b="1" smtClean="0">
                <a:latin typeface="Times New Roman" panose="02020603050405020304" pitchFamily="18" charset="0"/>
                <a:cs typeface="Times New Roman" panose="02020603050405020304" pitchFamily="18" charset="0"/>
              </a:rPr>
              <a:t> </a:t>
            </a:r>
            <a:r>
              <a:rPr lang="ru-RU" b="1"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И.Ф.Серёгина</a:t>
            </a:r>
            <a:endParaRPr lang="ru-RU"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23528" y="1844824"/>
            <a:ext cx="8496944" cy="3170099"/>
          </a:xfrm>
          <a:prstGeom prst="rect">
            <a:avLst/>
          </a:prstGeom>
          <a:noFill/>
        </p:spPr>
        <p:txBody>
          <a:bodyPr wrap="square" rtlCol="0">
            <a:spAutoFit/>
          </a:bodyPr>
          <a:lstStyle/>
          <a:p>
            <a:pPr algn="ctr">
              <a:spcAft>
                <a:spcPts val="0"/>
              </a:spcAft>
            </a:pPr>
            <a:r>
              <a:rPr lang="ru-RU"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 </a:t>
            </a:r>
            <a:r>
              <a:rPr lang="ru-RU"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готовности субъектов Российской Федерации к </a:t>
            </a:r>
            <a:r>
              <a:rPr lang="ru-RU"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подъёму </a:t>
            </a:r>
            <a:r>
              <a:rPr lang="ru-RU"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заболеваемости острыми респираторными вирусными инфекциями и гриппом в </a:t>
            </a:r>
            <a:r>
              <a:rPr lang="ru-RU"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эпидемическом сезоне 2018-2019 </a:t>
            </a:r>
            <a:r>
              <a:rPr lang="ru-RU" sz="32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г.г</a:t>
            </a:r>
            <a:r>
              <a:rPr lang="ru-RU"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ru-RU" sz="2000" i="1" smtClean="0">
                <a:latin typeface="Times New Roman" panose="02020603050405020304" pitchFamily="18" charset="0"/>
                <a:ea typeface="Calibri" panose="020F0502020204030204" pitchFamily="34" charset="0"/>
                <a:cs typeface="Times New Roman" panose="02020603050405020304" pitchFamily="18" charset="0"/>
              </a:rPr>
              <a:t>21 ноября 2018 </a:t>
            </a:r>
            <a:r>
              <a:rPr lang="ru-RU" sz="2000" i="1" dirty="0">
                <a:latin typeface="Times New Roman" panose="02020603050405020304" pitchFamily="18" charset="0"/>
                <a:ea typeface="Calibri" panose="020F0502020204030204" pitchFamily="34" charset="0"/>
                <a:cs typeface="Times New Roman" panose="02020603050405020304" pitchFamily="18" charset="0"/>
              </a:rPr>
              <a:t>года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4063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274068"/>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Обеспеченность </a:t>
            </a:r>
            <a:r>
              <a:rPr lang="ru-RU" sz="2400" b="1" dirty="0">
                <a:solidFill>
                  <a:srgbClr val="002060"/>
                </a:solidFill>
                <a:latin typeface="Times New Roman" panose="02020603050405020304" pitchFamily="18" charset="0"/>
                <a:cs typeface="Times New Roman" panose="02020603050405020304" pitchFamily="18" charset="0"/>
              </a:rPr>
              <a:t>субъектов Российской Федерации </a:t>
            </a:r>
            <a:r>
              <a:rPr lang="ru-RU" sz="2400" b="1" dirty="0" smtClean="0">
                <a:solidFill>
                  <a:srgbClr val="002060"/>
                </a:solidFill>
                <a:latin typeface="Times New Roman" panose="02020603050405020304" pitchFamily="18" charset="0"/>
                <a:cs typeface="Times New Roman" panose="02020603050405020304" pitchFamily="18" charset="0"/>
              </a:rPr>
              <a:t>реанимационными койками </a:t>
            </a:r>
            <a:r>
              <a:rPr lang="ru-RU" sz="2400" b="1" dirty="0">
                <a:solidFill>
                  <a:srgbClr val="002060"/>
                </a:solidFill>
                <a:latin typeface="Times New Roman" panose="02020603050405020304" pitchFamily="18" charset="0"/>
                <a:cs typeface="Times New Roman" panose="02020603050405020304" pitchFamily="18" charset="0"/>
              </a:rPr>
              <a:t>для пациентов с ОРВИ, гриппом и их </a:t>
            </a:r>
            <a:r>
              <a:rPr lang="ru-RU" sz="2400" b="1" dirty="0" smtClean="0">
                <a:solidFill>
                  <a:srgbClr val="002060"/>
                </a:solidFill>
                <a:latin typeface="Times New Roman" panose="02020603050405020304" pitchFamily="18" charset="0"/>
                <a:cs typeface="Times New Roman" panose="02020603050405020304" pitchFamily="18" charset="0"/>
              </a:rPr>
              <a:t>осложнениями</a:t>
            </a:r>
            <a:endParaRPr lang="ru-RU" sz="2800" b="1" dirty="0" smtClean="0">
              <a:solidFill>
                <a:srgbClr val="FF0000"/>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114324" y="1462708"/>
            <a:ext cx="8712968" cy="5395292"/>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just"/>
            <a:r>
              <a:rPr lang="ru-RU" sz="2000" dirty="0">
                <a:solidFill>
                  <a:srgbClr val="002060"/>
                </a:solidFill>
                <a:effectLst>
                  <a:outerShdw blurRad="38100" dist="38100" dir="2700000" algn="tl">
                    <a:srgbClr val="000000">
                      <a:alpha val="43137"/>
                    </a:srgbClr>
                  </a:outerShdw>
                </a:effectLst>
              </a:rPr>
              <a:t>Отсутствуют в достаточном количестве </a:t>
            </a:r>
            <a:r>
              <a:rPr lang="ru-RU" sz="2000" dirty="0" smtClean="0">
                <a:solidFill>
                  <a:srgbClr val="002060"/>
                </a:solidFill>
                <a:effectLst>
                  <a:outerShdw blurRad="38100" dist="38100" dir="2700000" algn="tl">
                    <a:srgbClr val="000000">
                      <a:alpha val="43137"/>
                    </a:srgbClr>
                  </a:outerShdw>
                </a:effectLst>
              </a:rPr>
              <a:t>реанимационные </a:t>
            </a:r>
            <a:r>
              <a:rPr lang="ru-RU" sz="2000" dirty="0">
                <a:solidFill>
                  <a:srgbClr val="002060"/>
                </a:solidFill>
                <a:effectLst>
                  <a:outerShdw blurRad="38100" dist="38100" dir="2700000" algn="tl">
                    <a:srgbClr val="000000">
                      <a:alpha val="43137"/>
                    </a:srgbClr>
                  </a:outerShdw>
                </a:effectLst>
              </a:rPr>
              <a:t>койки для пациентов с ОРВИ, гриппом и их осложнениями в 60 субъектах: Республики Адыгея, Алтай, Башкортостан, Бурятия, Дагестан, Ингушетия, Кабардино-Балкарская, Карачаево-Черкесская, Карелия, Мордовия, Саха (Якутия), Татарстан,  Тыва, Удмуртская, Хакасия, Чеченская, Чувашская, Красноярский, Камчатский, Приморский и Хабаровский края, Амурская, Архангельская, Астраханская, Белгородская, Владимирская, Волгоградская, Вологодская, Ивановская, Иркутская, Калининградская, Калужская, Кемеровская, Костромская, Курганская, Курская, Московская, Мурманская, Новосибирская, Омская, Оренбургская, Орловская, Псковская, Ростовская, Рязанская, Самарская, Саратовская, Свердловская, Тамбовская, Тверская, Томская, Тульская, Ульяновская и Ярославская области, города Санкт-Петербург, Севастополь, Москва, Ненецкий автономный округ, Ямало-Ненецкий автономный округ, Еврейская автономная область.</a:t>
            </a:r>
            <a:endParaRPr lang="ru-RU" sz="2000" dirty="0" smtClean="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826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296144"/>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Обеспеченность </a:t>
            </a:r>
            <a:r>
              <a:rPr lang="ru-RU" sz="2400" b="1" dirty="0">
                <a:solidFill>
                  <a:srgbClr val="002060"/>
                </a:solidFill>
                <a:latin typeface="Times New Roman" panose="02020603050405020304" pitchFamily="18" charset="0"/>
                <a:cs typeface="Times New Roman" panose="02020603050405020304" pitchFamily="18" charset="0"/>
              </a:rPr>
              <a:t>субъектов Российской Федерации аппаратурой для ЭКМО для оказания медицинской помощи пациентам с ОРВИ и гриппом </a:t>
            </a:r>
            <a:endParaRPr lang="ru-RU" sz="2800" b="1" dirty="0" smtClean="0">
              <a:solidFill>
                <a:srgbClr val="FF0000"/>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107504" y="1484784"/>
            <a:ext cx="8856984" cy="5373216"/>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just"/>
            <a:r>
              <a:rPr lang="ru-RU" sz="2000" dirty="0" smtClean="0">
                <a:solidFill>
                  <a:srgbClr val="FF0000"/>
                </a:solidFill>
                <a:effectLst>
                  <a:outerShdw blurRad="38100" dist="38100" dir="2700000" algn="tl">
                    <a:srgbClr val="000000">
                      <a:alpha val="43137"/>
                    </a:srgbClr>
                  </a:outerShdw>
                </a:effectLst>
              </a:rPr>
              <a:t>Аппаратура </a:t>
            </a:r>
            <a:r>
              <a:rPr lang="ru-RU" sz="2000" dirty="0">
                <a:solidFill>
                  <a:srgbClr val="FF0000"/>
                </a:solidFill>
                <a:effectLst>
                  <a:outerShdw blurRad="38100" dist="38100" dir="2700000" algn="tl">
                    <a:srgbClr val="000000">
                      <a:alpha val="43137"/>
                    </a:srgbClr>
                  </a:outerShdw>
                </a:effectLst>
              </a:rPr>
              <a:t>для ЭКМО для оказания медицинской помощи пациентам с ОРВИ и гриппом отсутствует в 22 субъектах Российской Федерации (Республики Адыгея, Алтай, Башкортостан, Ингушетия, Кабардино-Балкарская, Калмыкия, Карелия, Крым, Марий </a:t>
            </a:r>
            <a:r>
              <a:rPr lang="ru-RU" sz="2000" dirty="0" smtClean="0">
                <a:solidFill>
                  <a:srgbClr val="FF0000"/>
                </a:solidFill>
                <a:effectLst>
                  <a:outerShdw blurRad="38100" dist="38100" dir="2700000" algn="tl">
                    <a:srgbClr val="000000">
                      <a:alpha val="43137"/>
                    </a:srgbClr>
                  </a:outerShdw>
                </a:effectLst>
              </a:rPr>
              <a:t>Эл, </a:t>
            </a:r>
            <a:r>
              <a:rPr lang="ru-RU" sz="2000" dirty="0">
                <a:solidFill>
                  <a:srgbClr val="FF0000"/>
                </a:solidFill>
                <a:effectLst>
                  <a:outerShdw blurRad="38100" dist="38100" dir="2700000" algn="tl">
                    <a:srgbClr val="000000">
                      <a:alpha val="43137"/>
                    </a:srgbClr>
                  </a:outerShdw>
                </a:effectLst>
              </a:rPr>
              <a:t>Северная Осетия-Алания, Тыва и Удмуртская, Брянская, Костромская, Курганская, Курская, Магаданская, Орловская и Тульская области, Ненецкий и Ямало-Ненецкий автономные округа, Еврейская автономная область). </a:t>
            </a:r>
            <a:endParaRPr lang="ru-RU" sz="2000"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3924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2204864"/>
            <a:ext cx="8856983" cy="923330"/>
          </a:xfrm>
          <a:prstGeom prst="rect">
            <a:avLst/>
          </a:prstGeom>
          <a:noFill/>
        </p:spPr>
        <p:txBody>
          <a:bodyPr wrap="square" rtlCol="0">
            <a:spAutoFit/>
          </a:bodyPr>
          <a:lstStyle/>
          <a:p>
            <a:pPr algn="ctr"/>
            <a:r>
              <a:rPr lang="ru-RU" sz="5400" b="1" dirty="0" smtClean="0">
                <a:solidFill>
                  <a:srgbClr val="FF0000"/>
                </a:solidFill>
                <a:latin typeface="Times New Roman" panose="02020603050405020304" pitchFamily="18" charset="0"/>
                <a:cs typeface="Times New Roman" panose="02020603050405020304" pitchFamily="18" charset="0"/>
              </a:rPr>
              <a:t>Спасибо за внимание!</a:t>
            </a:r>
            <a:endParaRPr lang="ru-RU" sz="5400" b="1" dirty="0">
              <a:solidFill>
                <a:srgbClr val="FF0000"/>
              </a:solidFill>
              <a:latin typeface="Times New Roman" panose="02020603050405020304" pitchFamily="18" charset="0"/>
              <a:cs typeface="Times New Roman" panose="02020603050405020304" pitchFamily="18" charset="0"/>
            </a:endParaRPr>
          </a:p>
        </p:txBody>
      </p:sp>
      <p:sp>
        <p:nvSpPr>
          <p:cNvPr id="8" name="Прямоугольник 7"/>
          <p:cNvSpPr>
            <a:spLocks noChangeArrowheads="1"/>
          </p:cNvSpPr>
          <p:nvPr/>
        </p:nvSpPr>
        <p:spPr bwMode="auto">
          <a:xfrm>
            <a:off x="2195736" y="5664150"/>
            <a:ext cx="4572000" cy="830997"/>
          </a:xfrm>
          <a:prstGeom prst="rect">
            <a:avLst/>
          </a:prstGeom>
          <a:noFill/>
          <a:ln w="9525">
            <a:noFill/>
            <a:miter lim="800000"/>
            <a:headEnd/>
            <a:tailEnd/>
          </a:ln>
        </p:spPr>
        <p:txBody>
          <a:bodyPr>
            <a:spAutoFit/>
          </a:bodyPr>
          <a:lstStyle/>
          <a:p>
            <a:pPr algn="ctr"/>
            <a:r>
              <a:rPr lang="ru-RU" sz="1600" b="1" dirty="0">
                <a:latin typeface="Times New Roman" panose="02020603050405020304" pitchFamily="18" charset="0"/>
                <a:cs typeface="Times New Roman" panose="02020603050405020304" pitchFamily="18" charset="0"/>
              </a:rPr>
              <a:t>Заместитель руководителя Федеральной службы по надзору в сфере здравоохранения </a:t>
            </a:r>
            <a:r>
              <a:rPr lang="ru-RU" sz="1600" b="1" dirty="0" smtClean="0">
                <a:latin typeface="Times New Roman" panose="02020603050405020304" pitchFamily="18" charset="0"/>
                <a:cs typeface="Times New Roman" panose="02020603050405020304" pitchFamily="18" charset="0"/>
              </a:rPr>
              <a:t>д.м.н. профессор </a:t>
            </a:r>
            <a:r>
              <a:rPr lang="ru-RU" sz="1600" b="1" dirty="0" err="1" smtClean="0">
                <a:latin typeface="Times New Roman" panose="02020603050405020304" pitchFamily="18" charset="0"/>
                <a:cs typeface="Times New Roman" panose="02020603050405020304" pitchFamily="18" charset="0"/>
              </a:rPr>
              <a:t>И.Ф.Серёгина</a:t>
            </a:r>
            <a:r>
              <a:rPr lang="ru-RU" sz="1600" b="1"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764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11560" y="188640"/>
            <a:ext cx="8280920" cy="792088"/>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Приказ </a:t>
            </a:r>
            <a:r>
              <a:rPr lang="ru-RU" sz="2400" b="1" dirty="0">
                <a:solidFill>
                  <a:srgbClr val="002060"/>
                </a:solidFill>
                <a:latin typeface="Times New Roman" panose="02020603050405020304" pitchFamily="18" charset="0"/>
                <a:cs typeface="Times New Roman" panose="02020603050405020304" pitchFamily="18" charset="0"/>
              </a:rPr>
              <a:t>о проведении вакцинопрофилактики пневмококковой инфекции</a:t>
            </a:r>
          </a:p>
        </p:txBody>
      </p:sp>
      <p:sp>
        <p:nvSpPr>
          <p:cNvPr id="5" name="Скругленный прямоугольник 4"/>
          <p:cNvSpPr/>
          <p:nvPr/>
        </p:nvSpPr>
        <p:spPr>
          <a:xfrm>
            <a:off x="179512" y="1412776"/>
            <a:ext cx="8712968" cy="5040560"/>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smtClean="0">
                <a:solidFill>
                  <a:schemeClr val="tx1"/>
                </a:solidFill>
                <a:effectLst>
                  <a:outerShdw blurRad="38100" dist="38100" dir="2700000" algn="tl">
                    <a:srgbClr val="000000">
                      <a:alpha val="43137"/>
                    </a:srgbClr>
                  </a:outerShdw>
                </a:effectLst>
              </a:rPr>
              <a:t>Имеется во всех субъектах Российской Федерации, </a:t>
            </a:r>
            <a:r>
              <a:rPr lang="ru-RU" sz="3200" dirty="0">
                <a:solidFill>
                  <a:srgbClr val="FF0000"/>
                </a:solidFill>
                <a:effectLst>
                  <a:outerShdw blurRad="38100" dist="38100" dir="2700000" algn="tl">
                    <a:srgbClr val="000000">
                      <a:alpha val="43137"/>
                    </a:srgbClr>
                  </a:outerShdw>
                </a:effectLst>
              </a:rPr>
              <a:t>за исключением </a:t>
            </a:r>
            <a:r>
              <a:rPr lang="ru-RU" sz="3200" dirty="0" smtClean="0">
                <a:solidFill>
                  <a:srgbClr val="FF0000"/>
                </a:solidFill>
                <a:effectLst>
                  <a:outerShdw blurRad="38100" dist="38100" dir="2700000" algn="tl">
                    <a:srgbClr val="000000">
                      <a:alpha val="43137"/>
                    </a:srgbClr>
                  </a:outerShdw>
                </a:effectLst>
              </a:rPr>
              <a:t>Республики </a:t>
            </a:r>
            <a:r>
              <a:rPr lang="ru-RU" sz="3200" dirty="0">
                <a:solidFill>
                  <a:srgbClr val="FF0000"/>
                </a:solidFill>
                <a:effectLst>
                  <a:outerShdw blurRad="38100" dist="38100" dir="2700000" algn="tl">
                    <a:srgbClr val="000000">
                      <a:alpha val="43137"/>
                    </a:srgbClr>
                  </a:outerShdw>
                </a:effectLst>
              </a:rPr>
              <a:t>Тыва, Красноярского и Пермского краев, Владимирской, Ростовской, Тульской </a:t>
            </a:r>
            <a:r>
              <a:rPr lang="ru-RU" sz="3200" dirty="0" smtClean="0">
                <a:solidFill>
                  <a:srgbClr val="FF0000"/>
                </a:solidFill>
                <a:effectLst>
                  <a:outerShdw blurRad="38100" dist="38100" dir="2700000" algn="tl">
                    <a:srgbClr val="000000">
                      <a:alpha val="43137"/>
                    </a:srgbClr>
                  </a:outerShdw>
                </a:effectLst>
              </a:rPr>
              <a:t>областей</a:t>
            </a:r>
            <a:endParaRPr lang="ru-RU"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6655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224136"/>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Лаборатории </a:t>
            </a:r>
            <a:r>
              <a:rPr lang="ru-RU" sz="2400" b="1" dirty="0">
                <a:solidFill>
                  <a:srgbClr val="002060"/>
                </a:solidFill>
                <a:latin typeface="Times New Roman" panose="02020603050405020304" pitchFamily="18" charset="0"/>
                <a:cs typeface="Times New Roman" panose="02020603050405020304" pitchFamily="18" charset="0"/>
              </a:rPr>
              <a:t>с современными методами диагностики вируса гриппа на базе лабораторий медицинских организаций </a:t>
            </a:r>
            <a:endParaRPr lang="ru-RU" sz="2400" b="1" dirty="0" smtClean="0">
              <a:solidFill>
                <a:srgbClr val="002060"/>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1988840"/>
            <a:ext cx="8712968" cy="4464496"/>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a:solidFill>
                  <a:srgbClr val="FF0000"/>
                </a:solidFill>
                <a:effectLst>
                  <a:outerShdw blurRad="38100" dist="38100" dir="2700000" algn="tl">
                    <a:srgbClr val="000000">
                      <a:alpha val="43137"/>
                    </a:srgbClr>
                  </a:outerShdw>
                </a:effectLst>
              </a:rPr>
              <a:t>Отсутствуют в Чувашской Республике, Красноярском крае, Брянской, Калининградской, </a:t>
            </a:r>
            <a:r>
              <a:rPr lang="ru-RU" sz="3200" u="sng" dirty="0">
                <a:solidFill>
                  <a:srgbClr val="FF0000"/>
                </a:solidFill>
                <a:effectLst>
                  <a:outerShdw blurRad="38100" dist="38100" dir="2700000" algn="tl">
                    <a:srgbClr val="000000">
                      <a:alpha val="43137"/>
                    </a:srgbClr>
                  </a:outerShdw>
                </a:effectLst>
              </a:rPr>
              <a:t>Ленинградской</a:t>
            </a:r>
            <a:r>
              <a:rPr lang="ru-RU" sz="3200" dirty="0">
                <a:solidFill>
                  <a:srgbClr val="FF0000"/>
                </a:solidFill>
                <a:effectLst>
                  <a:outerShdw blurRad="38100" dist="38100" dir="2700000" algn="tl">
                    <a:srgbClr val="000000">
                      <a:alpha val="43137"/>
                    </a:srgbClr>
                  </a:outerShdw>
                </a:effectLst>
              </a:rPr>
              <a:t>, Ростовской, Самарской и Тверской областях, </a:t>
            </a:r>
            <a:r>
              <a:rPr lang="ru-RU" sz="3200" u="sng" dirty="0">
                <a:solidFill>
                  <a:srgbClr val="FF0000"/>
                </a:solidFill>
                <a:effectLst>
                  <a:outerShdw blurRad="38100" dist="38100" dir="2700000" algn="tl">
                    <a:srgbClr val="000000">
                      <a:alpha val="43137"/>
                    </a:srgbClr>
                  </a:outerShdw>
                </a:effectLst>
              </a:rPr>
              <a:t>Ненецком автономном округе</a:t>
            </a:r>
            <a:r>
              <a:rPr lang="ru-RU" sz="3200" dirty="0">
                <a:solidFill>
                  <a:srgbClr val="FF0000"/>
                </a:solidFill>
                <a:effectLst>
                  <a:outerShdw blurRad="38100" dist="38100" dir="2700000" algn="tl">
                    <a:srgbClr val="000000">
                      <a:alpha val="43137"/>
                    </a:srgbClr>
                  </a:outerShdw>
                </a:effectLst>
              </a:rPr>
              <a:t>, </a:t>
            </a:r>
            <a:r>
              <a:rPr lang="ru-RU" sz="3200" u="sng" dirty="0">
                <a:solidFill>
                  <a:srgbClr val="FF0000"/>
                </a:solidFill>
                <a:effectLst>
                  <a:outerShdw blurRad="38100" dist="38100" dir="2700000" algn="tl">
                    <a:srgbClr val="000000">
                      <a:alpha val="43137"/>
                    </a:srgbClr>
                  </a:outerShdw>
                </a:effectLst>
              </a:rPr>
              <a:t>Еврейской автономной области</a:t>
            </a:r>
          </a:p>
        </p:txBody>
      </p:sp>
    </p:spTree>
    <p:extLst>
      <p:ext uri="{BB962C8B-B14F-4D97-AF65-F5344CB8AC3E}">
        <p14:creationId xmlns:p14="http://schemas.microsoft.com/office/powerpoint/2010/main" val="697365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224136"/>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Графики </a:t>
            </a:r>
            <a:r>
              <a:rPr lang="ru-RU" sz="2400" b="1" dirty="0">
                <a:solidFill>
                  <a:srgbClr val="002060"/>
                </a:solidFill>
                <a:latin typeface="Times New Roman" panose="02020603050405020304" pitchFamily="18" charset="0"/>
                <a:cs typeface="Times New Roman" panose="02020603050405020304" pitchFamily="18" charset="0"/>
              </a:rPr>
              <a:t>закупки </a:t>
            </a:r>
            <a:r>
              <a:rPr lang="ru-RU" sz="2400" b="1" dirty="0" err="1">
                <a:solidFill>
                  <a:srgbClr val="002060"/>
                </a:solidFill>
                <a:latin typeface="Times New Roman" panose="02020603050405020304" pitchFamily="18" charset="0"/>
                <a:cs typeface="Times New Roman" panose="02020603050405020304" pitchFamily="18" charset="0"/>
              </a:rPr>
              <a:t>диагностикумов</a:t>
            </a:r>
            <a:r>
              <a:rPr lang="ru-RU" sz="2400" b="1" dirty="0">
                <a:solidFill>
                  <a:srgbClr val="002060"/>
                </a:solidFill>
                <a:latin typeface="Times New Roman" panose="02020603050405020304" pitchFamily="18" charset="0"/>
                <a:cs typeface="Times New Roman" panose="02020603050405020304" pitchFamily="18" charset="0"/>
              </a:rPr>
              <a:t> для лабораторной верификации возбудителей гриппа</a:t>
            </a:r>
            <a:endParaRPr lang="ru-RU" sz="2400" b="1" dirty="0" smtClean="0">
              <a:solidFill>
                <a:srgbClr val="002060"/>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1916832"/>
            <a:ext cx="8712968" cy="4464496"/>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smtClean="0">
                <a:solidFill>
                  <a:srgbClr val="FF0000"/>
                </a:solidFill>
                <a:effectLst>
                  <a:outerShdw blurRad="38100" dist="38100" dir="2700000" algn="tl">
                    <a:srgbClr val="000000">
                      <a:alpha val="43137"/>
                    </a:srgbClr>
                  </a:outerShdw>
                </a:effectLst>
              </a:rPr>
              <a:t>Отсутствуют </a:t>
            </a:r>
            <a:r>
              <a:rPr lang="ru-RU" sz="3200" dirty="0">
                <a:solidFill>
                  <a:srgbClr val="FF0000"/>
                </a:solidFill>
                <a:effectLst>
                  <a:outerShdw blurRad="38100" dist="38100" dir="2700000" algn="tl">
                    <a:srgbClr val="000000">
                      <a:alpha val="43137"/>
                    </a:srgbClr>
                  </a:outerShdw>
                </a:effectLst>
              </a:rPr>
              <a:t>в Республиках Карелия, Кабардино-Балкария, Коми и Татарстан, Брянской, Ленинградской, Новгородской, Ульяновской и Ярославской областях, Ненецком автономном округе, Еврейской автономной </a:t>
            </a:r>
            <a:r>
              <a:rPr lang="ru-RU" sz="3200" dirty="0" smtClean="0">
                <a:solidFill>
                  <a:srgbClr val="FF0000"/>
                </a:solidFill>
                <a:effectLst>
                  <a:outerShdw blurRad="38100" dist="38100" dir="2700000" algn="tl">
                    <a:srgbClr val="000000">
                      <a:alpha val="43137"/>
                    </a:srgbClr>
                  </a:outerShdw>
                </a:effectLst>
              </a:rPr>
              <a:t>области</a:t>
            </a:r>
          </a:p>
        </p:txBody>
      </p:sp>
    </p:spTree>
    <p:extLst>
      <p:ext uri="{BB962C8B-B14F-4D97-AF65-F5344CB8AC3E}">
        <p14:creationId xmlns:p14="http://schemas.microsoft.com/office/powerpoint/2010/main" val="2720862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224136"/>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a:solidFill>
                  <a:srgbClr val="002060"/>
                </a:solidFill>
                <a:latin typeface="Times New Roman" panose="02020603050405020304" pitchFamily="18" charset="0"/>
                <a:cs typeface="Times New Roman" panose="02020603050405020304" pitchFamily="18" charset="0"/>
              </a:rPr>
              <a:t>2-хнедельный запас </a:t>
            </a:r>
            <a:r>
              <a:rPr lang="ru-RU" sz="2400" b="1" dirty="0" smtClean="0">
                <a:solidFill>
                  <a:srgbClr val="002060"/>
                </a:solidFill>
                <a:latin typeface="Times New Roman" panose="02020603050405020304" pitchFamily="18" charset="0"/>
                <a:cs typeface="Times New Roman" panose="02020603050405020304" pitchFamily="18" charset="0"/>
              </a:rPr>
              <a:t>лекарственных средств, необходимых </a:t>
            </a:r>
            <a:r>
              <a:rPr lang="ru-RU" sz="2400" b="1" dirty="0">
                <a:solidFill>
                  <a:srgbClr val="002060"/>
                </a:solidFill>
                <a:latin typeface="Times New Roman" panose="02020603050405020304" pitchFamily="18" charset="0"/>
                <a:cs typeface="Times New Roman" panose="02020603050405020304" pitchFamily="18" charset="0"/>
              </a:rPr>
              <a:t>для лечения больных ОРВИ и гриппом</a:t>
            </a:r>
            <a:endParaRPr lang="ru-RU" sz="2400" b="1" dirty="0" smtClean="0">
              <a:solidFill>
                <a:srgbClr val="002060"/>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1196752"/>
            <a:ext cx="8640960" cy="144016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err="1">
                <a:solidFill>
                  <a:schemeClr val="tx1"/>
                </a:solidFill>
                <a:effectLst>
                  <a:outerShdw blurRad="38100" dist="38100" dir="2700000" algn="tl">
                    <a:srgbClr val="000000">
                      <a:alpha val="43137"/>
                    </a:srgbClr>
                  </a:outerShdw>
                </a:effectLst>
              </a:rPr>
              <a:t>Умифеновир</a:t>
            </a:r>
            <a:r>
              <a:rPr lang="ru-RU" sz="3200" dirty="0">
                <a:solidFill>
                  <a:schemeClr val="tx1"/>
                </a:solidFill>
                <a:effectLst>
                  <a:outerShdw blurRad="38100" dist="38100" dir="2700000" algn="tl">
                    <a:srgbClr val="000000">
                      <a:alpha val="43137"/>
                    </a:srgbClr>
                  </a:outerShdw>
                </a:effectLst>
              </a:rPr>
              <a:t> (</a:t>
            </a:r>
            <a:r>
              <a:rPr lang="ru-RU" sz="3200" dirty="0" err="1">
                <a:solidFill>
                  <a:schemeClr val="tx1"/>
                </a:solidFill>
                <a:effectLst>
                  <a:outerShdw blurRad="38100" dist="38100" dir="2700000" algn="tl">
                    <a:srgbClr val="000000">
                      <a:alpha val="43137"/>
                    </a:srgbClr>
                  </a:outerShdw>
                </a:effectLst>
              </a:rPr>
              <a:t>Арбидол</a:t>
            </a:r>
            <a:r>
              <a:rPr lang="ru-RU" sz="3200" dirty="0">
                <a:solidFill>
                  <a:schemeClr val="tx1"/>
                </a:solidFill>
                <a:effectLst>
                  <a:outerShdw blurRad="38100" dist="38100" dir="2700000" algn="tl">
                    <a:srgbClr val="000000">
                      <a:alpha val="43137"/>
                    </a:srgbClr>
                  </a:outerShdw>
                </a:effectLst>
              </a:rPr>
              <a:t>) </a:t>
            </a:r>
            <a:endParaRPr lang="ru-RU" sz="3200" dirty="0" smtClean="0">
              <a:solidFill>
                <a:schemeClr val="tx1"/>
              </a:solidFill>
              <a:effectLst>
                <a:outerShdw blurRad="38100" dist="38100" dir="2700000" algn="tl">
                  <a:srgbClr val="000000">
                    <a:alpha val="43137"/>
                  </a:srgbClr>
                </a:outerShdw>
              </a:effectLst>
            </a:endParaRPr>
          </a:p>
          <a:p>
            <a:pPr algn="ctr"/>
            <a:r>
              <a:rPr lang="ru-RU" sz="3200" dirty="0" smtClean="0">
                <a:solidFill>
                  <a:schemeClr val="tx1"/>
                </a:solidFill>
                <a:effectLst>
                  <a:outerShdw blurRad="38100" dist="38100" dir="2700000" algn="tl">
                    <a:srgbClr val="000000">
                      <a:alpha val="43137"/>
                    </a:srgbClr>
                  </a:outerShdw>
                </a:effectLst>
              </a:rPr>
              <a:t> </a:t>
            </a:r>
            <a:r>
              <a:rPr lang="ru-RU" sz="3200" dirty="0" err="1">
                <a:solidFill>
                  <a:schemeClr val="tx1"/>
                </a:solidFill>
                <a:effectLst>
                  <a:outerShdw blurRad="38100" dist="38100" dir="2700000" algn="tl">
                    <a:srgbClr val="000000">
                      <a:alpha val="43137"/>
                    </a:srgbClr>
                  </a:outerShdw>
                </a:effectLst>
              </a:rPr>
              <a:t>Осельтамивир</a:t>
            </a:r>
            <a:r>
              <a:rPr lang="ru-RU" sz="3200" dirty="0">
                <a:solidFill>
                  <a:schemeClr val="tx1"/>
                </a:solidFill>
                <a:effectLst>
                  <a:outerShdw blurRad="38100" dist="38100" dir="2700000" algn="tl">
                    <a:srgbClr val="000000">
                      <a:alpha val="43137"/>
                    </a:srgbClr>
                  </a:outerShdw>
                </a:effectLst>
              </a:rPr>
              <a:t> (</a:t>
            </a:r>
            <a:r>
              <a:rPr lang="ru-RU" sz="3200" dirty="0" err="1" smtClean="0">
                <a:solidFill>
                  <a:schemeClr val="tx1"/>
                </a:solidFill>
                <a:effectLst>
                  <a:outerShdw blurRad="38100" dist="38100" dir="2700000" algn="tl">
                    <a:srgbClr val="000000">
                      <a:alpha val="43137"/>
                    </a:srgbClr>
                  </a:outerShdw>
                </a:effectLst>
              </a:rPr>
              <a:t>Тамифлю</a:t>
            </a:r>
            <a:r>
              <a:rPr lang="ru-RU" sz="3200" dirty="0" smtClean="0">
                <a:solidFill>
                  <a:schemeClr val="tx1"/>
                </a:solidFill>
                <a:effectLst>
                  <a:outerShdw blurRad="38100" dist="38100" dir="2700000" algn="tl">
                    <a:srgbClr val="000000">
                      <a:alpha val="43137"/>
                    </a:srgbClr>
                  </a:outerShdw>
                </a:effectLst>
              </a:rPr>
              <a:t>)</a:t>
            </a:r>
          </a:p>
        </p:txBody>
      </p:sp>
      <p:sp>
        <p:nvSpPr>
          <p:cNvPr id="4" name="Скругленный прямоугольник 3"/>
          <p:cNvSpPr/>
          <p:nvPr/>
        </p:nvSpPr>
        <p:spPr>
          <a:xfrm>
            <a:off x="143508" y="3645024"/>
            <a:ext cx="8712968" cy="2476128"/>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600" dirty="0" smtClean="0">
                <a:solidFill>
                  <a:srgbClr val="002060"/>
                </a:solidFill>
                <a:effectLst>
                  <a:outerShdw blurRad="38100" dist="38100" dir="2700000" algn="tl">
                    <a:srgbClr val="000000">
                      <a:alpha val="43137"/>
                    </a:srgbClr>
                  </a:outerShdw>
                </a:effectLst>
              </a:rPr>
              <a:t>Создан во всех субъектах Российской Федерации</a:t>
            </a:r>
          </a:p>
        </p:txBody>
      </p:sp>
    </p:spTree>
    <p:extLst>
      <p:ext uri="{BB962C8B-B14F-4D97-AF65-F5344CB8AC3E}">
        <p14:creationId xmlns:p14="http://schemas.microsoft.com/office/powerpoint/2010/main" val="334452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116124"/>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a:solidFill>
                  <a:srgbClr val="002060"/>
                </a:solidFill>
                <a:latin typeface="Times New Roman" panose="02020603050405020304" pitchFamily="18" charset="0"/>
                <a:cs typeface="Times New Roman" panose="02020603050405020304" pitchFamily="18" charset="0"/>
              </a:rPr>
              <a:t>2-хнедельный запас </a:t>
            </a:r>
            <a:r>
              <a:rPr lang="ru-RU" sz="2400" b="1" dirty="0" smtClean="0">
                <a:solidFill>
                  <a:srgbClr val="002060"/>
                </a:solidFill>
                <a:latin typeface="Times New Roman" panose="02020603050405020304" pitchFamily="18" charset="0"/>
                <a:cs typeface="Times New Roman" panose="02020603050405020304" pitchFamily="18" charset="0"/>
              </a:rPr>
              <a:t>лекарственных средств, необходимых </a:t>
            </a:r>
            <a:r>
              <a:rPr lang="ru-RU" sz="2400" b="1" dirty="0">
                <a:solidFill>
                  <a:srgbClr val="002060"/>
                </a:solidFill>
                <a:latin typeface="Times New Roman" panose="02020603050405020304" pitchFamily="18" charset="0"/>
                <a:cs typeface="Times New Roman" panose="02020603050405020304" pitchFamily="18" charset="0"/>
              </a:rPr>
              <a:t>для лечения больных ОРВИ и </a:t>
            </a:r>
            <a:r>
              <a:rPr lang="ru-RU" sz="2400" b="1" dirty="0" smtClean="0">
                <a:solidFill>
                  <a:srgbClr val="002060"/>
                </a:solidFill>
                <a:latin typeface="Times New Roman" panose="02020603050405020304" pitchFamily="18" charset="0"/>
                <a:cs typeface="Times New Roman" panose="02020603050405020304" pitchFamily="18" charset="0"/>
              </a:rPr>
              <a:t>гриппом</a:t>
            </a:r>
          </a:p>
          <a:p>
            <a:pPr algn="ctr"/>
            <a:r>
              <a:rPr lang="ru-RU" sz="2800" b="1" dirty="0" smtClean="0">
                <a:solidFill>
                  <a:srgbClr val="FF0000"/>
                </a:solidFill>
                <a:latin typeface="Times New Roman" panose="02020603050405020304" pitchFamily="18" charset="0"/>
                <a:cs typeface="Times New Roman" panose="02020603050405020304" pitchFamily="18" charset="0"/>
              </a:rPr>
              <a:t>                       НЕ СОЗДАН</a:t>
            </a:r>
          </a:p>
        </p:txBody>
      </p:sp>
      <p:sp>
        <p:nvSpPr>
          <p:cNvPr id="5" name="Скругленный прямоугольник 4"/>
          <p:cNvSpPr/>
          <p:nvPr/>
        </p:nvSpPr>
        <p:spPr>
          <a:xfrm>
            <a:off x="107504" y="1462708"/>
            <a:ext cx="2952328" cy="122413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err="1" smtClean="0">
                <a:solidFill>
                  <a:schemeClr val="tx1"/>
                </a:solidFill>
                <a:effectLst>
                  <a:outerShdw blurRad="38100" dist="38100" dir="2700000" algn="tl">
                    <a:srgbClr val="000000">
                      <a:alpha val="43137"/>
                    </a:srgbClr>
                  </a:outerShdw>
                </a:effectLst>
              </a:rPr>
              <a:t>Занамивир</a:t>
            </a:r>
            <a:r>
              <a:rPr lang="ru-RU" sz="3200" dirty="0" smtClean="0">
                <a:solidFill>
                  <a:schemeClr val="tx1"/>
                </a:solidFill>
                <a:effectLst>
                  <a:outerShdw blurRad="38100" dist="38100" dir="2700000" algn="tl">
                    <a:srgbClr val="000000">
                      <a:alpha val="43137"/>
                    </a:srgbClr>
                  </a:outerShdw>
                </a:effectLst>
              </a:rPr>
              <a:t> (</a:t>
            </a:r>
            <a:r>
              <a:rPr lang="ru-RU" sz="3200" dirty="0" err="1" smtClean="0">
                <a:solidFill>
                  <a:schemeClr val="tx1"/>
                </a:solidFill>
                <a:effectLst>
                  <a:outerShdw blurRad="38100" dist="38100" dir="2700000" algn="tl">
                    <a:srgbClr val="000000">
                      <a:alpha val="43137"/>
                    </a:srgbClr>
                  </a:outerShdw>
                </a:effectLst>
              </a:rPr>
              <a:t>Реленза</a:t>
            </a:r>
            <a:r>
              <a:rPr lang="ru-RU" sz="3200" dirty="0" smtClean="0">
                <a:solidFill>
                  <a:schemeClr val="tx1"/>
                </a:solidFill>
                <a:effectLst>
                  <a:outerShdw blurRad="38100" dist="38100" dir="2700000" algn="tl">
                    <a:srgbClr val="000000">
                      <a:alpha val="43137"/>
                    </a:srgbClr>
                  </a:outerShdw>
                </a:effectLst>
              </a:rPr>
              <a:t>)</a:t>
            </a:r>
          </a:p>
        </p:txBody>
      </p:sp>
      <p:sp>
        <p:nvSpPr>
          <p:cNvPr id="4" name="Скругленный прямоугольник 3"/>
          <p:cNvSpPr/>
          <p:nvPr/>
        </p:nvSpPr>
        <p:spPr>
          <a:xfrm>
            <a:off x="3275856" y="1462708"/>
            <a:ext cx="5544616" cy="2614364"/>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a:solidFill>
                  <a:srgbClr val="FF0000"/>
                </a:solidFill>
                <a:effectLst>
                  <a:outerShdw blurRad="38100" dist="38100" dir="2700000" algn="tl">
                    <a:srgbClr val="000000">
                      <a:alpha val="43137"/>
                    </a:srgbClr>
                  </a:outerShdw>
                </a:effectLst>
              </a:rPr>
              <a:t> </a:t>
            </a:r>
            <a:r>
              <a:rPr lang="ru-RU" sz="3200" dirty="0" smtClean="0">
                <a:solidFill>
                  <a:srgbClr val="FF0000"/>
                </a:solidFill>
                <a:effectLst>
                  <a:outerShdw blurRad="38100" dist="38100" dir="2700000" algn="tl">
                    <a:srgbClr val="000000">
                      <a:alpha val="43137"/>
                    </a:srgbClr>
                  </a:outerShdw>
                </a:effectLst>
              </a:rPr>
              <a:t>в Ненецком </a:t>
            </a:r>
            <a:r>
              <a:rPr lang="ru-RU" sz="3200" dirty="0">
                <a:solidFill>
                  <a:srgbClr val="FF0000"/>
                </a:solidFill>
                <a:effectLst>
                  <a:outerShdw blurRad="38100" dist="38100" dir="2700000" algn="tl">
                    <a:srgbClr val="000000">
                      <a:alpha val="43137"/>
                    </a:srgbClr>
                  </a:outerShdw>
                </a:effectLst>
              </a:rPr>
              <a:t>автономном округе</a:t>
            </a:r>
            <a:endParaRPr lang="ru-RU" sz="3200" dirty="0" smtClean="0">
              <a:solidFill>
                <a:srgbClr val="FF0000"/>
              </a:solidFill>
              <a:effectLst>
                <a:outerShdw blurRad="38100" dist="38100" dir="2700000" algn="tl">
                  <a:srgbClr val="000000">
                    <a:alpha val="43137"/>
                  </a:srgbClr>
                </a:outerShdw>
              </a:effectLst>
            </a:endParaRPr>
          </a:p>
        </p:txBody>
      </p:sp>
      <p:sp>
        <p:nvSpPr>
          <p:cNvPr id="7" name="Скругленный прямоугольник 6"/>
          <p:cNvSpPr/>
          <p:nvPr/>
        </p:nvSpPr>
        <p:spPr>
          <a:xfrm>
            <a:off x="107504" y="4293096"/>
            <a:ext cx="2952328" cy="157024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000" dirty="0" err="1" smtClean="0">
                <a:solidFill>
                  <a:schemeClr val="tx1"/>
                </a:solidFill>
                <a:effectLst>
                  <a:outerShdw blurRad="38100" dist="38100" dir="2700000" algn="tl">
                    <a:srgbClr val="000000">
                      <a:alpha val="43137"/>
                    </a:srgbClr>
                  </a:outerShdw>
                </a:effectLst>
              </a:rPr>
              <a:t>Имидазолилэтанамид</a:t>
            </a:r>
            <a:r>
              <a:rPr lang="ru-RU" sz="2000" dirty="0" smtClean="0">
                <a:solidFill>
                  <a:schemeClr val="tx1"/>
                </a:solidFill>
                <a:effectLst>
                  <a:outerShdw blurRad="38100" dist="38100" dir="2700000" algn="tl">
                    <a:srgbClr val="000000">
                      <a:alpha val="43137"/>
                    </a:srgbClr>
                  </a:outerShdw>
                </a:effectLst>
              </a:rPr>
              <a:t> </a:t>
            </a:r>
            <a:r>
              <a:rPr lang="ru-RU" sz="2000" dirty="0" err="1" smtClean="0">
                <a:solidFill>
                  <a:schemeClr val="tx1"/>
                </a:solidFill>
                <a:effectLst>
                  <a:outerShdw blurRad="38100" dist="38100" dir="2700000" algn="tl">
                    <a:srgbClr val="000000">
                      <a:alpha val="43137"/>
                    </a:srgbClr>
                  </a:outerShdw>
                </a:effectLst>
              </a:rPr>
              <a:t>пентандиовой</a:t>
            </a:r>
            <a:r>
              <a:rPr lang="ru-RU" sz="2000" dirty="0" smtClean="0">
                <a:solidFill>
                  <a:schemeClr val="tx1"/>
                </a:solidFill>
                <a:effectLst>
                  <a:outerShdw blurRad="38100" dist="38100" dir="2700000" algn="tl">
                    <a:srgbClr val="000000">
                      <a:alpha val="43137"/>
                    </a:srgbClr>
                  </a:outerShdw>
                </a:effectLst>
              </a:rPr>
              <a:t> </a:t>
            </a:r>
            <a:r>
              <a:rPr lang="ru-RU" sz="2000" dirty="0">
                <a:solidFill>
                  <a:schemeClr val="tx1"/>
                </a:solidFill>
                <a:effectLst>
                  <a:outerShdw blurRad="38100" dist="38100" dir="2700000" algn="tl">
                    <a:srgbClr val="000000">
                      <a:alpha val="43137"/>
                    </a:srgbClr>
                  </a:outerShdw>
                </a:effectLst>
              </a:rPr>
              <a:t>кислоты </a:t>
            </a:r>
            <a:r>
              <a:rPr lang="ru-RU" sz="2800" dirty="0">
                <a:solidFill>
                  <a:schemeClr val="tx1"/>
                </a:solidFill>
                <a:effectLst>
                  <a:outerShdw blurRad="38100" dist="38100" dir="2700000" algn="tl">
                    <a:srgbClr val="000000">
                      <a:alpha val="43137"/>
                    </a:srgbClr>
                  </a:outerShdw>
                </a:effectLst>
              </a:rPr>
              <a:t>(</a:t>
            </a:r>
            <a:r>
              <a:rPr lang="ru-RU" sz="3200" dirty="0" err="1" smtClean="0">
                <a:solidFill>
                  <a:schemeClr val="tx1"/>
                </a:solidFill>
                <a:effectLst>
                  <a:outerShdw blurRad="38100" dist="38100" dir="2700000" algn="tl">
                    <a:srgbClr val="000000">
                      <a:alpha val="43137"/>
                    </a:srgbClr>
                  </a:outerShdw>
                </a:effectLst>
              </a:rPr>
              <a:t>Ингавирин</a:t>
            </a:r>
            <a:r>
              <a:rPr lang="ru-RU" sz="2800" dirty="0" smtClean="0">
                <a:solidFill>
                  <a:schemeClr val="tx1"/>
                </a:solidFill>
                <a:effectLst>
                  <a:outerShdw blurRad="38100" dist="38100" dir="2700000" algn="tl">
                    <a:srgbClr val="000000">
                      <a:alpha val="43137"/>
                    </a:srgbClr>
                  </a:outerShdw>
                </a:effectLst>
              </a:rPr>
              <a:t>)</a:t>
            </a:r>
          </a:p>
        </p:txBody>
      </p:sp>
      <p:sp>
        <p:nvSpPr>
          <p:cNvPr id="8" name="Скругленный прямоугольник 7"/>
          <p:cNvSpPr/>
          <p:nvPr/>
        </p:nvSpPr>
        <p:spPr>
          <a:xfrm>
            <a:off x="3275856" y="4202402"/>
            <a:ext cx="5544616" cy="2614364"/>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a:solidFill>
                  <a:srgbClr val="FF0000"/>
                </a:solidFill>
                <a:effectLst>
                  <a:outerShdw blurRad="38100" dist="38100" dir="2700000" algn="tl">
                    <a:srgbClr val="000000">
                      <a:alpha val="43137"/>
                    </a:srgbClr>
                  </a:outerShdw>
                </a:effectLst>
              </a:rPr>
              <a:t>в Ненецком автономном округе, Ханты-Мансийском АО - Югре</a:t>
            </a:r>
            <a:endParaRPr lang="ru-RU"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6565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116124"/>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a:solidFill>
                  <a:srgbClr val="002060"/>
                </a:solidFill>
                <a:latin typeface="Times New Roman" panose="02020603050405020304" pitchFamily="18" charset="0"/>
                <a:cs typeface="Times New Roman" panose="02020603050405020304" pitchFamily="18" charset="0"/>
              </a:rPr>
              <a:t>2-хнедельный запас </a:t>
            </a:r>
            <a:r>
              <a:rPr lang="ru-RU" sz="2400" b="1" dirty="0" smtClean="0">
                <a:solidFill>
                  <a:srgbClr val="002060"/>
                </a:solidFill>
                <a:latin typeface="Times New Roman" panose="02020603050405020304" pitchFamily="18" charset="0"/>
                <a:cs typeface="Times New Roman" panose="02020603050405020304" pitchFamily="18" charset="0"/>
              </a:rPr>
              <a:t>лекарственных средств, необходимых </a:t>
            </a:r>
            <a:r>
              <a:rPr lang="ru-RU" sz="2400" b="1" dirty="0">
                <a:solidFill>
                  <a:srgbClr val="002060"/>
                </a:solidFill>
                <a:latin typeface="Times New Roman" panose="02020603050405020304" pitchFamily="18" charset="0"/>
                <a:cs typeface="Times New Roman" panose="02020603050405020304" pitchFamily="18" charset="0"/>
              </a:rPr>
              <a:t>для лечения больных ОРВИ и </a:t>
            </a:r>
            <a:r>
              <a:rPr lang="ru-RU" sz="2400" b="1" dirty="0" smtClean="0">
                <a:solidFill>
                  <a:srgbClr val="002060"/>
                </a:solidFill>
                <a:latin typeface="Times New Roman" panose="02020603050405020304" pitchFamily="18" charset="0"/>
                <a:cs typeface="Times New Roman" panose="02020603050405020304" pitchFamily="18" charset="0"/>
              </a:rPr>
              <a:t>гриппом</a:t>
            </a:r>
          </a:p>
          <a:p>
            <a:pPr algn="ctr"/>
            <a:r>
              <a:rPr lang="ru-RU" sz="2800" b="1" dirty="0" smtClean="0">
                <a:solidFill>
                  <a:srgbClr val="FF0000"/>
                </a:solidFill>
                <a:latin typeface="Times New Roman" panose="02020603050405020304" pitchFamily="18" charset="0"/>
                <a:cs typeface="Times New Roman" panose="02020603050405020304" pitchFamily="18" charset="0"/>
              </a:rPr>
              <a:t>                         НЕ СОЗДАН</a:t>
            </a:r>
          </a:p>
        </p:txBody>
      </p:sp>
      <p:sp>
        <p:nvSpPr>
          <p:cNvPr id="5" name="Скругленный прямоугольник 4"/>
          <p:cNvSpPr/>
          <p:nvPr/>
        </p:nvSpPr>
        <p:spPr>
          <a:xfrm>
            <a:off x="107504" y="1462708"/>
            <a:ext cx="2952328" cy="146223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800" dirty="0" smtClean="0">
                <a:solidFill>
                  <a:schemeClr val="tx1"/>
                </a:solidFill>
                <a:effectLst>
                  <a:outerShdw blurRad="38100" dist="38100" dir="2700000" algn="tl">
                    <a:srgbClr val="000000">
                      <a:alpha val="43137"/>
                    </a:srgbClr>
                  </a:outerShdw>
                </a:effectLst>
              </a:rPr>
              <a:t>Сополимер </a:t>
            </a:r>
            <a:r>
              <a:rPr lang="ru-RU" sz="2800" dirty="0" err="1">
                <a:solidFill>
                  <a:schemeClr val="tx1"/>
                </a:solidFill>
                <a:effectLst>
                  <a:outerShdw blurRad="38100" dist="38100" dir="2700000" algn="tl">
                    <a:srgbClr val="000000">
                      <a:alpha val="43137"/>
                    </a:srgbClr>
                  </a:outerShdw>
                </a:effectLst>
              </a:rPr>
              <a:t>госсипола</a:t>
            </a:r>
            <a:r>
              <a:rPr lang="ru-RU" sz="2800" dirty="0">
                <a:solidFill>
                  <a:schemeClr val="tx1"/>
                </a:solidFill>
                <a:effectLst>
                  <a:outerShdw blurRad="38100" dist="38100" dir="2700000" algn="tl">
                    <a:srgbClr val="000000">
                      <a:alpha val="43137"/>
                    </a:srgbClr>
                  </a:outerShdw>
                </a:effectLst>
              </a:rPr>
              <a:t> </a:t>
            </a:r>
            <a:r>
              <a:rPr lang="ru-RU" sz="3200" dirty="0">
                <a:solidFill>
                  <a:schemeClr val="tx1"/>
                </a:solidFill>
                <a:effectLst>
                  <a:outerShdw blurRad="38100" dist="38100" dir="2700000" algn="tl">
                    <a:srgbClr val="000000">
                      <a:alpha val="43137"/>
                    </a:srgbClr>
                  </a:outerShdw>
                </a:effectLst>
              </a:rPr>
              <a:t>(</a:t>
            </a:r>
            <a:r>
              <a:rPr lang="ru-RU" sz="3200" dirty="0" err="1" smtClean="0">
                <a:solidFill>
                  <a:schemeClr val="tx1"/>
                </a:solidFill>
                <a:effectLst>
                  <a:outerShdw blurRad="38100" dist="38100" dir="2700000" algn="tl">
                    <a:srgbClr val="000000">
                      <a:alpha val="43137"/>
                    </a:srgbClr>
                  </a:outerShdw>
                </a:effectLst>
              </a:rPr>
              <a:t>Кагоцел</a:t>
            </a:r>
            <a:r>
              <a:rPr lang="ru-RU" sz="3200" dirty="0" smtClean="0">
                <a:solidFill>
                  <a:schemeClr val="tx1"/>
                </a:solidFill>
                <a:effectLst>
                  <a:outerShdw blurRad="38100" dist="38100" dir="2700000" algn="tl">
                    <a:srgbClr val="000000">
                      <a:alpha val="43137"/>
                    </a:srgbClr>
                  </a:outerShdw>
                </a:effectLst>
              </a:rPr>
              <a:t>)</a:t>
            </a:r>
          </a:p>
        </p:txBody>
      </p:sp>
      <p:sp>
        <p:nvSpPr>
          <p:cNvPr id="4" name="Скругленный прямоугольник 3"/>
          <p:cNvSpPr/>
          <p:nvPr/>
        </p:nvSpPr>
        <p:spPr>
          <a:xfrm>
            <a:off x="3275856" y="1462708"/>
            <a:ext cx="5544616" cy="2614364"/>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000">
                <a:solidFill>
                  <a:srgbClr val="FF0000"/>
                </a:solidFill>
                <a:effectLst>
                  <a:outerShdw blurRad="38100" dist="38100" dir="2700000" algn="tl">
                    <a:srgbClr val="000000">
                      <a:alpha val="43137"/>
                    </a:srgbClr>
                  </a:outerShdw>
                </a:effectLst>
              </a:rPr>
              <a:t>в Республиках Адыгея и Кабардино-Балкарии, Пермском крае, Ненецком автономном округе, Ханты-Мансийском АО - Югре; </a:t>
            </a:r>
            <a:endParaRPr lang="ru-RU" sz="2000" dirty="0" smtClean="0">
              <a:solidFill>
                <a:srgbClr val="FF0000"/>
              </a:solidFill>
              <a:effectLst>
                <a:outerShdw blurRad="38100" dist="38100" dir="2700000" algn="tl">
                  <a:srgbClr val="000000">
                    <a:alpha val="43137"/>
                  </a:srgbClr>
                </a:outerShdw>
              </a:effectLst>
            </a:endParaRPr>
          </a:p>
        </p:txBody>
      </p:sp>
      <p:sp>
        <p:nvSpPr>
          <p:cNvPr id="7" name="Скругленный прямоугольник 6"/>
          <p:cNvSpPr/>
          <p:nvPr/>
        </p:nvSpPr>
        <p:spPr>
          <a:xfrm>
            <a:off x="107504" y="4293096"/>
            <a:ext cx="2952328" cy="136815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smtClean="0">
                <a:solidFill>
                  <a:schemeClr val="tx1"/>
                </a:solidFill>
                <a:effectLst>
                  <a:outerShdw blurRad="38100" dist="38100" dir="2700000" algn="tl">
                    <a:srgbClr val="000000">
                      <a:alpha val="43137"/>
                    </a:srgbClr>
                  </a:outerShdw>
                </a:effectLst>
              </a:rPr>
              <a:t>Интерферон альфа</a:t>
            </a:r>
            <a:endParaRPr lang="ru-RU" sz="3200" dirty="0">
              <a:solidFill>
                <a:schemeClr val="tx1"/>
              </a:solidFill>
              <a:effectLst>
                <a:outerShdw blurRad="38100" dist="38100" dir="2700000" algn="tl">
                  <a:srgbClr val="000000">
                    <a:alpha val="43137"/>
                  </a:srgbClr>
                </a:outerShdw>
              </a:effectLst>
            </a:endParaRPr>
          </a:p>
        </p:txBody>
      </p:sp>
      <p:sp>
        <p:nvSpPr>
          <p:cNvPr id="8" name="Скругленный прямоугольник 7"/>
          <p:cNvSpPr/>
          <p:nvPr/>
        </p:nvSpPr>
        <p:spPr>
          <a:xfrm>
            <a:off x="3275856" y="4202402"/>
            <a:ext cx="5544616" cy="2614364"/>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a:solidFill>
                  <a:srgbClr val="FF0000"/>
                </a:solidFill>
                <a:effectLst>
                  <a:outerShdw blurRad="38100" dist="38100" dir="2700000" algn="tl">
                    <a:srgbClr val="000000">
                      <a:alpha val="43137"/>
                    </a:srgbClr>
                  </a:outerShdw>
                </a:effectLst>
              </a:rPr>
              <a:t>в Кабардино-Балкарской Республике, городе Санкт-Петербурге</a:t>
            </a:r>
            <a:endParaRPr lang="ru-RU" sz="3200"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385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116124"/>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a:solidFill>
                  <a:srgbClr val="002060"/>
                </a:solidFill>
                <a:latin typeface="Times New Roman" panose="02020603050405020304" pitchFamily="18" charset="0"/>
                <a:cs typeface="Times New Roman" panose="02020603050405020304" pitchFamily="18" charset="0"/>
              </a:rPr>
              <a:t>2-хнедельный запас </a:t>
            </a:r>
            <a:r>
              <a:rPr lang="ru-RU" sz="2400" b="1" dirty="0" smtClean="0">
                <a:solidFill>
                  <a:srgbClr val="002060"/>
                </a:solidFill>
                <a:latin typeface="Times New Roman" panose="02020603050405020304" pitchFamily="18" charset="0"/>
                <a:cs typeface="Times New Roman" panose="02020603050405020304" pitchFamily="18" charset="0"/>
              </a:rPr>
              <a:t>лекарственных средств, необходимых </a:t>
            </a:r>
            <a:r>
              <a:rPr lang="ru-RU" sz="2400" b="1" dirty="0">
                <a:solidFill>
                  <a:srgbClr val="002060"/>
                </a:solidFill>
                <a:latin typeface="Times New Roman" panose="02020603050405020304" pitchFamily="18" charset="0"/>
                <a:cs typeface="Times New Roman" panose="02020603050405020304" pitchFamily="18" charset="0"/>
              </a:rPr>
              <a:t>для лечения больных ОРВИ и </a:t>
            </a:r>
            <a:r>
              <a:rPr lang="ru-RU" sz="2400" b="1" dirty="0" smtClean="0">
                <a:solidFill>
                  <a:srgbClr val="002060"/>
                </a:solidFill>
                <a:latin typeface="Times New Roman" panose="02020603050405020304" pitchFamily="18" charset="0"/>
                <a:cs typeface="Times New Roman" panose="02020603050405020304" pitchFamily="18" charset="0"/>
              </a:rPr>
              <a:t>гриппом</a:t>
            </a:r>
          </a:p>
          <a:p>
            <a:pPr algn="ctr"/>
            <a:r>
              <a:rPr lang="ru-RU" sz="2800" b="1" dirty="0" smtClean="0">
                <a:solidFill>
                  <a:srgbClr val="FF0000"/>
                </a:solidFill>
                <a:latin typeface="Times New Roman" panose="02020603050405020304" pitchFamily="18" charset="0"/>
                <a:cs typeface="Times New Roman" panose="02020603050405020304" pitchFamily="18" charset="0"/>
              </a:rPr>
              <a:t>                 НЕ СОЗДАН</a:t>
            </a:r>
          </a:p>
        </p:txBody>
      </p:sp>
      <p:sp>
        <p:nvSpPr>
          <p:cNvPr id="5" name="Скругленный прямоугольник 4"/>
          <p:cNvSpPr/>
          <p:nvPr/>
        </p:nvSpPr>
        <p:spPr>
          <a:xfrm>
            <a:off x="107504" y="1462708"/>
            <a:ext cx="2952328" cy="139022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dirty="0" smtClean="0">
                <a:solidFill>
                  <a:schemeClr val="tx1"/>
                </a:solidFill>
                <a:effectLst>
                  <a:outerShdw blurRad="38100" dist="38100" dir="2700000" algn="tl">
                    <a:srgbClr val="000000">
                      <a:alpha val="43137"/>
                    </a:srgbClr>
                  </a:outerShdw>
                </a:effectLst>
              </a:rPr>
              <a:t>Интерферон гамма</a:t>
            </a:r>
            <a:endParaRPr lang="ru-RU" sz="3600" dirty="0" smtClean="0">
              <a:solidFill>
                <a:schemeClr val="tx1"/>
              </a:solidFill>
              <a:effectLst>
                <a:outerShdw blurRad="38100" dist="38100" dir="2700000" algn="tl">
                  <a:srgbClr val="000000">
                    <a:alpha val="43137"/>
                  </a:srgbClr>
                </a:outerShdw>
              </a:effectLst>
            </a:endParaRPr>
          </a:p>
        </p:txBody>
      </p:sp>
      <p:sp>
        <p:nvSpPr>
          <p:cNvPr id="4" name="Скругленный прямоугольник 3"/>
          <p:cNvSpPr/>
          <p:nvPr/>
        </p:nvSpPr>
        <p:spPr>
          <a:xfrm>
            <a:off x="3275856" y="1462708"/>
            <a:ext cx="5616624" cy="3118420"/>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400">
                <a:solidFill>
                  <a:srgbClr val="FF0000"/>
                </a:solidFill>
                <a:effectLst>
                  <a:outerShdw blurRad="38100" dist="38100" dir="2700000" algn="tl">
                    <a:srgbClr val="000000">
                      <a:alpha val="43137"/>
                    </a:srgbClr>
                  </a:outerShdw>
                </a:effectLst>
              </a:rPr>
              <a:t>в Республиках Адыгея, Кабардино-Балкарской и Чувашской, Владимирской, Новгородской, Томской, городах Санкт-Петербург и Севастополь, Ненецком и Чукотский автономных округах, Ханты-Мансийском АО – Югре, Еврейской автономной области</a:t>
            </a:r>
            <a:endParaRPr lang="ru-RU" sz="2400" dirty="0" smtClean="0">
              <a:solidFill>
                <a:srgbClr val="FF0000"/>
              </a:solidFill>
              <a:effectLst>
                <a:outerShdw blurRad="38100" dist="38100" dir="2700000" algn="tl">
                  <a:srgbClr val="000000">
                    <a:alpha val="43137"/>
                  </a:srgbClr>
                </a:outerShdw>
              </a:effectLst>
            </a:endParaRPr>
          </a:p>
        </p:txBody>
      </p:sp>
      <p:sp>
        <p:nvSpPr>
          <p:cNvPr id="7" name="Скругленный прямоугольник 6"/>
          <p:cNvSpPr/>
          <p:nvPr/>
        </p:nvSpPr>
        <p:spPr>
          <a:xfrm>
            <a:off x="107504" y="4739072"/>
            <a:ext cx="2952328" cy="172819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800" dirty="0">
                <a:solidFill>
                  <a:schemeClr val="tx1"/>
                </a:solidFill>
                <a:effectLst>
                  <a:outerShdw blurRad="38100" dist="38100" dir="2700000" algn="tl">
                    <a:srgbClr val="000000">
                      <a:alpha val="43137"/>
                    </a:srgbClr>
                  </a:outerShdw>
                </a:effectLst>
              </a:rPr>
              <a:t>А</a:t>
            </a:r>
            <a:r>
              <a:rPr lang="ru-RU" sz="2800" dirty="0" smtClean="0">
                <a:solidFill>
                  <a:schemeClr val="tx1"/>
                </a:solidFill>
                <a:effectLst>
                  <a:outerShdw blurRad="38100" dist="38100" dir="2700000" algn="tl">
                    <a:srgbClr val="000000">
                      <a:alpha val="43137"/>
                    </a:srgbClr>
                  </a:outerShdw>
                </a:effectLst>
              </a:rPr>
              <a:t>нтибиотики </a:t>
            </a:r>
            <a:r>
              <a:rPr lang="ru-RU" sz="2800" dirty="0">
                <a:solidFill>
                  <a:schemeClr val="tx1"/>
                </a:solidFill>
                <a:effectLst>
                  <a:outerShdw blurRad="38100" dist="38100" dir="2700000" algn="tl">
                    <a:srgbClr val="000000">
                      <a:alpha val="43137"/>
                    </a:srgbClr>
                  </a:outerShdw>
                </a:effectLst>
              </a:rPr>
              <a:t>широкого спектра действия </a:t>
            </a:r>
          </a:p>
        </p:txBody>
      </p:sp>
      <p:sp>
        <p:nvSpPr>
          <p:cNvPr id="8" name="Скругленный прямоугольник 7"/>
          <p:cNvSpPr/>
          <p:nvPr/>
        </p:nvSpPr>
        <p:spPr>
          <a:xfrm>
            <a:off x="3275856" y="4739072"/>
            <a:ext cx="5544616" cy="2024372"/>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3200">
                <a:solidFill>
                  <a:srgbClr val="FF0000"/>
                </a:solidFill>
                <a:effectLst>
                  <a:outerShdw blurRad="38100" dist="38100" dir="2700000" algn="tl">
                    <a:srgbClr val="000000">
                      <a:alpha val="43137"/>
                    </a:srgbClr>
                  </a:outerShdw>
                </a:effectLst>
              </a:rPr>
              <a:t>в Тверской области и городе Санкт-Петербург</a:t>
            </a:r>
            <a:endParaRPr lang="ru-RU" sz="3200"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7674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683568" y="188640"/>
            <a:ext cx="8136904" cy="1148738"/>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sz="2400" b="1" dirty="0" smtClean="0">
                <a:solidFill>
                  <a:srgbClr val="002060"/>
                </a:solidFill>
                <a:latin typeface="Times New Roman" panose="02020603050405020304" pitchFamily="18" charset="0"/>
                <a:cs typeface="Times New Roman" panose="02020603050405020304" pitchFamily="18" charset="0"/>
              </a:rPr>
              <a:t>Обеспеченность </a:t>
            </a:r>
            <a:r>
              <a:rPr lang="ru-RU" sz="2400" b="1" dirty="0">
                <a:solidFill>
                  <a:srgbClr val="002060"/>
                </a:solidFill>
                <a:latin typeface="Times New Roman" panose="02020603050405020304" pitchFamily="18" charset="0"/>
                <a:cs typeface="Times New Roman" panose="02020603050405020304" pitchFamily="18" charset="0"/>
              </a:rPr>
              <a:t>субъектов Российской Федерации </a:t>
            </a:r>
            <a:r>
              <a:rPr lang="ru-RU" sz="2400" b="1" dirty="0" smtClean="0">
                <a:solidFill>
                  <a:srgbClr val="002060"/>
                </a:solidFill>
                <a:latin typeface="Times New Roman" panose="02020603050405020304" pitchFamily="18" charset="0"/>
                <a:cs typeface="Times New Roman" panose="02020603050405020304" pitchFamily="18" charset="0"/>
              </a:rPr>
              <a:t>койками </a:t>
            </a:r>
            <a:r>
              <a:rPr lang="ru-RU" sz="2400" b="1" dirty="0">
                <a:solidFill>
                  <a:srgbClr val="002060"/>
                </a:solidFill>
                <a:latin typeface="Times New Roman" panose="02020603050405020304" pitchFamily="18" charset="0"/>
                <a:cs typeface="Times New Roman" panose="02020603050405020304" pitchFamily="18" charset="0"/>
              </a:rPr>
              <a:t>для стационарного лечения больных ОРВИ и гриппом</a:t>
            </a:r>
            <a:endParaRPr lang="ru-RU" sz="2800" b="1" dirty="0" smtClean="0">
              <a:solidFill>
                <a:srgbClr val="FF0000"/>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107504" y="1462708"/>
            <a:ext cx="8712968" cy="5395292"/>
          </a:xfrm>
          <a:prstGeom prst="round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a:r>
              <a:rPr lang="ru-RU" sz="2000" dirty="0">
                <a:solidFill>
                  <a:srgbClr val="FF0000"/>
                </a:solidFill>
                <a:effectLst>
                  <a:outerShdw blurRad="38100" dist="38100" dir="2700000" algn="tl">
                    <a:srgbClr val="000000">
                      <a:alpha val="43137"/>
                    </a:srgbClr>
                  </a:outerShdw>
                </a:effectLst>
              </a:rPr>
              <a:t>Недостаточное количество </a:t>
            </a:r>
            <a:r>
              <a:rPr lang="ru-RU" sz="2000" dirty="0" smtClean="0">
                <a:solidFill>
                  <a:srgbClr val="FF0000"/>
                </a:solidFill>
                <a:effectLst>
                  <a:outerShdw blurRad="38100" dist="38100" dir="2700000" algn="tl">
                    <a:srgbClr val="000000">
                      <a:alpha val="43137"/>
                    </a:srgbClr>
                  </a:outerShdw>
                </a:effectLst>
              </a:rPr>
              <a:t>коек в </a:t>
            </a:r>
            <a:r>
              <a:rPr lang="ru-RU" sz="2000" dirty="0">
                <a:solidFill>
                  <a:srgbClr val="FF0000"/>
                </a:solidFill>
                <a:effectLst>
                  <a:outerShdw blurRad="38100" dist="38100" dir="2700000" algn="tl">
                    <a:srgbClr val="000000">
                      <a:alpha val="43137"/>
                    </a:srgbClr>
                  </a:outerShdw>
                </a:effectLst>
              </a:rPr>
              <a:t>51 субъекте Российской Федерации: Республики Адыгея, Алтай, Дагестан, Ингушетия, Кабардино-Балкарская, Карелия, Мордовия, Саха (Якутия), Северная Осетия-Алания, Татарстан, Тыва, Хакасия, Чувашская, Алтайский, Камчатский, Красноярский, Пермский, Приморский, Ставропольский и Хабаровский края, Архангельская, Астраханская, Белгородская, Владимирская, Волгоградская, Воронежская, Ивановская, Калининградская, Калужская, Кемеровская, Кировская, Костромская, Курская, Мурманская, Нижегородская, Омская, Оренбургская, Псковская, Ростовская, Самарская, Саратовская, Свердловская, Тверская, Томская, Ульяновская и Челябинская области, города Москва, Санкт-Петербург и Севастополь, Ханты-Мансийский автономный округ – Югра, Еврейская автономная область</a:t>
            </a:r>
            <a:endParaRPr lang="ru-RU" sz="2000"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3121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11363</TotalTime>
  <Words>1692</Words>
  <Application>Microsoft Office PowerPoint</Application>
  <PresentationFormat>Экран (4:3)</PresentationFormat>
  <Paragraphs>84</Paragraphs>
  <Slides>12</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Главная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Корочкин Александр Викторович</dc:creator>
  <cp:lastModifiedBy>Серёгина Ирина Фёдоровна</cp:lastModifiedBy>
  <cp:revision>1016</cp:revision>
  <cp:lastPrinted>2017-12-25T14:45:02Z</cp:lastPrinted>
  <dcterms:created xsi:type="dcterms:W3CDTF">2012-08-31T09:55:51Z</dcterms:created>
  <dcterms:modified xsi:type="dcterms:W3CDTF">2018-11-21T06:14:24Z</dcterms:modified>
</cp:coreProperties>
</file>