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9" r:id="rId1"/>
  </p:sldMasterIdLst>
  <p:notesMasterIdLst>
    <p:notesMasterId r:id="rId13"/>
  </p:notesMasterIdLst>
  <p:handoutMasterIdLst>
    <p:handoutMasterId r:id="rId14"/>
  </p:handoutMasterIdLst>
  <p:sldIdLst>
    <p:sldId id="729" r:id="rId2"/>
    <p:sldId id="780" r:id="rId3"/>
    <p:sldId id="898" r:id="rId4"/>
    <p:sldId id="770" r:id="rId5"/>
    <p:sldId id="708" r:id="rId6"/>
    <p:sldId id="858" r:id="rId7"/>
    <p:sldId id="787" r:id="rId8"/>
    <p:sldId id="857" r:id="rId9"/>
    <p:sldId id="894" r:id="rId10"/>
    <p:sldId id="897" r:id="rId11"/>
    <p:sldId id="896" r:id="rId12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1"/>
    <a:srgbClr val="F81F14"/>
    <a:srgbClr val="CE003C"/>
    <a:srgbClr val="B20533"/>
    <a:srgbClr val="00396C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692" autoAdjust="0"/>
  </p:normalViewPr>
  <p:slideViewPr>
    <p:cSldViewPr snapToObjects="1">
      <p:cViewPr varScale="1">
        <p:scale>
          <a:sx n="66" d="100"/>
          <a:sy n="66" d="100"/>
        </p:scale>
        <p:origin x="9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3056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strucs\Documents\Work\&#1084;&#1086;&#1080;%20&#1076;&#1086;&#1082;&#1091;&#1084;&#1077;&#1085;&#1090;&#1099;\&#1084;&#1077;&#1076;.&#1086;&#1090;&#1076;&#1077;&#1083;\&#1057;&#1090;&#1072;&#1090;&#1080;&#1089;&#1090;&#1080;&#1082;&#1072;%20&#1056;&#1060;\2018\&#1089;&#1084;&#1077;&#1088;&#1090;&#1085;&#1086;&#1089;&#1090;&#1100;%20&#1041;&#1054;&#1044;\&#1103;&#1085;&#1074;&#1072;&#1088;&#1100;-&#1072;&#1074;&#1075;&#1091;&#1089;&#1090;%202018\&#1072;&#1085;&#1072;&#1083;&#1080;&#1079;%20&#1103;&#1085;&#1074;&#1072;&#1088;&#1100;-&#1072;&#1074;&#1075;&#1091;&#1089;&#1090;%202017-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Лист2!$A$22</c:f>
              <c:strCache>
                <c:ptCount val="1"/>
                <c:pt idx="0">
                  <c:v>пневмонии ян.-авг.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5D-495D-B899-8F7D85F9A9A1}"/>
              </c:ext>
            </c:extLst>
          </c:dPt>
          <c:dLbls>
            <c:dLbl>
              <c:idx val="0"/>
              <c:layout>
                <c:manualLayout>
                  <c:x val="0.0333333333333333"/>
                  <c:y val="-0.0618192578868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5D-495D-B899-8F7D85F9A9A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414634146341464"/>
                  <c:y val="-0.065087231743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5D-495D-B899-8F7D85F9A9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Лист2!$B$22:$C$22</c:f>
              <c:numCache>
                <c:formatCode>General</c:formatCode>
                <c:ptCount val="2"/>
                <c:pt idx="0">
                  <c:v>18.0</c:v>
                </c:pt>
                <c:pt idx="1">
                  <c:v>17.7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5D-495D-B899-8F7D85F9A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09392"/>
        <c:axId val="-230066800"/>
        <c:axId val="0"/>
      </c:bar3DChart>
      <c:catAx>
        <c:axId val="3180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30066800"/>
        <c:crosses val="autoZero"/>
        <c:auto val="1"/>
        <c:lblAlgn val="ctr"/>
        <c:lblOffset val="100"/>
        <c:noMultiLvlLbl val="0"/>
      </c:catAx>
      <c:valAx>
        <c:axId val="-230066800"/>
        <c:scaling>
          <c:orientation val="minMax"/>
          <c:min val="1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09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B03EA8F7-E0C5-4E0E-80B5-5CAA6ABD8B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EE220E9-4480-42FD-8781-83AEDCA653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86A382-C80F-4149-A77C-A9C9D936B585}" type="datetime1">
              <a:rPr lang="fr-FR"/>
              <a:pPr>
                <a:defRPr/>
              </a:pPr>
              <a:t>16/11/2018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6BE8DDB-495A-4BD2-A399-6CBE56E053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25589EC-EB9F-480B-AAFB-FD4D92967B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12B9F5-51B2-48F9-8304-1A06697B8F41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34F1936B-E06F-4939-A7A3-E2FDB9FB64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B5D25AA-D59A-4E67-B309-8276280D19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58824AA-81B3-4C95-8A2D-5DECD99873B3}" type="datetime1">
              <a:rPr lang="fr-FR"/>
              <a:pPr>
                <a:defRPr/>
              </a:pPr>
              <a:t>16/11/2018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xmlns="" id="{A5222B2A-7238-40A2-83C8-28A7BDC8E1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xmlns="" id="{C3CAA9B5-439D-4004-B805-A8483F264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F27E880-E248-4E03-9216-3DBE7919CD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AD57D05-A239-4D74-AE0B-D11CBA47F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0363C9-8456-422D-81E9-B85F28FE82C5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xmlns="" id="{38688B56-733F-4535-96FA-94D92194F7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xmlns="" id="{C3CA5B52-0053-4F21-8048-B95A101DF5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xmlns="" id="{EF3C7ED4-8578-48DC-B21B-51A8DBAA8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389687-C44D-4024-8FD8-A46CAA77E005}" type="slidenum">
              <a:rPr lang="ru-RU" altLang="ru-RU"/>
              <a:pPr/>
              <a:t>1</a:t>
            </a:fld>
            <a:endParaRPr lang="ru-RU" altLang="ru-RU">
              <a:latin typeface="Times New Roman Cyr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xmlns="" id="{CE523C9B-0212-43F4-9F35-2220FD3B2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>
            <a:extLst>
              <a:ext uri="{FF2B5EF4-FFF2-40B4-BE49-F238E27FC236}">
                <a16:creationId xmlns:a16="http://schemas.microsoft.com/office/drawing/2014/main" xmlns="" id="{6AB60411-E504-4CBB-B02A-4D0CB0809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0900" name="Номер слайда 3">
            <a:extLst>
              <a:ext uri="{FF2B5EF4-FFF2-40B4-BE49-F238E27FC236}">
                <a16:creationId xmlns:a16="http://schemas.microsoft.com/office/drawing/2014/main" xmlns="" id="{416B0913-EB62-4083-BD1A-055F26D87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66CCED-F97D-4759-9DE2-941660CAFECF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xmlns="" id="{CE80CA0C-F55D-41AB-875D-336BDC2AC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:a16="http://schemas.microsoft.com/office/drawing/2014/main" xmlns="" id="{97DF6672-CB8C-49ED-80D5-14592EEEF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:a16="http://schemas.microsoft.com/office/drawing/2014/main" xmlns="" id="{E0E7D7B1-5AB5-45AB-9F70-60E7E539E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8D1C86-D9E3-4F90-A637-C77437E1D6A4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63C9-8456-422D-81E9-B85F28FE82C5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234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проводили для трех групп граждан: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65-летние граждане без нарушений иммунитета и хронических заболеваний (низкий риск);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65-летние пациенты без нарушений иммунитета с наличием хронических заболеваний, которые могут повлечь за собой умеренное увеличение риска пневмококковых инфекций (умеренный риск);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65-летние пациенты с нарушениями иммунитета и существенным увеличением риска пневмококковых инфекций (высокий риск), а также для всей популяции 65-летних граждан.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расчете исходили из допущения, что у 65-летних граждан доля каждой из групп составляет 43,5%, 40,3% и 16,1% соответственно [1].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8CA25-4C30-4E80-9936-6716AEAEFB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3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17CC7CC-FCB9-4E8A-AD98-38A69BA9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35415D-740B-4C57-A30E-61FB84A6693E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95C3EAA-8E38-49AE-9B0F-C402C22D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57E9E75-C385-4B62-A22A-D45F24EE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0B4C56C-D695-4C7E-BBA3-3F7B4C3FF0F2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423467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89CFC58-4018-49B9-B94F-F8DC7546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DC235E-8B57-4659-A9CF-0AEFE2E6870B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1416F21-9F89-4B8E-9118-4A29B021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89AD64C-2769-426F-84C2-E2A2E57F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848548D-BE3F-42C4-9465-83C75FE2AF23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63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A8562C4-20D4-41C9-96E9-1AA7CC20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6F23D4-A32D-43BF-B3D0-49D75BB01369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0B8B774-678B-47E8-99E0-674A447A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46C360D-112C-4F40-BD3F-B6337275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8D319E9-D65E-4A16-A1A6-DF54A432CC85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43830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0803"/>
            <a:ext cx="8458201" cy="11406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1" y="6147793"/>
            <a:ext cx="8458201" cy="2653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 anchor="b">
            <a:spAutoFit/>
          </a:bodyPr>
          <a:lstStyle>
            <a:lvl1pPr marL="197437" indent="-197437">
              <a:spcBef>
                <a:spcPts val="117"/>
              </a:spcBef>
              <a:buFont typeface="Arial" panose="020B0604020202020204" pitchFamily="34" charset="0"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effectLst/>
              </a:defRPr>
            </a:lvl1pPr>
            <a:lvl2pPr>
              <a:defRPr lang="en-US" kern="1200" dirty="0" smtClean="0"/>
            </a:lvl2pPr>
            <a:lvl3pPr>
              <a:defRPr lang="en-US" kern="1200" dirty="0" smtClean="0"/>
            </a:lvl3pPr>
            <a:lvl4pPr>
              <a:defRPr lang="en-US" kern="1200" dirty="0" smtClean="0"/>
            </a:lvl4pPr>
            <a:lvl5pPr>
              <a:defRPr lang="en-US" kern="1200" dirty="0"/>
            </a:lvl5pPr>
          </a:lstStyle>
          <a:p>
            <a:pPr marL="0" lvl="0" indent="0">
              <a:lnSpc>
                <a:spcPct val="85000"/>
              </a:lnSpc>
              <a:spcBef>
                <a:spcPts val="235"/>
              </a:spcBef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42901" y="1150606"/>
            <a:ext cx="8458201" cy="47192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 anchor="t" anchorCtr="0">
            <a:noAutofit/>
          </a:bodyPr>
          <a:lstStyle>
            <a:lvl1pPr marL="0" indent="0" algn="l" defTabSz="957383" rtl="0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020F38"/>
              </a:buClr>
              <a:buNone/>
              <a:defRPr lang="en-US" sz="23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 lang="en-US" kern="1200" dirty="0" smtClean="0"/>
            </a:lvl2pPr>
            <a:lvl3pPr>
              <a:defRPr lang="en-US" kern="1200" dirty="0" smtClean="0"/>
            </a:lvl3pPr>
            <a:lvl4pPr>
              <a:defRPr lang="en-US" kern="1200" dirty="0" smtClean="0"/>
            </a:lvl4pPr>
            <a:lvl5pPr>
              <a:defRPr lang="en-US" kern="1200" dirty="0"/>
            </a:lvl5pPr>
          </a:lstStyle>
          <a:p>
            <a:pPr marL="0" lvl="0" indent="0">
              <a:lnSpc>
                <a:spcPct val="85000"/>
              </a:lnSpc>
              <a:spcBef>
                <a:spcPts val="235"/>
              </a:spcBef>
              <a:buClr>
                <a:schemeClr val="accent1"/>
              </a:buClr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D3D7996-B222-4814-B1EB-845B69C4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10A38F-0B7A-4573-8F56-A4752E5940B9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38D5585-7536-4A16-AB79-C478D530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9234641-3D50-4A36-9BE4-56AAE12F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9FD87F-9F59-459C-B603-CA919ED2D7BA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2240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50F15C3-D186-4D99-9A17-2B11ED37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09ED61-3312-47F9-B85E-17479AED753A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77E1B70-E04F-4B01-9C41-603AEBD9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82BDF82-6573-4322-9724-A5B54D90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05C70B4-4E5F-4250-B8E0-1D00063E7669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42683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C65032B-D7FB-40C5-A0EC-EFF9661C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4BFB06-0D58-46A3-8792-7DAAEC535A07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EFBF9E8-13E1-47D4-B6AD-3D928063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1FE362A-88C1-4F23-AF99-0D4B5FB9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8CF624F-7290-48A2-B700-B35BF73AFF62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9207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F64C6EE-6C2B-4238-838E-443F6A83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29FEF4-23A3-4A99-99D8-0A39EAAE713A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CA0A306-EEC2-46EF-BA5D-A10EFB3F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803C25CF-4831-44CD-AA19-68A86E88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9CEB753-033D-4EAE-AF7B-224296AB6CCF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51734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2AE4CF4-8979-4074-A359-2A39865A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09D910-1DBF-40D6-801E-F1C35D0B40D6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3E55C24-AC22-4E6F-AD52-703A3475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2316C39-D8A9-499A-BD05-1724DE32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2373F2-C48A-4C27-BB1C-46E392FF378E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40282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6C5D4E-AABA-4F04-9FA6-079962EA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66F9B0-291B-4BBB-B487-3767F6C9AEAF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0E55360-9CC4-4706-B198-648D89C9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9D892FA-7001-414C-A404-47A2056F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9C5D52-492B-4509-B60F-AA46556FC480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04689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625F438-9EB2-428F-A79D-8290B835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0690620-B227-42C6-BE6C-9D3BC1617D8D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F8E0469-3C29-4E92-AFE1-CA9EB8E2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685D7E6-FCF7-4B97-897D-F1B2A274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8C2BC3C-241F-4ED6-B792-C11CAF383AC1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77932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EF74D33-C7D7-4EED-83F5-EF057380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F5CBDAB-8DBE-4CE1-AA60-DEFC1349C66F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7BBC0F9-821E-4EDD-A25C-04430DD1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370405B-62B2-4C2C-B3D9-5F3478E0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D66F72D-BFEE-4C0F-BC3D-CFCA9B36D187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81950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>
            <a:extLst>
              <a:ext uri="{FF2B5EF4-FFF2-40B4-BE49-F238E27FC236}">
                <a16:creationId xmlns:a16="http://schemas.microsoft.com/office/drawing/2014/main" xmlns="" id="{5AF27615-0417-45C9-981C-F747DF6691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ru-RU"/>
              <a:t>Fare clic per modificare lo stile del titolo</a:t>
            </a:r>
          </a:p>
        </p:txBody>
      </p:sp>
      <p:sp>
        <p:nvSpPr>
          <p:cNvPr id="7171" name="Segnaposto testo 2">
            <a:extLst>
              <a:ext uri="{FF2B5EF4-FFF2-40B4-BE49-F238E27FC236}">
                <a16:creationId xmlns:a16="http://schemas.microsoft.com/office/drawing/2014/main" xmlns="" id="{7178B6CD-869F-4D13-8191-1B170CA9F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ru-RU"/>
              <a:t>Fare clic per modificare stili del testo dello schema</a:t>
            </a:r>
          </a:p>
          <a:p>
            <a:pPr lvl="1"/>
            <a:r>
              <a:rPr lang="it-IT" altLang="ru-RU"/>
              <a:t>Secondo livello</a:t>
            </a:r>
          </a:p>
          <a:p>
            <a:pPr lvl="2"/>
            <a:r>
              <a:rPr lang="it-IT" altLang="ru-RU"/>
              <a:t>Terzo livello</a:t>
            </a:r>
          </a:p>
          <a:p>
            <a:pPr lvl="3"/>
            <a:r>
              <a:rPr lang="it-IT" altLang="ru-RU"/>
              <a:t>Quarto livello</a:t>
            </a:r>
          </a:p>
          <a:p>
            <a:pPr lvl="4"/>
            <a:r>
              <a:rPr lang="it-IT" altLang="ru-RU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1E5BB03-F4F1-4BE7-A5BB-0B191974F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E5B9D6-6E1D-41D8-A603-7CE55B01D162}" type="datetimeFigureOut">
              <a:rPr lang="it-IT"/>
              <a:pPr>
                <a:defRPr/>
              </a:pPr>
              <a:t>16/11/18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0FF4178-953D-48E8-BE18-AFCCD4474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ED8523D-E8CC-449F-8DA3-99E51B4C7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B5B8D34-6D80-4C43-8F25-728EFC67A269}" type="slidenum">
              <a:rPr lang="it-IT" altLang="ru-RU"/>
              <a:pPr/>
              <a:t>‹#›</a:t>
            </a:fld>
            <a:endParaRPr lang="it-IT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  <p:sldLayoutId id="2147485995" r:id="rId7"/>
    <p:sldLayoutId id="2147485996" r:id="rId8"/>
    <p:sldLayoutId id="2147485997" r:id="rId9"/>
    <p:sldLayoutId id="2147485998" r:id="rId10"/>
    <p:sldLayoutId id="2147485999" r:id="rId11"/>
    <p:sldLayoutId id="21474860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ks.ru/free_doc/2018/demo/edn06-18.htm" TargetMode="Externa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hyperlink" Target="http://map.antibiotic.ru/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ciety.pulmonology.ru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xmlns="" id="{3FFCFD62-04FF-4401-A0E2-4A80E647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8402"/>
            <a:ext cx="91440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ru-RU" sz="40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 Национальные рекомендации по лечению пневмоний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+mn-lt"/>
              </a:rPr>
              <a:t>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-1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839135"/>
            <a:ext cx="3224515" cy="3179729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bright="-1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1340768"/>
            <a:ext cx="4216667" cy="5344476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50803"/>
            <a:ext cx="9143999" cy="11406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ea typeface="+mn-ea"/>
                <a:cs typeface="Arial" pitchFamily="34" charset="0"/>
              </a:rPr>
              <a:t>Вакцинация </a:t>
            </a:r>
            <a:r>
              <a:rPr lang="ru-RU" sz="32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против пневмококка </a:t>
            </a:r>
            <a:r>
              <a:rPr lang="ru-RU" sz="3200" dirty="0">
                <a:solidFill>
                  <a:srgbClr val="002060"/>
                </a:solidFill>
                <a:ea typeface="+mn-ea"/>
                <a:cs typeface="Arial" pitchFamily="34" charset="0"/>
              </a:rPr>
              <a:t>всех граждан в </a:t>
            </a:r>
            <a:r>
              <a:rPr lang="ru-RU" sz="32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возрасте старше </a:t>
            </a:r>
            <a:r>
              <a:rPr lang="ru-RU" sz="3200" dirty="0">
                <a:solidFill>
                  <a:srgbClr val="002060"/>
                </a:solidFill>
                <a:ea typeface="+mn-ea"/>
                <a:cs typeface="Arial" pitchFamily="34" charset="0"/>
              </a:rPr>
              <a:t>65 лет позволит: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-44245" y="5966379"/>
            <a:ext cx="4688253" cy="84699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Рудакова А.В. и др. Вакцинация взрослых против пневмококковой инфекции в Российской Федерации: социальные и фармакоэкономическиеаспекты. </a:t>
            </a:r>
            <a:r>
              <a:rPr lang="ru-RU" dirty="0" err="1">
                <a:solidFill>
                  <a:srgbClr val="002060"/>
                </a:solidFill>
              </a:rPr>
              <a:t>Инфектология</a:t>
            </a:r>
            <a:r>
              <a:rPr lang="ru-RU" dirty="0">
                <a:solidFill>
                  <a:srgbClr val="002060"/>
                </a:solidFill>
              </a:rPr>
              <a:t> 2018; 10(№3): 11</a:t>
            </a:r>
          </a:p>
        </p:txBody>
      </p:sp>
    </p:spTree>
    <p:extLst>
      <p:ext uri="{BB962C8B-B14F-4D97-AF65-F5344CB8AC3E}">
        <p14:creationId xmlns:p14="http://schemas.microsoft.com/office/powerpoint/2010/main" val="88380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>
            <a:extLst>
              <a:ext uri="{FF2B5EF4-FFF2-40B4-BE49-F238E27FC236}">
                <a16:creationId xmlns:a16="http://schemas.microsoft.com/office/drawing/2014/main" xmlns="" id="{28525837-8D7F-4727-94FD-3982A6823DC3}"/>
              </a:ext>
            </a:extLst>
          </p:cNvPr>
          <p:cNvSpPr txBox="1">
            <a:spLocks/>
          </p:cNvSpPr>
          <p:nvPr/>
        </p:nvSpPr>
        <p:spPr bwMode="auto">
          <a:xfrm>
            <a:off x="0" y="3249790"/>
            <a:ext cx="9144000" cy="117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67">
                <a:solidFill>
                  <a:srgbClr val="0070C0"/>
                </a:solidFill>
              </a:rPr>
              <a:t>Спасибо за внимание</a:t>
            </a:r>
            <a:r>
              <a:rPr lang="en-US" altLang="ru-RU" sz="4267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0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4F586-3FCA-43B2-8D32-F6054BB0E46D}"/>
              </a:ext>
            </a:extLst>
          </p:cNvPr>
          <p:cNvSpPr txBox="1"/>
          <p:nvPr/>
        </p:nvSpPr>
        <p:spPr>
          <a:xfrm>
            <a:off x="760979" y="1534049"/>
            <a:ext cx="430887" cy="32147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Arial Cyr" panose="020B0604020202020204" pitchFamily="34" charset="0"/>
              </a:rPr>
              <a:t>Заболеваемость на 100 000</a:t>
            </a:r>
          </a:p>
        </p:txBody>
      </p:sp>
      <p:sp>
        <p:nvSpPr>
          <p:cNvPr id="1028" name="Заголовок 1">
            <a:extLst>
              <a:ext uri="{FF2B5EF4-FFF2-40B4-BE49-F238E27FC236}">
                <a16:creationId xmlns:a16="http://schemas.microsoft.com/office/drawing/2014/main" xmlns="" id="{F4E07505-9F4C-49D4-9E83-E4B69B05C8BE}"/>
              </a:ext>
            </a:extLst>
          </p:cNvPr>
          <p:cNvSpPr txBox="1">
            <a:spLocks/>
          </p:cNvSpPr>
          <p:nvPr/>
        </p:nvSpPr>
        <p:spPr bwMode="auto">
          <a:xfrm>
            <a:off x="0" y="30163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en-US" sz="3200">
                <a:solidFill>
                  <a:srgbClr val="002060"/>
                </a:solidFill>
                <a:latin typeface="Calibri" panose="020F0502020204030204" pitchFamily="34" charset="0"/>
              </a:rPr>
              <a:t>Динамика заболеваемости внебольничными пневмониями населения РФ (на 100 тыс.)</a:t>
            </a:r>
          </a:p>
        </p:txBody>
      </p:sp>
      <p:sp>
        <p:nvSpPr>
          <p:cNvPr id="1029" name="TextBox 5">
            <a:extLst>
              <a:ext uri="{FF2B5EF4-FFF2-40B4-BE49-F238E27FC236}">
                <a16:creationId xmlns:a16="http://schemas.microsoft.com/office/drawing/2014/main" xmlns="" id="{3A4EF590-854E-4D84-A71C-2BE868D3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6535738"/>
            <a:ext cx="7088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ru-RU" altLang="en-US" sz="1200">
                <a:solidFill>
                  <a:srgbClr val="002060"/>
                </a:solidFill>
                <a:latin typeface="Calibri" panose="020F0502020204030204" pitchFamily="34" charset="0"/>
              </a:rPr>
              <a:t>Федеральная служба по надзору в сфере защиты прав</a:t>
            </a:r>
            <a:r>
              <a:rPr lang="en-US" altLang="en-US" sz="12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200">
                <a:solidFill>
                  <a:srgbClr val="002060"/>
                </a:solidFill>
                <a:latin typeface="Calibri" panose="020F0502020204030204" pitchFamily="34" charset="0"/>
              </a:rPr>
              <a:t>потребителей и благополучия человека (Форма 2)</a:t>
            </a:r>
          </a:p>
        </p:txBody>
      </p:sp>
      <p:graphicFrame>
        <p:nvGraphicFramePr>
          <p:cNvPr id="1026" name="Диаграмма 5">
            <a:extLst>
              <a:ext uri="{FF2B5EF4-FFF2-40B4-BE49-F238E27FC236}">
                <a16:creationId xmlns:a16="http://schemas.microsoft.com/office/drawing/2014/main" xmlns="" id="{A455B8FA-6F78-4983-8829-1CDAAD89FF3F}"/>
              </a:ext>
            </a:extLst>
          </p:cNvPr>
          <p:cNvGraphicFramePr>
            <a:graphicFrameLocks/>
          </p:cNvGraphicFramePr>
          <p:nvPr/>
        </p:nvGraphicFramePr>
        <p:xfrm>
          <a:off x="592138" y="1290638"/>
          <a:ext cx="7991475" cy="506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imgW="7992549" imgH="5060119" progId="Excel.Chart.8">
                  <p:embed/>
                </p:oleObj>
              </mc:Choice>
              <mc:Fallback>
                <p:oleObj r:id="rId3" imgW="7992549" imgH="506011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290638"/>
                        <a:ext cx="7991475" cy="506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BBF34C-1323-4072-A991-D9970A311481}"/>
              </a:ext>
            </a:extLst>
          </p:cNvPr>
          <p:cNvSpPr txBox="1"/>
          <p:nvPr/>
        </p:nvSpPr>
        <p:spPr>
          <a:xfrm>
            <a:off x="107504" y="1870474"/>
            <a:ext cx="430887" cy="32147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b="1" dirty="0">
                <a:latin typeface="Arial" charset="0"/>
              </a:rPr>
              <a:t>Заболеваемость на 100 000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Сведения о смертности населения по причинам ПНЕВМОНИИ</a:t>
            </a:r>
            <a:b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по РФ  за  январь-август 2018 года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400110" cy="17957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/>
              <a:t>На 100 000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46229" y="1459468"/>
            <a:ext cx="37977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+1,7% прирост 2018 г. к 2017 г. по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31" y="63963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hlinkClick r:id="rId2"/>
              </a:rPr>
              <a:t>http://www.gks.ru/free_doc/2018/demo/edn06-18.htm</a:t>
            </a:r>
            <a:endParaRPr lang="ru-RU" sz="1200" dirty="0"/>
          </a:p>
          <a:p>
            <a:r>
              <a:rPr lang="ru-RU" sz="1200" dirty="0"/>
              <a:t>СВЕДЕНИЯ О ЧИСЛЕ УМЕРШИХ ПО ОСНОВНЫМ КЛАССАМ ПРИЧИН СМЕРТИ НА 100000 НАСЕЛЕНИЯ за январь – июнь 2018 года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085910" y="2057400"/>
          <a:ext cx="6248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50629" y="57150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2018 г.                       2017 г.</a:t>
            </a:r>
          </a:p>
        </p:txBody>
      </p:sp>
    </p:spTree>
    <p:extLst>
      <p:ext uri="{BB962C8B-B14F-4D97-AF65-F5344CB8AC3E}">
        <p14:creationId xmlns:p14="http://schemas.microsoft.com/office/powerpoint/2010/main" val="18426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>
            <a:extLst>
              <a:ext uri="{FF2B5EF4-FFF2-40B4-BE49-F238E27FC236}">
                <a16:creationId xmlns:a16="http://schemas.microsoft.com/office/drawing/2014/main" xmlns="" id="{C349B1E8-9D1F-49EC-A099-DC23D6F9A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566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C89EB34-B6DC-4361-B312-8DC1700BE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3600">
                <a:solidFill>
                  <a:srgbClr val="002060"/>
                </a:solidFill>
                <a:latin typeface="Calibri" panose="020F0502020204030204" pitchFamily="34" charset="0"/>
              </a:rPr>
              <a:t>Этиология внебольничных пневмоний</a:t>
            </a:r>
          </a:p>
        </p:txBody>
      </p:sp>
      <p:sp>
        <p:nvSpPr>
          <p:cNvPr id="47108" name="TextBox 3">
            <a:extLst>
              <a:ext uri="{FF2B5EF4-FFF2-40B4-BE49-F238E27FC236}">
                <a16:creationId xmlns:a16="http://schemas.microsoft.com/office/drawing/2014/main" xmlns="" id="{79953DFB-E67C-450F-A73B-B32B94EF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597650"/>
            <a:ext cx="2530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ru-RU" sz="1200">
                <a:solidFill>
                  <a:srgbClr val="002060"/>
                </a:solidFill>
                <a:latin typeface="Calibri" panose="020F0502020204030204" pitchFamily="34" charset="0"/>
              </a:rPr>
              <a:t>Cilloniz</a:t>
            </a:r>
            <a:r>
              <a:rPr lang="ru-RU" altLang="ru-RU" sz="12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1200">
                <a:solidFill>
                  <a:srgbClr val="002060"/>
                </a:solidFill>
                <a:latin typeface="Calibri" panose="020F0502020204030204" pitchFamily="34" charset="0"/>
              </a:rPr>
              <a:t>et al. Crit Care 2011; 15: R209</a:t>
            </a:r>
            <a:endParaRPr lang="ru-RU" altLang="ru-RU" sz="12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>
            <a:extLst>
              <a:ext uri="{FF2B5EF4-FFF2-40B4-BE49-F238E27FC236}">
                <a16:creationId xmlns:a16="http://schemas.microsoft.com/office/drawing/2014/main" xmlns="" id="{08FD6E65-079B-4504-9943-38DB3CE92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74700"/>
          </a:xfrm>
        </p:spPr>
        <p:txBody>
          <a:bodyPr/>
          <a:lstStyle/>
          <a:p>
            <a:r>
              <a:rPr lang="ru-RU" alt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Устойчивость </a:t>
            </a:r>
            <a:r>
              <a:rPr lang="en-US" altLang="ru-RU" sz="3200" i="1" dirty="0">
                <a:solidFill>
                  <a:srgbClr val="002060"/>
                </a:solidFill>
                <a:cs typeface="Arial" panose="020B0604020202020204" pitchFamily="34" charset="0"/>
              </a:rPr>
              <a:t>S.</a:t>
            </a:r>
            <a:r>
              <a:rPr lang="ru-RU" altLang="ru-RU" sz="32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ru-RU" sz="3200" i="1" dirty="0">
                <a:solidFill>
                  <a:srgbClr val="002060"/>
                </a:solidFill>
                <a:cs typeface="Arial" panose="020B0604020202020204" pitchFamily="34" charset="0"/>
              </a:rPr>
              <a:t>pneumoniae</a:t>
            </a:r>
            <a:r>
              <a:rPr lang="ru-RU" altLang="ru-RU" sz="32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к антибиотикам </a:t>
            </a:r>
            <a:br>
              <a:rPr lang="ru-RU" altLang="ru-RU" sz="32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(Россия </a:t>
            </a:r>
            <a:r>
              <a:rPr lang="en-US" alt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201</a:t>
            </a:r>
            <a:r>
              <a:rPr lang="ru-RU" alt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7)</a:t>
            </a:r>
          </a:p>
        </p:txBody>
      </p:sp>
      <p:graphicFrame>
        <p:nvGraphicFramePr>
          <p:cNvPr id="9218" name="Объект 16">
            <a:extLst>
              <a:ext uri="{FF2B5EF4-FFF2-40B4-BE49-F238E27FC236}">
                <a16:creationId xmlns:a16="http://schemas.microsoft.com/office/drawing/2014/main" xmlns="" id="{812F6817-ECC0-4DF8-B41B-FAACDAB043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1700" y="1352550"/>
          <a:ext cx="7396163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Лист" r:id="rId3" imgW="8623300" imgH="4584700" progId="Excel.Sheet.8">
                  <p:embed/>
                </p:oleObj>
              </mc:Choice>
              <mc:Fallback>
                <p:oleObj name="Лист" r:id="rId3" imgW="8623300" imgH="4584700" progId="Excel.Sheet.8">
                  <p:embed/>
                  <p:pic>
                    <p:nvPicPr>
                      <p:cNvPr id="9218" name="Объект 16">
                        <a:extLst>
                          <a:ext uri="{FF2B5EF4-FFF2-40B4-BE49-F238E27FC236}">
                            <a16:creationId xmlns:a16="http://schemas.microsoft.com/office/drawing/2014/main" xmlns="" id="{812F6817-ECC0-4DF8-B41B-FAACDAB0435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352550"/>
                        <a:ext cx="7396163" cy="393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17">
            <a:extLst>
              <a:ext uri="{FF2B5EF4-FFF2-40B4-BE49-F238E27FC236}">
                <a16:creationId xmlns:a16="http://schemas.microsoft.com/office/drawing/2014/main" xmlns="" id="{91FE9260-615E-47AD-8262-842916F83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423025"/>
            <a:ext cx="8713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ru-RU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Онлайн платформа анализа данных резистентности к антимикробным препаратам в России, критерии </a:t>
            </a:r>
            <a:r>
              <a:rPr lang="en-US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EUCAST.</a:t>
            </a:r>
            <a:r>
              <a:rPr lang="ru-RU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ru-RU" sz="12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(версия </a:t>
            </a:r>
            <a:r>
              <a:rPr lang="en-GB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0.</a:t>
            </a:r>
            <a:r>
              <a:rPr lang="ru-RU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GB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beta </a:t>
            </a:r>
            <a:r>
              <a:rPr lang="ru-RU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28.09.2017): </a:t>
            </a:r>
            <a:r>
              <a:rPr lang="en-US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5"/>
              </a:rPr>
              <a:t>http://map.antibiotic.ru/</a:t>
            </a:r>
            <a:r>
              <a:rPr lang="en-US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дата обращения 29.09.2018)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Box 18">
            <a:extLst>
              <a:ext uri="{FF2B5EF4-FFF2-40B4-BE49-F238E27FC236}">
                <a16:creationId xmlns:a16="http://schemas.microsoft.com/office/drawing/2014/main" xmlns="" id="{79C49BC2-3BCD-4665-873A-192EC375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89588"/>
            <a:ext cx="8424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По распределению МПК, критерии </a:t>
            </a:r>
            <a:r>
              <a:rPr lang="en-US" altLang="ru-RU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CLSI</a:t>
            </a:r>
            <a:r>
              <a:rPr lang="ru-RU" altLang="ru-RU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altLang="ru-RU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 &lt;=2; I = 4; R &gt;=8</a:t>
            </a:r>
            <a:r>
              <a:rPr lang="ru-RU" altLang="ru-RU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59D5D2B-CB82-49C8-A968-F843DEDAF704}"/>
              </a:ext>
            </a:extLst>
          </p:cNvPr>
          <p:cNvSpPr txBox="1"/>
          <p:nvPr/>
        </p:nvSpPr>
        <p:spPr>
          <a:xfrm>
            <a:off x="323528" y="1196752"/>
            <a:ext cx="369332" cy="30243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ea typeface="MS PGothic" charset="-128"/>
                <a:cs typeface="Arial" panose="020B0604020202020204" pitchFamily="34" charset="0"/>
              </a:rPr>
              <a:t>%   штаммов</a:t>
            </a:r>
            <a:endParaRPr lang="ru-RU" sz="1600" b="1" dirty="0">
              <a:solidFill>
                <a:srgbClr val="002060"/>
              </a:solidFill>
              <a:latin typeface="+mn-lt"/>
              <a:ea typeface="MS PGothic" charset="-128"/>
              <a:cs typeface="MS PGothic" charset="-128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F4A7895-5800-4366-99F3-D21123FF7C6E}"/>
              </a:ext>
            </a:extLst>
          </p:cNvPr>
          <p:cNvSpPr/>
          <p:nvPr/>
        </p:nvSpPr>
        <p:spPr>
          <a:xfrm>
            <a:off x="1403350" y="3324225"/>
            <a:ext cx="792163" cy="10080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ea typeface="MS PGothic" pitchFamily="34" charset="-128"/>
            </a:endParaRPr>
          </a:p>
        </p:txBody>
      </p:sp>
      <p:grpSp>
        <p:nvGrpSpPr>
          <p:cNvPr id="9224" name="Группа 5">
            <a:extLst>
              <a:ext uri="{FF2B5EF4-FFF2-40B4-BE49-F238E27FC236}">
                <a16:creationId xmlns:a16="http://schemas.microsoft.com/office/drawing/2014/main" xmlns="" id="{887759A5-3A61-4318-BA68-8490E4A577AF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5464175"/>
            <a:ext cx="1841500" cy="485775"/>
            <a:chOff x="6444208" y="5517232"/>
            <a:chExt cx="1597636" cy="48494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1D8DD584-4B9D-46B8-AF67-891A58364E3C}"/>
                </a:ext>
              </a:extLst>
            </p:cNvPr>
            <p:cNvSpPr/>
            <p:nvPr/>
          </p:nvSpPr>
          <p:spPr>
            <a:xfrm>
              <a:off x="6444208" y="5517232"/>
              <a:ext cx="216232" cy="2155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ea typeface="MS PGothic" pitchFamily="34" charset="-128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80C7B515-EDC1-4754-9F8B-B23FC5C493D3}"/>
                </a:ext>
              </a:extLst>
            </p:cNvPr>
            <p:cNvSpPr/>
            <p:nvPr/>
          </p:nvSpPr>
          <p:spPr>
            <a:xfrm>
              <a:off x="6444208" y="5777134"/>
              <a:ext cx="216232" cy="2171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ea typeface="MS PGothic" pitchFamily="34" charset="-128"/>
              </a:endParaRPr>
            </a:p>
          </p:txBody>
        </p:sp>
        <p:sp>
          <p:nvSpPr>
            <p:cNvPr id="9228" name="TextBox 4">
              <a:extLst>
                <a:ext uri="{FF2B5EF4-FFF2-40B4-BE49-F238E27FC236}">
                  <a16:creationId xmlns:a16="http://schemas.microsoft.com/office/drawing/2014/main" xmlns="" id="{03F54EA1-DF47-47B6-A8AF-C5705EA3A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440" y="5517232"/>
              <a:ext cx="1367631" cy="24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ru-RU" sz="1000" b="1">
                  <a:solidFill>
                    <a:srgbClr val="002060"/>
                  </a:solidFill>
                  <a:latin typeface="Calibri" panose="020F0502020204030204" pitchFamily="34" charset="0"/>
                </a:rPr>
                <a:t>R – </a:t>
              </a:r>
              <a:r>
                <a:rPr lang="ru-RU" altLang="ru-RU" sz="1000" b="1">
                  <a:solidFill>
                    <a:srgbClr val="002060"/>
                  </a:solidFill>
                  <a:latin typeface="Calibri" panose="020F0502020204030204" pitchFamily="34" charset="0"/>
                </a:rPr>
                <a:t>резистентные </a:t>
              </a:r>
            </a:p>
          </p:txBody>
        </p:sp>
        <p:sp>
          <p:nvSpPr>
            <p:cNvPr id="9229" name="TextBox 12">
              <a:extLst>
                <a:ext uri="{FF2B5EF4-FFF2-40B4-BE49-F238E27FC236}">
                  <a16:creationId xmlns:a16="http://schemas.microsoft.com/office/drawing/2014/main" xmlns="" id="{6A7CE93D-A376-4BA2-BEB1-275A7685B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4213" y="5756533"/>
              <a:ext cx="1367631" cy="24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ru-RU" sz="1000" b="1">
                  <a:solidFill>
                    <a:srgbClr val="002060"/>
                  </a:solidFill>
                  <a:latin typeface="Calibri" panose="020F0502020204030204" pitchFamily="34" charset="0"/>
                </a:rPr>
                <a:t>I – </a:t>
              </a:r>
              <a:r>
                <a:rPr lang="ru-RU" altLang="ru-RU" sz="1000" b="1">
                  <a:solidFill>
                    <a:srgbClr val="002060"/>
                  </a:solidFill>
                  <a:latin typeface="Calibri" panose="020F0502020204030204" pitchFamily="34" charset="0"/>
                </a:rPr>
                <a:t>промежуточные </a:t>
              </a: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985AAE6-31BB-4E92-BB11-4805FED44C75}"/>
              </a:ext>
            </a:extLst>
          </p:cNvPr>
          <p:cNvSpPr/>
          <p:nvPr/>
        </p:nvSpPr>
        <p:spPr>
          <a:xfrm>
            <a:off x="5724525" y="1484313"/>
            <a:ext cx="1539875" cy="2847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C4DF73B4-4B75-4A66-8E70-2C9A862BFF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0825" y="1844675"/>
          <a:ext cx="8715375" cy="3292510"/>
        </p:xfrm>
        <a:graphic>
          <a:graphicData uri="http://schemas.openxmlformats.org/drawingml/2006/table">
            <a:tbl>
              <a:tblPr/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97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9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Группа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Ключевые возбудители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Препараты </a:t>
                      </a:r>
                      <a:b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(пероральный прием) 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Пациенты без сопутствующих заболеваний</a:t>
                      </a:r>
                      <a:r>
                        <a:rPr kumimoji="0" lang="ru-RU" alt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не принимали</a:t>
                      </a:r>
                      <a:b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АБП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≤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мес</a:t>
                      </a:r>
                      <a:r>
                        <a:rPr kumimoji="0" lang="ru-RU" alt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S. pneumoniae</a:t>
                      </a:r>
                      <a:endParaRPr kumimoji="0" lang="ru-RU" altLang="ru-RU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M. pneumoniae</a:t>
                      </a:r>
                      <a:endParaRPr kumimoji="0" lang="ru-RU" altLang="ru-RU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C. pneumoniae</a:t>
                      </a:r>
                      <a:endParaRPr kumimoji="0" lang="ru-RU" altLang="ru-RU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H. influenzae</a:t>
                      </a:r>
                      <a:endParaRPr kumimoji="0" lang="ru-RU" altLang="ru-RU" sz="1800" b="0" i="1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Препараты выбора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Амоксициллин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Альтернативные препараты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Макролид</a:t>
                      </a:r>
                      <a:r>
                        <a:rPr kumimoji="0" lang="ru-RU" alt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 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Пациенты с сопутствующими заболеваниями</a:t>
                      </a:r>
                      <a:r>
                        <a:rPr kumimoji="0" lang="ru-RU" alt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и/или принимали АБП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≤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мес</a:t>
                      </a:r>
                      <a:r>
                        <a:rPr kumimoji="0" lang="ru-RU" alt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S. pneumoniae</a:t>
                      </a:r>
                      <a:endParaRPr kumimoji="0" lang="ru-RU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H. influenzae</a:t>
                      </a:r>
                      <a:endParaRPr kumimoji="0" lang="ru-RU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C. pneumoniae</a:t>
                      </a:r>
                      <a:endParaRPr kumimoji="0" lang="ru-RU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S. aureus</a:t>
                      </a:r>
                      <a:endParaRPr kumimoji="0" lang="ru-RU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Enterobacteriaceae</a:t>
                      </a:r>
                      <a:endParaRPr kumimoji="0" lang="ru-RU" altLang="ru-RU" sz="1400" b="0" i="1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Препараты выбора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Амоксициллин/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клавуланат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или др. ИЗП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Альтернативные препараты</a:t>
                      </a:r>
                      <a:endParaRPr kumimoji="0" lang="en-US" alt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«Респираторный»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фторхинолон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Цефалоспорины 3-й генерации</a:t>
                      </a:r>
                      <a:r>
                        <a:rPr kumimoji="0" lang="ru-RU" alt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  <a:endParaRPr kumimoji="0" lang="ru-RU" altLang="ru-RU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67" marR="609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3268" name="Прямоугольник 6">
            <a:extLst>
              <a:ext uri="{FF2B5EF4-FFF2-40B4-BE49-F238E27FC236}">
                <a16:creationId xmlns:a16="http://schemas.microsoft.com/office/drawing/2014/main" xmlns="" id="{187875DD-EF88-42A9-8B9C-310CD0B4E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5095875"/>
            <a:ext cx="8975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1200" baseline="30000" dirty="0">
                <a:solidFill>
                  <a:srgbClr val="261835"/>
                </a:solidFill>
                <a:latin typeface="Calibri" panose="020F0502020204030204" pitchFamily="34" charset="0"/>
              </a:rPr>
              <a:t>1 </a:t>
            </a:r>
            <a:r>
              <a:rPr lang="ru-RU" altLang="ru-RU" sz="1200" dirty="0">
                <a:solidFill>
                  <a:srgbClr val="261835"/>
                </a:solidFill>
                <a:latin typeface="Calibri" panose="020F0502020204030204" pitchFamily="34" charset="0"/>
              </a:rPr>
              <a:t>ХОБЛ, сахарный диабет, хроническая сердечная недостаточность, хроническая болезнь почек, цирроз печени, алкоголизм, наркомания, истощение</a:t>
            </a:r>
          </a:p>
          <a:p>
            <a:r>
              <a:rPr lang="ru-RU" altLang="ru-RU" sz="1200" baseline="30000" dirty="0">
                <a:solidFill>
                  <a:srgbClr val="261835"/>
                </a:solidFill>
                <a:latin typeface="Calibri" panose="020F0502020204030204" pitchFamily="34" charset="0"/>
              </a:rPr>
              <a:t>2 </a:t>
            </a:r>
            <a:r>
              <a:rPr lang="ru-RU" altLang="ru-RU" sz="1200" dirty="0">
                <a:solidFill>
                  <a:srgbClr val="261835"/>
                </a:solidFill>
                <a:latin typeface="Calibri" panose="020F0502020204030204" pitchFamily="34" charset="0"/>
              </a:rPr>
              <a:t>прием ≥2 дней</a:t>
            </a:r>
          </a:p>
          <a:p>
            <a:r>
              <a:rPr lang="ru-RU" altLang="ru-RU" sz="1200" baseline="30000" dirty="0">
                <a:solidFill>
                  <a:srgbClr val="261835"/>
                </a:solidFill>
                <a:latin typeface="Calibri" panose="020F0502020204030204" pitchFamily="34" charset="0"/>
              </a:rPr>
              <a:t>3 </a:t>
            </a:r>
            <a:r>
              <a:rPr lang="ru-RU" altLang="ru-RU" sz="1200" dirty="0">
                <a:solidFill>
                  <a:srgbClr val="261835"/>
                </a:solidFill>
                <a:latin typeface="Calibri" panose="020F0502020204030204" pitchFamily="34" charset="0"/>
              </a:rPr>
              <a:t>Нецелесообразно использование в регионах с уровнем резистентности </a:t>
            </a:r>
            <a:r>
              <a:rPr lang="en-US" altLang="ru-RU" sz="1200" dirty="0">
                <a:solidFill>
                  <a:srgbClr val="261835"/>
                </a:solidFill>
                <a:latin typeface="Calibri" panose="020F0502020204030204" pitchFamily="34" charset="0"/>
              </a:rPr>
              <a:t>&gt; 25%</a:t>
            </a:r>
            <a:r>
              <a:rPr lang="ru-RU" altLang="ru-RU" sz="1200" dirty="0">
                <a:solidFill>
                  <a:srgbClr val="261835"/>
                </a:solidFill>
                <a:latin typeface="Calibri" panose="020F0502020204030204" pitchFamily="34" charset="0"/>
              </a:rPr>
              <a:t> (Москва, С.-Петербург,…)</a:t>
            </a:r>
          </a:p>
          <a:p>
            <a:r>
              <a:rPr lang="ru-RU" altLang="ru-RU" sz="1200" baseline="30000" dirty="0">
                <a:latin typeface="Calibri" pitchFamily="34" charset="0"/>
              </a:rPr>
              <a:t>4</a:t>
            </a:r>
            <a:r>
              <a:rPr lang="ru-RU" altLang="ru-RU" sz="1200" dirty="0">
                <a:latin typeface="Calibri" pitchFamily="34" charset="0"/>
              </a:rPr>
              <a:t>таблетированный </a:t>
            </a:r>
            <a:r>
              <a:rPr lang="ru-RU" altLang="ru-RU" sz="1200" dirty="0" err="1">
                <a:latin typeface="Calibri" pitchFamily="34" charset="0"/>
              </a:rPr>
              <a:t>цефдиторен</a:t>
            </a:r>
            <a:endParaRPr lang="en-US" altLang="ru-RU" sz="1200" dirty="0">
              <a:solidFill>
                <a:srgbClr val="261835"/>
              </a:solidFill>
              <a:latin typeface="Calibri" panose="020F0502020204030204" pitchFamily="34" charset="0"/>
            </a:endParaRPr>
          </a:p>
          <a:p>
            <a:endParaRPr lang="ru-RU" altLang="ru-RU" sz="1200" dirty="0">
              <a:solidFill>
                <a:srgbClr val="261835"/>
              </a:solidFill>
              <a:latin typeface="Calibri" panose="020F0502020204030204" pitchFamily="34" charset="0"/>
            </a:endParaRPr>
          </a:p>
          <a:p>
            <a:r>
              <a:rPr lang="ru-RU" altLang="ru-RU" sz="1200" dirty="0">
                <a:solidFill>
                  <a:srgbClr val="261835"/>
                </a:solidFill>
                <a:latin typeface="Calibri" panose="020F0502020204030204" pitchFamily="34" charset="0"/>
              </a:rPr>
              <a:t>ИЗП -  </a:t>
            </a:r>
            <a:r>
              <a:rPr lang="ru-RU" altLang="ru-RU" sz="1200" dirty="0" err="1">
                <a:solidFill>
                  <a:srgbClr val="261835"/>
                </a:solidFill>
                <a:latin typeface="Calibri" panose="020F0502020204030204" pitchFamily="34" charset="0"/>
              </a:rPr>
              <a:t>ингибиторозащищенные</a:t>
            </a:r>
            <a:r>
              <a:rPr lang="ru-RU" altLang="ru-RU" sz="1200" dirty="0">
                <a:solidFill>
                  <a:srgbClr val="261835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261835"/>
                </a:solidFill>
                <a:latin typeface="Calibri" panose="020F0502020204030204" pitchFamily="34" charset="0"/>
              </a:rPr>
              <a:t>аминопенициллины</a:t>
            </a:r>
            <a:r>
              <a:rPr lang="ru-RU" altLang="ru-RU" sz="1200" baseline="30000" dirty="0">
                <a:solidFill>
                  <a:srgbClr val="261835"/>
                </a:solidFill>
                <a:latin typeface="Calibri" panose="020F0502020204030204" pitchFamily="34" charset="0"/>
              </a:rPr>
              <a:t> </a:t>
            </a:r>
            <a:endParaRPr lang="ru-RU" altLang="ru-RU" sz="1200" dirty="0">
              <a:solidFill>
                <a:srgbClr val="261835"/>
              </a:solidFill>
              <a:latin typeface="Calibri" panose="020F0502020204030204" pitchFamily="34" charset="0"/>
            </a:endParaRPr>
          </a:p>
          <a:p>
            <a:pPr lvl="1"/>
            <a:endParaRPr lang="ru-RU" altLang="ru-RU" sz="1200" dirty="0">
              <a:solidFill>
                <a:srgbClr val="FFFFFF"/>
              </a:solidFill>
            </a:endParaRPr>
          </a:p>
        </p:txBody>
      </p:sp>
      <p:sp>
        <p:nvSpPr>
          <p:cNvPr id="53269" name="TextBox 4">
            <a:extLst>
              <a:ext uri="{FF2B5EF4-FFF2-40B4-BE49-F238E27FC236}">
                <a16:creationId xmlns:a16="http://schemas.microsoft.com/office/drawing/2014/main" xmlns="" id="{8CE2C5AE-38CD-4454-ABC1-62642E3F3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АБТ больных ВП в амбулаторных условиях</a:t>
            </a:r>
            <a:r>
              <a:rPr lang="ru-RU" altLang="ru-RU" sz="36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57366" name="TextBox 5">
            <a:extLst>
              <a:ext uri="{FF2B5EF4-FFF2-40B4-BE49-F238E27FC236}">
                <a16:creationId xmlns:a16="http://schemas.microsoft.com/office/drawing/2014/main" xmlns="" id="{AD1561FC-38A3-4004-9E58-A06E60661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6575425"/>
            <a:ext cx="3930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1200" dirty="0">
                <a:solidFill>
                  <a:srgbClr val="002060"/>
                </a:solidFill>
                <a:latin typeface="+mj-lt"/>
              </a:rPr>
              <a:t>*Проект федеральных клинических рекомендаций, 2018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1B761C13-77DE-41DA-8A89-735A888E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002060"/>
                </a:solidFill>
                <a:latin typeface="+mn-lt"/>
              </a:rPr>
              <a:t>АБТ больных ВП в условиях терапевтического/ пульмонологического отделения</a:t>
            </a:r>
            <a:r>
              <a:rPr lang="ru-RU" altLang="ru-RU" sz="3200" baseline="30000" dirty="0">
                <a:solidFill>
                  <a:srgbClr val="002060"/>
                </a:solidFill>
                <a:latin typeface="+mn-lt"/>
              </a:rPr>
              <a:t>*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5065EDB-CEC9-4A1B-8620-C9A07D7DD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33224"/>
              </p:ext>
            </p:extLst>
          </p:nvPr>
        </p:nvGraphicFramePr>
        <p:xfrm>
          <a:off x="239713" y="1350963"/>
          <a:ext cx="8664575" cy="3170329"/>
        </p:xfrm>
        <a:graphic>
          <a:graphicData uri="http://schemas.openxmlformats.org/drawingml/2006/table">
            <a:tbl>
              <a:tblPr/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46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Группа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Ключевые возбудители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Препараты </a:t>
                      </a:r>
                      <a:b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(ступенчатая терапия)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Пациенты без сопутствующих заболеваний</a:t>
                      </a:r>
                      <a:r>
                        <a:rPr kumimoji="0" lang="ru-RU" altLang="ru-RU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не принимали</a:t>
                      </a:r>
                      <a:b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АБП 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≤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мес</a:t>
                      </a:r>
                      <a:r>
                        <a:rPr kumimoji="0" lang="ru-RU" altLang="ru-RU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S. pneumoniae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M. pneumoniae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C. pneumoniae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H. influenzae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Препараты выбора</a:t>
                      </a:r>
                      <a:r>
                        <a:rPr kumimoji="0" lang="ru-RU" alt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Амоксициллин/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клавуланат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или др. ИЗП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Ампициллин </a:t>
                      </a:r>
                      <a:endParaRPr kumimoji="0" lang="en-US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Альтернативные препараты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«Респираторный»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фторхинолон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Пациенты с сопутствующими заболеваниями</a:t>
                      </a:r>
                      <a:r>
                        <a:rPr kumimoji="0" lang="ru-RU" altLang="ru-RU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и/или принимали АБП 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≤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мес</a:t>
                      </a:r>
                      <a:r>
                        <a:rPr kumimoji="0" lang="ru-RU" altLang="ru-RU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S. pneumoniae</a:t>
                      </a:r>
                      <a:endParaRPr kumimoji="0" lang="ru-RU" altLang="ru-RU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H. influenzae</a:t>
                      </a:r>
                      <a:endParaRPr kumimoji="0" lang="ru-RU" altLang="ru-RU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C. pneumoniae</a:t>
                      </a:r>
                      <a:endParaRPr kumimoji="0" lang="ru-RU" altLang="ru-RU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S. aureus</a:t>
                      </a:r>
                      <a:endParaRPr kumimoji="0" lang="ru-RU" altLang="ru-RU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Enterobacteriaceae</a:t>
                      </a:r>
                      <a:endParaRPr kumimoji="0" lang="ru-RU" altLang="ru-RU" sz="1200" b="0" i="1" u="none" strike="noStrike" cap="none" normalizeH="0" baseline="0">
                        <a:ln>
                          <a:noFill/>
                        </a:ln>
                        <a:solidFill>
                          <a:srgbClr val="261835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Препараты выбора</a:t>
                      </a:r>
                      <a:r>
                        <a:rPr kumimoji="0" lang="ru-RU" alt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Амоксициллин/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клавуланат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или др. ИЗП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«Респираторный»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фторхинолон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ЦС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III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цефотаксим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цефтриакон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Цефтаролин</a:t>
                      </a:r>
                      <a:r>
                        <a:rPr kumimoji="0" lang="ru-RU" alt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Эртапенем</a:t>
                      </a:r>
                      <a:r>
                        <a:rPr kumimoji="0" lang="ru-RU" alt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  <a:endParaRPr kumimoji="0" lang="ru-RU" altLang="ru-RU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L="60972" marR="60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389" name="Прямоугольник 6">
            <a:extLst>
              <a:ext uri="{FF2B5EF4-FFF2-40B4-BE49-F238E27FC236}">
                <a16:creationId xmlns:a16="http://schemas.microsoft.com/office/drawing/2014/main" xmlns="" id="{5C3ABD6F-BA75-4E25-8805-E9C0F1ED6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4518025"/>
            <a:ext cx="86645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1200" baseline="30000" dirty="0">
                <a:latin typeface="+mn-lt"/>
              </a:rPr>
              <a:t>1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сахарный диабет, хроническая сердечная недостаточность, хроническая болезнь почек, цирроз печени, алкоголизм, наркомания, истощение</a:t>
            </a:r>
          </a:p>
          <a:p>
            <a:r>
              <a:rPr lang="ru-RU" altLang="ru-RU" sz="1200" baseline="30000" dirty="0">
                <a:solidFill>
                  <a:srgbClr val="261835"/>
                </a:solidFill>
                <a:latin typeface="+mn-lt"/>
              </a:rPr>
              <a:t>2 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прием ≥2 дней</a:t>
            </a:r>
          </a:p>
          <a:p>
            <a:r>
              <a:rPr lang="ru-RU" altLang="ru-RU" sz="1200" baseline="30000" dirty="0">
                <a:solidFill>
                  <a:srgbClr val="261835"/>
                </a:solidFill>
                <a:latin typeface="+mn-lt"/>
              </a:rPr>
              <a:t>3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 назначение </a:t>
            </a:r>
            <a:r>
              <a:rPr lang="ru-RU" altLang="ru-RU" sz="1200" dirty="0" err="1">
                <a:solidFill>
                  <a:srgbClr val="261835"/>
                </a:solidFill>
                <a:latin typeface="+mn-lt"/>
              </a:rPr>
              <a:t>макролидов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 в дополнение к </a:t>
            </a:r>
            <a:r>
              <a:rPr lang="ru-RU" altLang="ru-RU" sz="1200" dirty="0">
                <a:solidFill>
                  <a:srgbClr val="261835"/>
                </a:solidFill>
                <a:latin typeface="+mn-lt"/>
                <a:sym typeface="Symbol" panose="05050102010706020507" pitchFamily="18" charset="2"/>
              </a:rPr>
              <a:t>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-лактамам при нетяжелой ВП не является обязательным и должно определяться конкретной клинической/эпидемиологической ситуацией </a:t>
            </a:r>
          </a:p>
          <a:p>
            <a:r>
              <a:rPr lang="ru-RU" altLang="ru-RU" sz="1200" baseline="30000" dirty="0">
                <a:solidFill>
                  <a:srgbClr val="261835"/>
                </a:solidFill>
                <a:latin typeface="+mn-lt"/>
              </a:rPr>
              <a:t>4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 может иметь преимущества при риске инфицирования </a:t>
            </a:r>
            <a:r>
              <a:rPr lang="ru-RU" altLang="ru-RU" sz="1200" dirty="0" err="1">
                <a:solidFill>
                  <a:srgbClr val="261835"/>
                </a:solidFill>
                <a:latin typeface="+mn-lt"/>
              </a:rPr>
              <a:t>пенициллинорезистентными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 пневмококками</a:t>
            </a:r>
          </a:p>
          <a:p>
            <a:r>
              <a:rPr lang="ru-RU" altLang="ru-RU" sz="1200" baseline="30000" dirty="0">
                <a:solidFill>
                  <a:srgbClr val="261835"/>
                </a:solidFill>
                <a:latin typeface="+mn-lt"/>
              </a:rPr>
              <a:t>5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 использовать по ограниченным показаниям – пациенты из домов-интернатов и учреждений длительного ухода, аспирационная пневмония, пожилой и старческого возраст с множественной сопутствующей патологией </a:t>
            </a:r>
          </a:p>
          <a:p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ИЗП -  </a:t>
            </a:r>
            <a:r>
              <a:rPr lang="ru-RU" altLang="ru-RU" sz="1200" dirty="0" err="1">
                <a:solidFill>
                  <a:srgbClr val="261835"/>
                </a:solidFill>
                <a:latin typeface="+mn-lt"/>
              </a:rPr>
              <a:t>ингибиторозащищенные</a:t>
            </a:r>
            <a:r>
              <a:rPr lang="ru-RU" altLang="ru-RU" sz="1200" dirty="0">
                <a:solidFill>
                  <a:srgbClr val="261835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srgbClr val="261835"/>
                </a:solidFill>
                <a:latin typeface="+mn-lt"/>
              </a:rPr>
              <a:t>аминопенициллины</a:t>
            </a:r>
            <a:r>
              <a:rPr lang="ru-RU" altLang="ru-RU" sz="1200" baseline="30000" dirty="0">
                <a:solidFill>
                  <a:srgbClr val="261835"/>
                </a:solidFill>
                <a:latin typeface="+mn-lt"/>
              </a:rPr>
              <a:t> </a:t>
            </a:r>
          </a:p>
          <a:p>
            <a:endParaRPr lang="ru-RU" altLang="ru-RU" sz="1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2C9019-681E-476F-9BCE-2B81085D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6575425"/>
            <a:ext cx="3930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1200" dirty="0">
                <a:solidFill>
                  <a:srgbClr val="002060"/>
                </a:solidFill>
                <a:latin typeface="+mn-lt"/>
              </a:rPr>
              <a:t>*Проект федеральных клинических рекомендаций, 2018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3B24E6E-C44E-4C0C-BBA4-52A17901532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052513"/>
          <a:ext cx="8737600" cy="5723125"/>
        </p:xfrm>
        <a:graphic>
          <a:graphicData uri="http://schemas.openxmlformats.org/drawingml/2006/table">
            <a:tbl>
              <a:tblPr/>
              <a:tblGrid>
                <a:gridCol w="873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1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Пациенты без факторов риска инфицирования P. aeruginosa</a:t>
                      </a:r>
                      <a:r>
                        <a:rPr kumimoji="0" lang="ru-RU" altLang="ru-RU" sz="1600" b="0" i="1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и аспирации</a:t>
                      </a:r>
                    </a:p>
                  </a:txBody>
                  <a:tcPr marL="36572" marR="36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Цефтриаксон,  цефотаксим, амоксициллин/клавуланат, ампициллин/сульбактам, цефепим, цефтаролин, эртапенем в/в + азитромицин или кларитромицин в/в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или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Моксифлоксацин, левофлоксацин в/в </a:t>
                      </a: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цефтриаксон,  цефотаксим  в/в</a:t>
                      </a:r>
                    </a:p>
                  </a:txBody>
                  <a:tcPr marL="36572" marR="36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Пациенты с факторами риска инфицирования P. aeruginosa</a:t>
                      </a:r>
                      <a:r>
                        <a:rPr kumimoji="0" lang="ru-RU" altLang="ru-RU" sz="1600" b="0" i="1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36572" marR="36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6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Пиперациллин/тазобактам, цефепим, меропенем, имипенем/циластатин в/в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 ципрофлоксацин  или левофлоксацин в/в</a:t>
                      </a:r>
                      <a:r>
                        <a:rPr kumimoji="0" lang="ru-RU" altLang="ru-RU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или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Пиперациллин/тазобактам, цефепим, меропенем, имипенем/циластатин в/в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 аминогликозид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III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поколения в/в + азитромицин или кларитромицин в/в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или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Пиперациллин/тазобактам, цефепим, меропенем, имипенем/циластатин в/в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 аминогликозид II-III поколения</a:t>
                      </a:r>
                      <a:r>
                        <a:rPr kumimoji="0" lang="ru-RU" altLang="ru-RU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в/в + моксифлоксацин или левофлоксацин в/в</a:t>
                      </a:r>
                    </a:p>
                  </a:txBody>
                  <a:tcPr marL="36572" marR="36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Пациенты с подтвержденной/предполагаемой аспирацией</a:t>
                      </a:r>
                    </a:p>
                  </a:txBody>
                  <a:tcPr marL="36572" marR="36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6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Амоксициллин/клавуланат, ампициллин/сульбактам, пиперациллин/тазобактам, </a:t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эртапенем, меропенем, имипенем/циластатин в/в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или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Цефтриаксон, цефотаксим в/в + клиндамицин или метронидазол в/в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6572" marR="36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 наличии показаний всем пациентам дополнительно к антибактериальной терапии могут назначаться оселтамивир</a:t>
                      </a:r>
                      <a:r>
                        <a:rPr kumimoji="0" lang="ru-RU" altLang="ru-RU" sz="11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внутрь или занамивир ингаляционно</a:t>
                      </a:r>
                    </a:p>
                  </a:txBody>
                  <a:tcPr marL="36572" marR="36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82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 длительная терапия системными ГКС в фармакодинамических дозах,  муковисцидоз, вторичные бронхоэктазы, недавний прием системных АМП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левофлоксацин назначается в дозе 500 мг/2 раза в сутки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 могут использоваться гентамицин, амикацин, тобрамицин; выбор препарата зависит от региональных / локальных данных чувствительности </a:t>
                      </a:r>
                      <a:r>
                        <a:rPr kumimoji="0" lang="en-US" alt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ru-RU" alt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.</a:t>
                      </a:r>
                      <a:r>
                        <a:rPr kumimoji="0" lang="en-US" alt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aeruginosa </a:t>
                      </a:r>
                      <a:endParaRPr kumimoji="0" lang="ru-RU" altLang="ru-RU" sz="10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36572" marR="36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9414" name="Picture 17" descr="Российское респираторное общество">
            <a:hlinkClick r:id="rId3"/>
            <a:extLst>
              <a:ext uri="{FF2B5EF4-FFF2-40B4-BE49-F238E27FC236}">
                <a16:creationId xmlns:a16="http://schemas.microsoft.com/office/drawing/2014/main" xmlns="" id="{AF0E8DDC-7F4A-48A2-97B8-3C1B5550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4450"/>
            <a:ext cx="738187" cy="720725"/>
          </a:xfrm>
          <a:prstGeom prst="rect">
            <a:avLst/>
          </a:prstGeom>
          <a:solidFill>
            <a:srgbClr val="0072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18">
            <a:extLst>
              <a:ext uri="{FF2B5EF4-FFF2-40B4-BE49-F238E27FC236}">
                <a16:creationId xmlns:a16="http://schemas.microsoft.com/office/drawing/2014/main" xmlns="" id="{A701C9AC-A486-4C62-AD50-68FCB831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44450"/>
            <a:ext cx="762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6" name="Rectangle 2">
            <a:extLst>
              <a:ext uri="{FF2B5EF4-FFF2-40B4-BE49-F238E27FC236}">
                <a16:creationId xmlns:a16="http://schemas.microsoft.com/office/drawing/2014/main" xmlns="" id="{2D5B8FF9-C961-4C0D-B526-79E4FEDE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-26988"/>
            <a:ext cx="9124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2800">
                <a:solidFill>
                  <a:srgbClr val="002060"/>
                </a:solidFill>
                <a:latin typeface="Calibri" panose="020F0502020204030204" pitchFamily="34" charset="0"/>
              </a:rPr>
              <a:t>Выбор АБ для эмпирической терапии ВП </a:t>
            </a:r>
            <a:br>
              <a:rPr lang="ru-RU" altLang="ru-RU" sz="280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800">
                <a:solidFill>
                  <a:srgbClr val="002060"/>
                </a:solidFill>
                <a:latin typeface="Calibri" panose="020F0502020204030204" pitchFamily="34" charset="0"/>
              </a:rPr>
              <a:t>у взрослых: ОРИТ</a:t>
            </a:r>
          </a:p>
        </p:txBody>
      </p:sp>
    </p:spTree>
    <p:extLst>
      <p:ext uri="{BB962C8B-B14F-4D97-AF65-F5344CB8AC3E}">
        <p14:creationId xmlns:p14="http://schemas.microsoft.com/office/powerpoint/2010/main" val="3181575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23399" r="31100" b="19200"/>
          <a:stretch>
            <a:fillRect/>
          </a:stretch>
        </p:blipFill>
        <p:spPr bwMode="auto">
          <a:xfrm>
            <a:off x="3492500" y="1773238"/>
            <a:ext cx="504031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5001" r="31100" b="22000"/>
          <a:stretch>
            <a:fillRect/>
          </a:stretch>
        </p:blipFill>
        <p:spPr bwMode="auto">
          <a:xfrm>
            <a:off x="328613" y="765175"/>
            <a:ext cx="3311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1908175" y="6381750"/>
            <a:ext cx="677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1200"/>
              <a:t>В 2017 г. в РФ лиц, страдающих алкоголизмом (± алкогольные психозы) </a:t>
            </a:r>
            <a:r>
              <a:rPr lang="en-US" altLang="ru-RU" sz="1200"/>
              <a:t>&gt; 5 000 000 (!)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0973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</TotalTime>
  <Words>781</Words>
  <Application>Microsoft Macintosh PowerPoint</Application>
  <PresentationFormat>Экран (4:3)</PresentationFormat>
  <Paragraphs>114</Paragraphs>
  <Slides>11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Arial Cyr</vt:lpstr>
      <vt:lpstr>Calibri</vt:lpstr>
      <vt:lpstr>Symbol</vt:lpstr>
      <vt:lpstr>Times New Roman Cyr</vt:lpstr>
      <vt:lpstr>Tema di Office</vt:lpstr>
      <vt:lpstr>Excel.Chart.8</vt:lpstr>
      <vt:lpstr>Лист</vt:lpstr>
      <vt:lpstr>Презентация PowerPoint</vt:lpstr>
      <vt:lpstr>Презентация PowerPoint</vt:lpstr>
      <vt:lpstr>Сведения о смертности населения по причинам ПНЕВМОНИИ  по РФ  за  январь-август 2018 года  </vt:lpstr>
      <vt:lpstr>Презентация PowerPoint</vt:lpstr>
      <vt:lpstr>Устойчивость S. pneumoniae к антибиотикам  (Россия 2017)</vt:lpstr>
      <vt:lpstr>Презентация PowerPoint</vt:lpstr>
      <vt:lpstr>Презентация PowerPoint</vt:lpstr>
      <vt:lpstr>Презентация PowerPoint</vt:lpstr>
      <vt:lpstr>Презентация PowerPoint</vt:lpstr>
      <vt:lpstr>Вакцинация против пневмококка всех граждан в возрасте старше 65 лет позволит: </vt:lpstr>
      <vt:lpstr>Презентация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Авдеев</dc:creator>
  <cp:lastModifiedBy>пользователь Microsoft Office</cp:lastModifiedBy>
  <cp:revision>160</cp:revision>
  <dcterms:created xsi:type="dcterms:W3CDTF">2016-02-05T13:20:20Z</dcterms:created>
  <dcterms:modified xsi:type="dcterms:W3CDTF">2018-11-16T03:51:38Z</dcterms:modified>
</cp:coreProperties>
</file>