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6" r:id="rId3"/>
    <p:sldId id="257" r:id="rId4"/>
    <p:sldId id="263" r:id="rId5"/>
    <p:sldId id="279" r:id="rId6"/>
    <p:sldId id="261" r:id="rId7"/>
    <p:sldId id="259" r:id="rId8"/>
    <p:sldId id="264" r:id="rId9"/>
    <p:sldId id="265" r:id="rId10"/>
    <p:sldId id="274" r:id="rId11"/>
    <p:sldId id="268" r:id="rId12"/>
    <p:sldId id="273" r:id="rId13"/>
    <p:sldId id="270" r:id="rId14"/>
    <p:sldId id="314" r:id="rId15"/>
    <p:sldId id="280" r:id="rId16"/>
    <p:sldId id="281" r:id="rId17"/>
    <p:sldId id="282" r:id="rId18"/>
    <p:sldId id="271" r:id="rId19"/>
    <p:sldId id="260" r:id="rId20"/>
    <p:sldId id="266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Word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ia.danilenko.INFLUENZA\Downloads\&#1058;&#1054;&#1056;&#1048;%20&#1054;&#1056;&#1048;&#1058;%20&#1087;&#1086;%20&#1089;&#1077;&#1079;&#1086;&#1085;&#1072;&#1084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ia.danilenko.INFLUENZA\Downloads\&#1058;&#1054;&#1056;&#1048;%20&#1054;&#1056;&#1048;&#1058;%20&#1087;&#1086;%20&#1089;&#1077;&#1079;&#1086;&#1085;&#1072;&#1084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ia.danilenko.INFLUENZA\Downloads\&#1058;&#1054;&#1056;&#1048;%20&#1054;&#1056;&#1048;&#1058;%20&#1087;&#1086;%20&#1089;&#1077;&#1079;&#1086;&#1085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F2EF-4D55-819E-FDC66499D71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F2EF-4D55-819E-FDC66499D71C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F2EF-4D55-819E-FDC66499D71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F2EF-4D55-819E-FDC66499D71C}"/>
              </c:ext>
            </c:extLst>
          </c:dPt>
          <c:cat>
            <c:strRef>
              <c:f>'[Диаграмма в Microsoft Word]Лист1'!$M$18:$M$21</c:f>
              <c:strCache>
                <c:ptCount val="4"/>
                <c:pt idx="0">
                  <c:v>грипп А</c:v>
                </c:pt>
                <c:pt idx="1">
                  <c:v>А(H1N1)pdm09</c:v>
                </c:pt>
                <c:pt idx="2">
                  <c:v>A(H3N2)</c:v>
                </c:pt>
                <c:pt idx="3">
                  <c:v>B</c:v>
                </c:pt>
              </c:strCache>
            </c:strRef>
          </c:cat>
          <c:val>
            <c:numRef>
              <c:f>'[Диаграмма в Microsoft Word]Лист1'!$N$18:$N$21</c:f>
              <c:numCache>
                <c:formatCode>General</c:formatCode>
                <c:ptCount val="4"/>
                <c:pt idx="0">
                  <c:v>2.8</c:v>
                </c:pt>
                <c:pt idx="1">
                  <c:v>41.9</c:v>
                </c:pt>
                <c:pt idx="2">
                  <c:v>31</c:v>
                </c:pt>
                <c:pt idx="3">
                  <c:v>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EF-4D55-819E-FDC66499D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1"/>
        </a:solidFill>
      </c:spPr>
    </c:plotArea>
    <c:legend>
      <c:legendPos val="b"/>
      <c:overlay val="0"/>
      <c:txPr>
        <a:bodyPr/>
        <a:lstStyle/>
        <a:p>
          <a:pPr rtl="0">
            <a:defRPr sz="105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2">
                <a:solidFill>
                  <a:srgbClr val="0070C0"/>
                </a:solidFill>
              </a:defRPr>
            </a:pPr>
            <a:r>
              <a:rPr lang="ru-RU" sz="1402">
                <a:solidFill>
                  <a:srgbClr val="0070C0"/>
                </a:solidFill>
              </a:rPr>
              <a:t>Доля гриппа при ТОРИ</a:t>
            </a:r>
            <a:endParaRPr lang="ru-RU" sz="1400">
              <a:solidFill>
                <a:srgbClr val="0070C0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721926651060513E-2"/>
          <c:y val="0.14156088316436632"/>
          <c:w val="0.95527804024496943"/>
          <c:h val="0.705361798302278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Influenza percent in SARI </c:v>
                </c:pt>
              </c:strCache>
            </c:strRef>
          </c:tx>
          <c:explosion val="25"/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8368-4D1E-9BFA-8558A3DDE36A}"/>
                </c:ext>
              </c:extLst>
            </c:dLbl>
            <c:dLbl>
              <c:idx val="1"/>
              <c:layout>
                <c:manualLayout>
                  <c:x val="0.29082875913443679"/>
                  <c:y val="-0.2754031959411917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68-4D1E-9BFA-8558A3DDE36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грипп</c:v>
                </c:pt>
                <c:pt idx="1">
                  <c:v>другое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378</c:v>
                </c:pt>
                <c:pt idx="1">
                  <c:v>1508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68-4D1E-9BFA-8558A3DDE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34">
          <a:noFill/>
        </a:ln>
      </c:spPr>
    </c:plotArea>
    <c:legend>
      <c:legendPos val="b"/>
      <c:layout>
        <c:manualLayout>
          <c:xMode val="edge"/>
          <c:yMode val="edge"/>
          <c:x val="9.6136607392874843E-2"/>
          <c:y val="0.76204164123703089"/>
          <c:w val="0.78480708130107202"/>
          <c:h val="0.23795819966948681"/>
        </c:manualLayout>
      </c:layout>
      <c:overlay val="0"/>
      <c:txPr>
        <a:bodyPr/>
        <a:lstStyle/>
        <a:p>
          <a:pPr>
            <a:defRPr sz="1202"/>
          </a:pPr>
          <a:endParaRPr lang="ru-RU"/>
        </a:p>
      </c:txPr>
    </c:legend>
    <c:plotVisOnly val="1"/>
    <c:dispBlanksAs val="zero"/>
    <c:showDLblsOverMax val="0"/>
  </c:chart>
  <c:spPr>
    <a:solidFill>
      <a:sysClr val="window" lastClr="FFFFFF"/>
    </a:solidFill>
    <a:ln w="15896"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99">
                <a:solidFill>
                  <a:srgbClr val="0070C0"/>
                </a:solidFill>
              </a:defRPr>
            </a:pPr>
            <a:r>
              <a:rPr lang="ru-RU">
                <a:solidFill>
                  <a:srgbClr val="0070C0"/>
                </a:solidFill>
              </a:rPr>
              <a:t>Этиология гриппа при ТОРИ</a:t>
            </a:r>
            <a:endParaRPr lang="en-US">
              <a:solidFill>
                <a:srgbClr val="0070C0"/>
              </a:solidFill>
            </a:endParaRPr>
          </a:p>
        </c:rich>
      </c:tx>
      <c:overlay val="0"/>
    </c:title>
    <c:autoTitleDeleted val="0"/>
    <c:view3D>
      <c:rotX val="40"/>
      <c:rotY val="1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146484843968637"/>
          <c:w val="0.94121023589971475"/>
          <c:h val="0.75159301296271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Influenza etiology in SARI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79646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05C8-4F9B-BAE4-FE4277DC582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05C8-4F9B-BAE4-FE4277DC5828}"/>
              </c:ext>
            </c:extLst>
          </c:dPt>
          <c:dPt>
            <c:idx val="2"/>
            <c:bubble3D val="0"/>
            <c:spPr>
              <a:solidFill>
                <a:srgbClr val="9BBB59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05C8-4F9B-BAE4-FE4277DC5828}"/>
              </c:ext>
            </c:extLst>
          </c:dPt>
          <c:dLbls>
            <c:dLbl>
              <c:idx val="0"/>
              <c:layout>
                <c:manualLayout>
                  <c:x val="4.3015282252589215E-2"/>
                  <c:y val="-0.22072233909493927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C8-4F9B-BAE4-FE4277DC5828}"/>
                </c:ext>
              </c:extLst>
            </c:dLbl>
            <c:dLbl>
              <c:idx val="1"/>
              <c:layout>
                <c:manualLayout>
                  <c:x val="0.15795878647228501"/>
                  <c:y val="0.11725668474112196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C8-4F9B-BAE4-FE4277DC5828}"/>
                </c:ext>
              </c:extLst>
            </c:dLbl>
            <c:dLbl>
              <c:idx val="2"/>
              <c:layout>
                <c:manualLayout>
                  <c:x val="-0.15807451435437214"/>
                  <c:y val="-0.1123517637825188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C8-4F9B-BAE4-FE4277DC582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A(H1N1)pdm09</c:v>
                </c:pt>
                <c:pt idx="1">
                  <c:v>A(H3N2)</c:v>
                </c:pt>
                <c:pt idx="2">
                  <c:v>B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</c:v>
                </c:pt>
                <c:pt idx="1">
                  <c:v>195</c:v>
                </c:pt>
                <c:pt idx="2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C8-4F9B-BAE4-FE4277DC5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6">
          <a:noFill/>
        </a:ln>
      </c:spPr>
    </c:plotArea>
    <c:legend>
      <c:legendPos val="r"/>
      <c:layout>
        <c:manualLayout>
          <c:xMode val="edge"/>
          <c:yMode val="edge"/>
          <c:x val="0.79679186880470076"/>
          <c:y val="0.28890159157943024"/>
          <c:w val="0.20320813119529929"/>
          <c:h val="0.54868903455171658"/>
        </c:manualLayout>
      </c:layout>
      <c:overlay val="0"/>
      <c:txPr>
        <a:bodyPr/>
        <a:lstStyle/>
        <a:p>
          <a:pPr>
            <a:defRPr sz="1199"/>
          </a:pPr>
          <a:endParaRPr lang="ru-RU"/>
        </a:p>
      </c:txPr>
    </c:legend>
    <c:plotVisOnly val="1"/>
    <c:dispBlanksAs val="zero"/>
    <c:showDLblsOverMax val="0"/>
  </c:chart>
  <c:spPr>
    <a:solidFill>
      <a:sysClr val="window" lastClr="FFFFFF"/>
    </a:solidFill>
    <a:ln w="15860"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sz="1396"/>
            </a:pPr>
            <a:r>
              <a:rPr lang="ru-RU" sz="1396"/>
              <a:t>ТОРИ,</a:t>
            </a:r>
            <a:r>
              <a:rPr lang="ru-RU" sz="1396" baseline="0"/>
              <a:t> грипп</a:t>
            </a:r>
            <a:endParaRPr lang="ru-RU" sz="1400"/>
          </a:p>
        </c:rich>
      </c:tx>
      <c:overlay val="0"/>
    </c:title>
    <c:autoTitleDeleted val="0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36439794340783E-2"/>
          <c:y val="0.14564304461942487"/>
          <c:w val="0.95262575054831866"/>
          <c:h val="0.699190361621463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грипп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A7EA52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B954-412F-8D5B-FA53EE56D464}"/>
              </c:ext>
            </c:extLst>
          </c:dPt>
          <c:dPt>
            <c:idx val="1"/>
            <c:bubble3D val="0"/>
            <c:spPr>
              <a:solidFill>
                <a:srgbClr val="F14124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B954-412F-8D5B-FA53EE56D464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B954-412F-8D5B-FA53EE56D464}"/>
              </c:ext>
            </c:extLst>
          </c:dPt>
          <c:dLbls>
            <c:dLbl>
              <c:idx val="0"/>
              <c:layout>
                <c:manualLayout>
                  <c:x val="-5.9025831122863108E-3"/>
                  <c:y val="8.646879021590272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54-412F-8D5B-FA53EE56D464}"/>
                </c:ext>
              </c:extLst>
            </c:dLbl>
            <c:dLbl>
              <c:idx val="1"/>
              <c:layout>
                <c:manualLayout>
                  <c:x val="-6.5732283464566929E-2"/>
                  <c:y val="0.16971361514964214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93,4%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54-412F-8D5B-FA53EE56D46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вакцинированы</c:v>
                </c:pt>
                <c:pt idx="1">
                  <c:v>не вакцинированы</c:v>
                </c:pt>
                <c:pt idx="2">
                  <c:v>нет данных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</c:v>
                </c:pt>
                <c:pt idx="1">
                  <c:v>353</c:v>
                </c:pt>
                <c:pt idx="2" formatCode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54-412F-8D5B-FA53EE56D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23">
          <a:noFill/>
        </a:ln>
      </c:spPr>
    </c:plotArea>
    <c:plotVisOnly val="1"/>
    <c:dispBlanksAs val="zero"/>
    <c:showDLblsOverMax val="0"/>
  </c:chart>
  <c:spPr>
    <a:solidFill>
      <a:srgbClr val="B4DCFA"/>
    </a:solidFill>
    <a:ln w="15827"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sz="1396"/>
            </a:pPr>
            <a:r>
              <a:rPr lang="ru-RU" sz="1396"/>
              <a:t>ГПЗ/ОРИ</a:t>
            </a:r>
            <a:r>
              <a:rPr lang="ru-RU" sz="1396" baseline="0"/>
              <a:t>, грипп</a:t>
            </a:r>
            <a:endParaRPr lang="ru-RU" sz="1400"/>
          </a:p>
        </c:rich>
      </c:tx>
      <c:overlay val="0"/>
    </c:title>
    <c:autoTitleDeleted val="0"/>
    <c:view3D>
      <c:rotX val="30"/>
      <c:rotY val="2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36439794340783E-2"/>
          <c:y val="0.14564304461942518"/>
          <c:w val="0.95262575054832044"/>
          <c:h val="0.699190361621463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influenza</c:v>
                </c:pt>
              </c:strCache>
            </c:strRef>
          </c:tx>
          <c:spPr>
            <a:ln w="9525"/>
          </c:spPr>
          <c:explosion val="25"/>
          <c:dPt>
            <c:idx val="0"/>
            <c:bubble3D val="0"/>
            <c:spPr>
              <a:solidFill>
                <a:srgbClr val="A7EA52">
                  <a:lumMod val="75000"/>
                </a:srgbClr>
              </a:solidFill>
              <a:ln w="9525"/>
            </c:spPr>
            <c:extLst>
              <c:ext xmlns:c16="http://schemas.microsoft.com/office/drawing/2014/chart" uri="{C3380CC4-5D6E-409C-BE32-E72D297353CC}">
                <c16:uniqueId val="{00000001-0228-4900-9514-8D839CC68C3C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9525"/>
            </c:spPr>
            <c:extLst>
              <c:ext xmlns:c16="http://schemas.microsoft.com/office/drawing/2014/chart" uri="{C3380CC4-5D6E-409C-BE32-E72D297353CC}">
                <c16:uniqueId val="{00000003-0228-4900-9514-8D839CC68C3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9525"/>
            </c:spPr>
            <c:extLst>
              <c:ext xmlns:c16="http://schemas.microsoft.com/office/drawing/2014/chart" uri="{C3380CC4-5D6E-409C-BE32-E72D297353CC}">
                <c16:uniqueId val="{00000005-0228-4900-9514-8D839CC68C3C}"/>
              </c:ext>
            </c:extLst>
          </c:dPt>
          <c:dLbls>
            <c:dLbl>
              <c:idx val="1"/>
              <c:layout>
                <c:manualLayout>
                  <c:x val="-0.16153700787401576"/>
                  <c:y val="0.1273483622766332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28-4900-9514-8D839CC68C3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вакцинированы</c:v>
                </c:pt>
                <c:pt idx="1">
                  <c:v>не вакцинированы</c:v>
                </c:pt>
                <c:pt idx="2">
                  <c:v>нет данных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</c:v>
                </c:pt>
                <c:pt idx="1">
                  <c:v>291</c:v>
                </c:pt>
                <c:pt idx="2" formatCode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28-4900-9514-8D839CC68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23">
          <a:noFill/>
        </a:ln>
      </c:spPr>
    </c:plotArea>
    <c:legend>
      <c:legendPos val="b"/>
      <c:layout>
        <c:manualLayout>
          <c:xMode val="edge"/>
          <c:yMode val="edge"/>
          <c:x val="0"/>
          <c:y val="0.80014789580525136"/>
          <c:w val="0.99994965105383138"/>
          <c:h val="0.19985210419474861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zero"/>
    <c:showDLblsOverMax val="0"/>
  </c:chart>
  <c:spPr>
    <a:solidFill>
      <a:srgbClr val="B4DCFA"/>
    </a:solidFill>
    <a:ln w="15827"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'[ТОРИ ОРИТ по сезонам.xlsx]Лист1'!$B$11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'[ТОРИ ОРИТ по сезонам.xlsx]Лист1'!$A$12:$A$17</c:f>
              <c:strCache>
                <c:ptCount val="6"/>
                <c:pt idx="0">
                  <c:v>0-1</c:v>
                </c:pt>
                <c:pt idx="1">
                  <c:v>1-4</c:v>
                </c:pt>
                <c:pt idx="2">
                  <c:v>5-14</c:v>
                </c:pt>
                <c:pt idx="3">
                  <c:v>15-29</c:v>
                </c:pt>
                <c:pt idx="4">
                  <c:v>30-64</c:v>
                </c:pt>
                <c:pt idx="5">
                  <c:v>65+</c:v>
                </c:pt>
              </c:strCache>
            </c:strRef>
          </c:cat>
          <c:val>
            <c:numRef>
              <c:f>'[ТОРИ ОРИТ по сезонам.xlsx]Лист1'!$B$12:$B$17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22-48C4-A2A7-D83E14DEF6F8}"/>
            </c:ext>
          </c:extLst>
        </c:ser>
        <c:ser>
          <c:idx val="1"/>
          <c:order val="1"/>
          <c:tx>
            <c:strRef>
              <c:f>'[ТОРИ ОРИТ по сезонам.xlsx]Лист1'!$C$11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'[ТОРИ ОРИТ по сезонам.xlsx]Лист1'!$A$12:$A$17</c:f>
              <c:strCache>
                <c:ptCount val="6"/>
                <c:pt idx="0">
                  <c:v>0-1</c:v>
                </c:pt>
                <c:pt idx="1">
                  <c:v>1-4</c:v>
                </c:pt>
                <c:pt idx="2">
                  <c:v>5-14</c:v>
                </c:pt>
                <c:pt idx="3">
                  <c:v>15-29</c:v>
                </c:pt>
                <c:pt idx="4">
                  <c:v>30-64</c:v>
                </c:pt>
                <c:pt idx="5">
                  <c:v>65+</c:v>
                </c:pt>
              </c:strCache>
            </c:strRef>
          </c:cat>
          <c:val>
            <c:numRef>
              <c:f>'[ТОРИ ОРИТ по сезонам.xlsx]Лист1'!$C$12:$C$17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22-48C4-A2A7-D83E14DEF6F8}"/>
            </c:ext>
          </c:extLst>
        </c:ser>
        <c:ser>
          <c:idx val="2"/>
          <c:order val="2"/>
          <c:tx>
            <c:strRef>
              <c:f>'[ТОРИ ОРИТ по сезонам.xlsx]Лист1'!$D$11</c:f>
              <c:strCache>
                <c:ptCount val="1"/>
                <c:pt idx="0">
                  <c:v>H1pdm09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'[ТОРИ ОРИТ по сезонам.xlsx]Лист1'!$A$12:$A$17</c:f>
              <c:strCache>
                <c:ptCount val="6"/>
                <c:pt idx="0">
                  <c:v>0-1</c:v>
                </c:pt>
                <c:pt idx="1">
                  <c:v>1-4</c:v>
                </c:pt>
                <c:pt idx="2">
                  <c:v>5-14</c:v>
                </c:pt>
                <c:pt idx="3">
                  <c:v>15-29</c:v>
                </c:pt>
                <c:pt idx="4">
                  <c:v>30-64</c:v>
                </c:pt>
                <c:pt idx="5">
                  <c:v>65+</c:v>
                </c:pt>
              </c:strCache>
            </c:strRef>
          </c:cat>
          <c:val>
            <c:numRef>
              <c:f>'[ТОРИ ОРИТ по сезонам.xlsx]Лист1'!$D$12:$D$17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22-48C4-A2A7-D83E14DEF6F8}"/>
            </c:ext>
          </c:extLst>
        </c:ser>
        <c:ser>
          <c:idx val="3"/>
          <c:order val="3"/>
          <c:tx>
            <c:strRef>
              <c:f>'[ТОРИ ОРИТ по сезонам.xlsx]Лист1'!$E$11</c:f>
              <c:strCache>
                <c:ptCount val="1"/>
                <c:pt idx="0">
                  <c:v>H3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'[ТОРИ ОРИТ по сезонам.xlsx]Лист1'!$A$12:$A$17</c:f>
              <c:strCache>
                <c:ptCount val="6"/>
                <c:pt idx="0">
                  <c:v>0-1</c:v>
                </c:pt>
                <c:pt idx="1">
                  <c:v>1-4</c:v>
                </c:pt>
                <c:pt idx="2">
                  <c:v>5-14</c:v>
                </c:pt>
                <c:pt idx="3">
                  <c:v>15-29</c:v>
                </c:pt>
                <c:pt idx="4">
                  <c:v>30-64</c:v>
                </c:pt>
                <c:pt idx="5">
                  <c:v>65+</c:v>
                </c:pt>
              </c:strCache>
            </c:strRef>
          </c:cat>
          <c:val>
            <c:numRef>
              <c:f>'[ТОРИ ОРИТ по сезонам.xlsx]Лист1'!$E$12:$E$17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22-48C4-A2A7-D83E14DEF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264896"/>
        <c:axId val="64933824"/>
      </c:barChart>
      <c:catAx>
        <c:axId val="8526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4933824"/>
        <c:crosses val="autoZero"/>
        <c:auto val="1"/>
        <c:lblAlgn val="ctr"/>
        <c:lblOffset val="100"/>
        <c:noMultiLvlLbl val="0"/>
      </c:catAx>
      <c:valAx>
        <c:axId val="649338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52648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'[ТОРИ ОРИТ по сезонам.xlsx]Лист1'!$B$11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invertIfNegative val="0"/>
          <c:cat>
            <c:strRef>
              <c:f>'[ТОРИ ОРИТ по сезонам.xlsx]Лист1'!$A$24:$A$29</c:f>
              <c:strCache>
                <c:ptCount val="6"/>
                <c:pt idx="0">
                  <c:v>0-1</c:v>
                </c:pt>
                <c:pt idx="1">
                  <c:v>1-4</c:v>
                </c:pt>
                <c:pt idx="2">
                  <c:v>5-14</c:v>
                </c:pt>
                <c:pt idx="3">
                  <c:v>15-29</c:v>
                </c:pt>
                <c:pt idx="4">
                  <c:v>30-64</c:v>
                </c:pt>
                <c:pt idx="5">
                  <c:v>65+</c:v>
                </c:pt>
              </c:strCache>
            </c:strRef>
          </c:cat>
          <c:val>
            <c:numRef>
              <c:f>'[ТОРИ ОРИТ по сезонам.xlsx]Лист1'!$B$24:$B$29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2-4ECF-8CB7-889E35854E88}"/>
            </c:ext>
          </c:extLst>
        </c:ser>
        <c:ser>
          <c:idx val="1"/>
          <c:order val="1"/>
          <c:tx>
            <c:strRef>
              <c:f>'[ТОРИ ОРИТ по сезонам.xlsx]Лист1'!$C$11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'[ТОРИ ОРИТ по сезонам.xlsx]Лист1'!$A$24:$A$29</c:f>
              <c:strCache>
                <c:ptCount val="6"/>
                <c:pt idx="0">
                  <c:v>0-1</c:v>
                </c:pt>
                <c:pt idx="1">
                  <c:v>1-4</c:v>
                </c:pt>
                <c:pt idx="2">
                  <c:v>5-14</c:v>
                </c:pt>
                <c:pt idx="3">
                  <c:v>15-29</c:v>
                </c:pt>
                <c:pt idx="4">
                  <c:v>30-64</c:v>
                </c:pt>
                <c:pt idx="5">
                  <c:v>65+</c:v>
                </c:pt>
              </c:strCache>
            </c:strRef>
          </c:cat>
          <c:val>
            <c:numRef>
              <c:f>'[ТОРИ ОРИТ по сезонам.xlsx]Лист1'!$C$24:$C$29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A2-4ECF-8CB7-889E35854E88}"/>
            </c:ext>
          </c:extLst>
        </c:ser>
        <c:ser>
          <c:idx val="2"/>
          <c:order val="2"/>
          <c:tx>
            <c:strRef>
              <c:f>'[ТОРИ ОРИТ по сезонам.xlsx]Лист1'!$D$11</c:f>
              <c:strCache>
                <c:ptCount val="1"/>
                <c:pt idx="0">
                  <c:v>H1pdm09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cat>
            <c:strRef>
              <c:f>'[ТОРИ ОРИТ по сезонам.xlsx]Лист1'!$A$24:$A$29</c:f>
              <c:strCache>
                <c:ptCount val="6"/>
                <c:pt idx="0">
                  <c:v>0-1</c:v>
                </c:pt>
                <c:pt idx="1">
                  <c:v>1-4</c:v>
                </c:pt>
                <c:pt idx="2">
                  <c:v>5-14</c:v>
                </c:pt>
                <c:pt idx="3">
                  <c:v>15-29</c:v>
                </c:pt>
                <c:pt idx="4">
                  <c:v>30-64</c:v>
                </c:pt>
                <c:pt idx="5">
                  <c:v>65+</c:v>
                </c:pt>
              </c:strCache>
            </c:strRef>
          </c:cat>
          <c:val>
            <c:numRef>
              <c:f>'[ТОРИ ОРИТ по сезонам.xlsx]Лист1'!$D$24:$D$29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A2-4ECF-8CB7-889E35854E88}"/>
            </c:ext>
          </c:extLst>
        </c:ser>
        <c:ser>
          <c:idx val="3"/>
          <c:order val="3"/>
          <c:tx>
            <c:strRef>
              <c:f>'[ТОРИ ОРИТ по сезонам.xlsx]Лист1'!$E$11</c:f>
              <c:strCache>
                <c:ptCount val="1"/>
                <c:pt idx="0">
                  <c:v>H3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'[ТОРИ ОРИТ по сезонам.xlsx]Лист1'!$A$24:$A$29</c:f>
              <c:strCache>
                <c:ptCount val="6"/>
                <c:pt idx="0">
                  <c:v>0-1</c:v>
                </c:pt>
                <c:pt idx="1">
                  <c:v>1-4</c:v>
                </c:pt>
                <c:pt idx="2">
                  <c:v>5-14</c:v>
                </c:pt>
                <c:pt idx="3">
                  <c:v>15-29</c:v>
                </c:pt>
                <c:pt idx="4">
                  <c:v>30-64</c:v>
                </c:pt>
                <c:pt idx="5">
                  <c:v>65+</c:v>
                </c:pt>
              </c:strCache>
            </c:strRef>
          </c:cat>
          <c:val>
            <c:numRef>
              <c:f>'[ТОРИ ОРИТ по сезонам.xlsx]Лист1'!$E$24:$E$29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4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A2-4ECF-8CB7-889E35854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265920"/>
        <c:axId val="64935552"/>
      </c:barChart>
      <c:catAx>
        <c:axId val="8526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4935552"/>
        <c:crosses val="autoZero"/>
        <c:auto val="1"/>
        <c:lblAlgn val="ctr"/>
        <c:lblOffset val="100"/>
        <c:noMultiLvlLbl val="0"/>
      </c:catAx>
      <c:valAx>
        <c:axId val="649355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52659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'[ТОРИ ОРИТ по сезонам.xlsx]Лист1'!$B$11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'[ТОРИ ОРИТ по сезонам.xlsx]Лист1'!$A$36:$A$41</c:f>
              <c:strCache>
                <c:ptCount val="6"/>
                <c:pt idx="0">
                  <c:v>0-1</c:v>
                </c:pt>
                <c:pt idx="1">
                  <c:v>1-4</c:v>
                </c:pt>
                <c:pt idx="2">
                  <c:v>5-14</c:v>
                </c:pt>
                <c:pt idx="3">
                  <c:v>15-29</c:v>
                </c:pt>
                <c:pt idx="4">
                  <c:v>30-64</c:v>
                </c:pt>
                <c:pt idx="5">
                  <c:v>65+</c:v>
                </c:pt>
              </c:strCache>
            </c:strRef>
          </c:cat>
          <c:val>
            <c:numRef>
              <c:f>'[ТОРИ ОРИТ по сезонам.xlsx]Лист1'!$B$36:$B$41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5-449B-9AB0-E7D9FE9E7793}"/>
            </c:ext>
          </c:extLst>
        </c:ser>
        <c:ser>
          <c:idx val="1"/>
          <c:order val="1"/>
          <c:tx>
            <c:strRef>
              <c:f>'[ТОРИ ОРИТ по сезонам.xlsx]Лист1'!$C$11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'[ТОРИ ОРИТ по сезонам.xlsx]Лист1'!$A$36:$A$41</c:f>
              <c:strCache>
                <c:ptCount val="6"/>
                <c:pt idx="0">
                  <c:v>0-1</c:v>
                </c:pt>
                <c:pt idx="1">
                  <c:v>1-4</c:v>
                </c:pt>
                <c:pt idx="2">
                  <c:v>5-14</c:v>
                </c:pt>
                <c:pt idx="3">
                  <c:v>15-29</c:v>
                </c:pt>
                <c:pt idx="4">
                  <c:v>30-64</c:v>
                </c:pt>
                <c:pt idx="5">
                  <c:v>65+</c:v>
                </c:pt>
              </c:strCache>
            </c:strRef>
          </c:cat>
          <c:val>
            <c:numRef>
              <c:f>'[ТОРИ ОРИТ по сезонам.xlsx]Лист1'!$C$36:$C$41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15-449B-9AB0-E7D9FE9E7793}"/>
            </c:ext>
          </c:extLst>
        </c:ser>
        <c:ser>
          <c:idx val="2"/>
          <c:order val="2"/>
          <c:tx>
            <c:strRef>
              <c:f>'[ТОРИ ОРИТ по сезонам.xlsx]Лист1'!$D$11</c:f>
              <c:strCache>
                <c:ptCount val="1"/>
                <c:pt idx="0">
                  <c:v>H1pdm09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cat>
            <c:strRef>
              <c:f>'[ТОРИ ОРИТ по сезонам.xlsx]Лист1'!$A$36:$A$41</c:f>
              <c:strCache>
                <c:ptCount val="6"/>
                <c:pt idx="0">
                  <c:v>0-1</c:v>
                </c:pt>
                <c:pt idx="1">
                  <c:v>1-4</c:v>
                </c:pt>
                <c:pt idx="2">
                  <c:v>5-14</c:v>
                </c:pt>
                <c:pt idx="3">
                  <c:v>15-29</c:v>
                </c:pt>
                <c:pt idx="4">
                  <c:v>30-64</c:v>
                </c:pt>
                <c:pt idx="5">
                  <c:v>65+</c:v>
                </c:pt>
              </c:strCache>
            </c:strRef>
          </c:cat>
          <c:val>
            <c:numRef>
              <c:f>'[ТОРИ ОРИТ по сезонам.xlsx]Лист1'!$D$36:$D$41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8</c:v>
                </c:pt>
                <c:pt idx="4">
                  <c:v>28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15-449B-9AB0-E7D9FE9E7793}"/>
            </c:ext>
          </c:extLst>
        </c:ser>
        <c:ser>
          <c:idx val="3"/>
          <c:order val="3"/>
          <c:tx>
            <c:strRef>
              <c:f>'[ТОРИ ОРИТ по сезонам.xlsx]Лист1'!$E$11</c:f>
              <c:strCache>
                <c:ptCount val="1"/>
                <c:pt idx="0">
                  <c:v>H3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'[ТОРИ ОРИТ по сезонам.xlsx]Лист1'!$A$36:$A$41</c:f>
              <c:strCache>
                <c:ptCount val="6"/>
                <c:pt idx="0">
                  <c:v>0-1</c:v>
                </c:pt>
                <c:pt idx="1">
                  <c:v>1-4</c:v>
                </c:pt>
                <c:pt idx="2">
                  <c:v>5-14</c:v>
                </c:pt>
                <c:pt idx="3">
                  <c:v>15-29</c:v>
                </c:pt>
                <c:pt idx="4">
                  <c:v>30-64</c:v>
                </c:pt>
                <c:pt idx="5">
                  <c:v>65+</c:v>
                </c:pt>
              </c:strCache>
            </c:strRef>
          </c:cat>
          <c:val>
            <c:numRef>
              <c:f>'[ТОРИ ОРИТ по сезонам.xlsx]Лист1'!$E$36:$E$41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15-449B-9AB0-E7D9FE9E7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884928"/>
        <c:axId val="64937280"/>
      </c:barChart>
      <c:catAx>
        <c:axId val="85884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4937280"/>
        <c:crosses val="autoZero"/>
        <c:auto val="1"/>
        <c:lblAlgn val="ctr"/>
        <c:lblOffset val="100"/>
        <c:noMultiLvlLbl val="0"/>
      </c:catAx>
      <c:valAx>
        <c:axId val="649372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58849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58931-0E00-4FB3-A4DF-78D57AC1E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D6E23E-95D7-40BB-941A-D1C921F48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F7B08E-3130-4DBA-8080-9D109DBE5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A9E6-12DB-4B82-BC42-DEDEE48E1184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591DE-48A8-4E3C-92C6-0BF71469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F7A707-4341-4A60-8299-21FC392A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BB04-B194-44A7-8022-62537E6E3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1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9281A-D0CB-4385-ADE9-06270D91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E81F16-5F4E-4F71-976D-489FB140F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6C1E0-0D9A-4532-B248-C09E68802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A9E6-12DB-4B82-BC42-DEDEE48E1184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C6EBF7-55EA-49AE-9FF9-B8871D62B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18A1C7-2F2B-4AC5-A8CF-F3688636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BB04-B194-44A7-8022-62537E6E3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3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8C2CBC-1006-4CEE-A3B5-4651AECB2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72FAA1-871A-44EC-9FC9-7B33C327B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7686E9-5F4A-4875-8170-DE7D7EF7E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A9E6-12DB-4B82-BC42-DEDEE48E1184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33BD-3C43-4619-897C-A3BAAE94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610843-E657-4A72-A914-4C9FD14D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BB04-B194-44A7-8022-62537E6E3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04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A9E6-12DB-4B82-BC42-DEDEE48E1184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BB04-B194-44A7-8022-62537E6E31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2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5FE4F-E8B1-4F6F-B9B8-404AE476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72BDA9-FB14-40DE-ACBE-F9C62C241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CC8F1-FA05-44DA-8085-A52C46C1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A9E6-12DB-4B82-BC42-DEDEE48E1184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E80962-FE2D-4AE5-B036-422E4DCA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CB135-F2F5-4FBB-A3DF-443183EE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BB04-B194-44A7-8022-62537E6E3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9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4ACD2-19DD-44BE-AA73-6517E0FF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76BE96-4964-4A2B-8092-3A67EAE98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EA5C18-A042-4F4E-8CC1-0A55370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A9E6-12DB-4B82-BC42-DEDEE48E1184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06D4E-2787-4BC4-9055-97C9A2F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6E174D-3AE0-4B39-8A9F-63B42088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BB04-B194-44A7-8022-62537E6E3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8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69588-92EC-4A1A-876D-FD421872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A33D93-04E0-40C5-9D39-43DCF3972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6D2E3B-AC89-4889-BB60-395F71A9C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71586D-555E-470F-9AA9-806B9477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A9E6-12DB-4B82-BC42-DEDEE48E1184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96213-23B6-48A9-B8D6-C96B2C03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5EBF5-1621-47BC-BB88-CB0F30134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BB04-B194-44A7-8022-62537E6E3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35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70157-5031-45C8-8748-B7DF3EF5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2EF70F-ED01-430D-A467-77EC3402B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4AB423-1C7A-4CE2-91B4-366472B13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253C2B-24B1-479B-9D22-AA593E3D2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EB77A5-271D-4580-B103-AEAF65783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0506DE-6D09-4A95-929E-611F2979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A9E6-12DB-4B82-BC42-DEDEE48E1184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A3A937-B4C4-4B59-B67A-E568382F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541818-F4BA-42A4-A8A7-5EF9EE51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BB04-B194-44A7-8022-62537E6E3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5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1B4CB-9B78-4099-AD7E-75883EC0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375318-7CF7-4B3A-8C93-24E048D0B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A9E6-12DB-4B82-BC42-DEDEE48E1184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5A4A81-37AE-497C-B3C7-45E78DFC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DCDED2-45EC-4CA7-8052-8401C01C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BB04-B194-44A7-8022-62537E6E3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5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67E802-34AE-4E54-A8F6-29EFED1EE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A9E6-12DB-4B82-BC42-DEDEE48E1184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9B1BE5-767D-4F9E-87C6-DD628D4A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15FD33-4B1C-4AED-8B0A-CF6F2415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BB04-B194-44A7-8022-62537E6E3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3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5F8D4-272A-4586-A4DA-4F3B7140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ED78C-3B48-41E5-9000-287606D85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0642E7-7E38-4AD3-8E2B-47C3FD5B8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D5AC28-CE42-4C21-8AC9-07B1192B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A9E6-12DB-4B82-BC42-DEDEE48E1184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C9B4A9-D73E-4C97-9600-6807CB4C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66037E-E09F-4E7B-9B88-F0CD3BAD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BB04-B194-44A7-8022-62537E6E3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83ADB-B5B2-4FFB-AF1D-462FF47D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2A0BBA-B5AE-4241-BFEC-81136B9F7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80A8F2-62E4-4CDB-A2FD-37AA4BA0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315C17-2B08-409E-B7E1-033EB1B0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A9E6-12DB-4B82-BC42-DEDEE48E1184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10173B-1BCD-4A47-836F-D1DEDBCB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C1CE3-26AD-48F5-82E4-B8F4E28A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7BB04-B194-44A7-8022-62537E6E3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0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17AEE-433C-456F-8FDA-9623320C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CB6FA2-B1CC-429F-8187-32B5EBAB9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824101-31CD-44ED-A9D8-67E32BBF1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BA9E6-12DB-4B82-BC42-DEDEE48E1184}" type="datetimeFigureOut">
              <a:rPr lang="ru-RU" smtClean="0"/>
              <a:t>31.05.2018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45568-AE1C-4ED1-A9DB-1E84CA127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E032A-1DC9-4833-8B8C-F7D25B0D0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7BB04-B194-44A7-8022-62537E6E3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5637010" cy="882119"/>
          </a:xfrm>
        </p:spPr>
        <p:txBody>
          <a:bodyPr>
            <a:normAutofit/>
          </a:bodyPr>
          <a:lstStyle/>
          <a:p>
            <a:pPr algn="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Васин Андрей Владимирович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79512" y="116631"/>
            <a:ext cx="8640960" cy="1663523"/>
            <a:chOff x="179512" y="116631"/>
            <a:chExt cx="8640960" cy="1663523"/>
          </a:xfrm>
        </p:grpSpPr>
        <p:pic>
          <p:nvPicPr>
            <p:cNvPr id="5" name="Picture 2" descr="C:\Users\daria.danilenko.INFLUENZA\Desktop\ОТДЕЛ ЭиЭ\Logo\LogoRu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1"/>
              <a:ext cx="1656184" cy="166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835696" y="476672"/>
              <a:ext cx="69847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</a:rPr>
                <a:t>Федеральное государственное бюджетное учреждение</a:t>
              </a:r>
            </a:p>
            <a:p>
              <a:r>
                <a:rPr lang="ru-RU" sz="1600" dirty="0"/>
                <a:t>Научно-исследовательский институт ГРИППА им. А.А. </a:t>
              </a:r>
              <a:r>
                <a:rPr lang="ru-RU" sz="1600" dirty="0" err="1"/>
                <a:t>Смородинцева</a:t>
              </a:r>
              <a:endParaRPr lang="ru-RU" sz="1600" dirty="0"/>
            </a:p>
            <a:p>
              <a:r>
                <a:rPr lang="ru-RU" sz="1400" dirty="0">
                  <a:solidFill>
                    <a:schemeClr val="accent1">
                      <a:lumMod val="75000"/>
                    </a:schemeClr>
                  </a:solidFill>
                </a:rPr>
                <a:t>Министерства здравоохранения Российской Федерации</a:t>
              </a: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5D04C1-D448-4499-9073-41E09E9FA297}"/>
              </a:ext>
            </a:extLst>
          </p:cNvPr>
          <p:cNvSpPr/>
          <p:nvPr/>
        </p:nvSpPr>
        <p:spPr>
          <a:xfrm>
            <a:off x="1007604" y="2408819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/>
              <a:t>Этиологические и эпидемиологические особенности эпидемии ОРВИ и гриппа</a:t>
            </a:r>
            <a:r>
              <a:rPr lang="en-US" sz="3200" b="1" dirty="0"/>
              <a:t> </a:t>
            </a:r>
            <a:r>
              <a:rPr lang="ru-RU" sz="3200" b="1" dirty="0"/>
              <a:t>2017-2018 гг., прогноз на предстоящий эпидемический сезон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16291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512" y="116631"/>
            <a:ext cx="8712968" cy="6201981"/>
            <a:chOff x="179512" y="116631"/>
            <a:chExt cx="8712968" cy="6201981"/>
          </a:xfrm>
        </p:grpSpPr>
        <p:sp>
          <p:nvSpPr>
            <p:cNvPr id="2" name="TextBox 1"/>
            <p:cNvSpPr txBox="1"/>
            <p:nvPr/>
          </p:nvSpPr>
          <p:spPr>
            <a:xfrm>
              <a:off x="1259632" y="332656"/>
              <a:ext cx="76328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Карта регионов, приславших образцы для генетического анализа в ФГБУ «НИИ гриппа им. А.А. </a:t>
              </a:r>
              <a:r>
                <a:rPr lang="ru-RU" b="1" dirty="0" err="1">
                  <a:solidFill>
                    <a:schemeClr val="accent1">
                      <a:lumMod val="75000"/>
                    </a:schemeClr>
                  </a:solidFill>
                </a:rPr>
                <a:t>Смородинцева</a:t>
              </a: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» Минздрава России</a:t>
              </a:r>
            </a:p>
          </p:txBody>
        </p:sp>
        <p:pic>
          <p:nvPicPr>
            <p:cNvPr id="3" name="Picture 2" descr="C:\Users\daria.danilenko.INFLUENZA\Desktop\ОТДЕЛ ЭиЭ\Logo\LogoRu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1"/>
              <a:ext cx="954163" cy="958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daria.danilenko.INFLUENZA\Downloads\Образцы-из-регионов-2018052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484784"/>
              <a:ext cx="8527110" cy="4191676"/>
            </a:xfrm>
            <a:prstGeom prst="rect">
              <a:avLst/>
            </a:prstGeom>
            <a:solidFill>
              <a:srgbClr val="FFFFCC"/>
            </a:solidFill>
          </p:spPr>
        </p:pic>
        <p:sp>
          <p:nvSpPr>
            <p:cNvPr id="4" name="TextBox 3"/>
            <p:cNvSpPr txBox="1"/>
            <p:nvPr/>
          </p:nvSpPr>
          <p:spPr>
            <a:xfrm>
              <a:off x="5940152" y="5949280"/>
              <a:ext cx="2910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33 субъекта РФ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64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14239"/>
            <a:ext cx="2936689" cy="59512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2" descr="C:\Users\daria.danilenko.INFLUENZA\Desktop\ОТДЕЛ ЭиЭ\Logo\Logo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954163" cy="9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6593" y="1556792"/>
            <a:ext cx="96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yam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03548"/>
            <a:ext cx="4857750" cy="596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11960" y="1570534"/>
            <a:ext cx="96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</a:t>
            </a:r>
            <a:r>
              <a:rPr lang="en-US" dirty="0" err="1"/>
              <a:t>vic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116632"/>
            <a:ext cx="6725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Генетическая характеристика вирусов гриппа</a:t>
            </a:r>
            <a:r>
              <a:rPr lang="en-US" b="1" dirty="0">
                <a:solidFill>
                  <a:srgbClr val="0070C0"/>
                </a:solidFill>
              </a:rPr>
              <a:t> B</a:t>
            </a:r>
            <a:r>
              <a:rPr lang="ru-RU" b="1" dirty="0">
                <a:solidFill>
                  <a:srgbClr val="0070C0"/>
                </a:solidFill>
              </a:rPr>
              <a:t>, выделенных в России в сезон 2017-2018 гг.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4581128"/>
            <a:ext cx="1545382" cy="1323439"/>
          </a:xfrm>
          <a:prstGeom prst="rect">
            <a:avLst/>
          </a:prstGeom>
          <a:solidFill>
            <a:schemeClr val="bg1"/>
          </a:solidFill>
          <a:ln w="15875" cmpd="dbl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6"/>
                </a:solidFill>
              </a:rPr>
              <a:t>Штаммов </a:t>
            </a:r>
            <a:r>
              <a:rPr lang="en-US" sz="1600" dirty="0">
                <a:solidFill>
                  <a:schemeClr val="accent6"/>
                </a:solidFill>
              </a:rPr>
              <a:t>B </a:t>
            </a:r>
            <a:r>
              <a:rPr lang="en-US" sz="1600" dirty="0" err="1">
                <a:solidFill>
                  <a:schemeClr val="accent6"/>
                </a:solidFill>
              </a:rPr>
              <a:t>vic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ru-RU" sz="1600" dirty="0">
                <a:solidFill>
                  <a:schemeClr val="accent6"/>
                </a:solidFill>
              </a:rPr>
              <a:t> с </a:t>
            </a:r>
            <a:r>
              <a:rPr lang="ru-RU" sz="1600" dirty="0" err="1">
                <a:solidFill>
                  <a:schemeClr val="accent6"/>
                </a:solidFill>
              </a:rPr>
              <a:t>делециями</a:t>
            </a:r>
            <a:r>
              <a:rPr lang="ru-RU" sz="1600" dirty="0">
                <a:solidFill>
                  <a:schemeClr val="accent6"/>
                </a:solidFill>
              </a:rPr>
              <a:t> в России не обнаружено</a:t>
            </a:r>
          </a:p>
        </p:txBody>
      </p:sp>
    </p:spTree>
    <p:extLst>
      <p:ext uri="{BB962C8B-B14F-4D97-AF65-F5344CB8AC3E}">
        <p14:creationId xmlns:p14="http://schemas.microsoft.com/office/powerpoint/2010/main" val="186217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 данным фенотипического и генетического анализа в текущем сезоне в России выявлено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штаммов вирусов гриппа А, резистентных к действию ингибиторов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NA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 typeface="Georgia" pitchFamily="18" charset="0"/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 typeface="Georgia" pitchFamily="18" charset="0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По данным ВОЗ с сентября 2017 по февраль 2018 года: 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проанализировано 5353 вирусов гриппа; 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выявлено менее 1% штаммов с пониженной чувствительностью к ингибиторам нейраминидазы</a:t>
            </a:r>
          </a:p>
          <a:p>
            <a:pPr marL="0" indent="0" algn="ctr">
              <a:buFont typeface="Georgia" pitchFamily="18" charset="0"/>
              <a:buNone/>
            </a:pP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1431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A(H1N1)pdm09: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14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штаммов с пониженной чувствительностью к действию ингибиторов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NA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2202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A(H3N2):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8 штаммов с пониженной чувствительностью к действию ингибиторов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NA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1720 вирусов гриппа В: 14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штаммов с резко пониженной чувствительностью к действию ингибиторов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NA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Чувствительность циркулирующих штаммов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 ингибиторам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NA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daria.danilenko.INFLUENZA\Desktop\ОТДЕЛ ЭиЭ\Logo\Logo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954163" cy="9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21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2870" y="116631"/>
            <a:ext cx="9184307" cy="6648971"/>
            <a:chOff x="22870" y="116631"/>
            <a:chExt cx="9184307" cy="6648971"/>
          </a:xfrm>
        </p:grpSpPr>
        <p:pic>
          <p:nvPicPr>
            <p:cNvPr id="2" name="Picture 2" descr="C:\Users\daria.danilenko.INFLUENZA\Desktop\ОТДЕЛ ЭиЭ\Logo\LogoRu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1"/>
              <a:ext cx="954163" cy="958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2510433" y="592260"/>
              <a:ext cx="66967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70C0"/>
                  </a:solidFill>
                </a:rPr>
                <a:t>Популяционный иммунитет </a:t>
              </a:r>
            </a:p>
            <a:p>
              <a:pPr algn="ctr"/>
              <a:r>
                <a:rPr lang="ru-RU" b="1" dirty="0">
                  <a:solidFill>
                    <a:srgbClr val="0070C0"/>
                  </a:solidFill>
                </a:rPr>
                <a:t>среди здоровых доноров (18-60 лет)</a:t>
              </a:r>
              <a:endParaRPr lang="ru-RU" sz="1000" b="1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22870" y="1475260"/>
              <a:ext cx="2872666" cy="5243541"/>
              <a:chOff x="22870" y="1475260"/>
              <a:chExt cx="2872666" cy="5243541"/>
            </a:xfrm>
          </p:grpSpPr>
          <p:graphicFrame>
            <p:nvGraphicFramePr>
              <p:cNvPr id="7" name="Диаграмма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73191281"/>
                  </p:ext>
                </p:extLst>
              </p:nvPr>
            </p:nvGraphicFramePr>
            <p:xfrm>
              <a:off x="22870" y="1475260"/>
              <a:ext cx="2861945" cy="24577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8" name="Диаграмма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89015014"/>
                  </p:ext>
                </p:extLst>
              </p:nvPr>
            </p:nvGraphicFramePr>
            <p:xfrm>
              <a:off x="35496" y="3933056"/>
              <a:ext cx="2860040" cy="278574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484784"/>
              <a:ext cx="6228184" cy="5280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4205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1540" y="1628800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Февраль 2018 года, Женева, Швейцария: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Рекомендации ВОЗ по </a:t>
            </a:r>
            <a:r>
              <a:rPr lang="ru-RU" sz="1800" b="1" i="1" dirty="0" err="1">
                <a:solidFill>
                  <a:schemeClr val="accent1">
                    <a:lumMod val="75000"/>
                  </a:schemeClr>
                </a:solidFill>
              </a:rPr>
              <a:t>штаммовому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 составу вакцин на сезон 2018-2019 гг. 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  <a:t>для Северного Полушария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01216" y="2564904"/>
            <a:ext cx="8229600" cy="2304256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A/Michigan/45/2015 (H1N1)pdm09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-подобный</a:t>
            </a:r>
          </a:p>
          <a:p>
            <a:pPr algn="ctr"/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A/Singapore/INFIMH-16-0019/2016(H3N2)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-подобный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B/Colorado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06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/20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17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-подобный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(Victoria lineage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с двумя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делециями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Для </a:t>
            </a:r>
            <a:r>
              <a:rPr lang="ru-RU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квадривалентных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вакцин дополнительно: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B/Phuket/3073/2013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-подобный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(Yamagata lineage)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580" y="33265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Абсолютное большинство вирусов гриппа </a:t>
            </a:r>
            <a:r>
              <a:rPr lang="en-US" b="1" i="1" dirty="0"/>
              <a:t>A(H1N1)pdm09, A(H3N2) </a:t>
            </a:r>
            <a:r>
              <a:rPr lang="ru-RU" b="1" i="1" dirty="0"/>
              <a:t>и все вирусы гриппа В </a:t>
            </a:r>
            <a:r>
              <a:rPr lang="ru-RU" b="1" i="1" dirty="0" err="1"/>
              <a:t>ямагатской</a:t>
            </a:r>
            <a:r>
              <a:rPr lang="ru-RU" b="1" i="1" dirty="0"/>
              <a:t> разновидности, выделенные в сезоне 2017-2018 гг. антигенно и генетически подобны штаммам, введенным с состав </a:t>
            </a:r>
            <a:r>
              <a:rPr lang="ru-RU" b="1" i="1" dirty="0" err="1"/>
              <a:t>квадривалентных</a:t>
            </a:r>
            <a:r>
              <a:rPr lang="ru-RU" b="1" i="1" dirty="0"/>
              <a:t> гриппозных вакцин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1580" y="5013176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</a:rPr>
              <a:t>В России </a:t>
            </a:r>
            <a:r>
              <a:rPr lang="ru-RU" b="1" dirty="0" err="1">
                <a:solidFill>
                  <a:srgbClr val="7030A0"/>
                </a:solidFill>
              </a:rPr>
              <a:t>делеционных</a:t>
            </a:r>
            <a:r>
              <a:rPr lang="ru-RU" b="1" dirty="0">
                <a:solidFill>
                  <a:srgbClr val="7030A0"/>
                </a:solidFill>
              </a:rPr>
              <a:t> вариантов Викторианской разновидности гриппа В не зарегистрировано, в настоящее время в циркуляции абсолютное большинство среди вирусов гриппа В составляют вирусы </a:t>
            </a:r>
            <a:r>
              <a:rPr lang="ru-RU" b="1" dirty="0" err="1">
                <a:solidFill>
                  <a:srgbClr val="7030A0"/>
                </a:solidFill>
              </a:rPr>
              <a:t>Ямагатской</a:t>
            </a:r>
            <a:r>
              <a:rPr lang="ru-RU" b="1" dirty="0">
                <a:solidFill>
                  <a:srgbClr val="7030A0"/>
                </a:solidFill>
              </a:rPr>
              <a:t> разновидности. Обращает на себя внимание то, что в последний раз в </a:t>
            </a:r>
            <a:r>
              <a:rPr lang="ru-RU" b="1" dirty="0" err="1">
                <a:solidFill>
                  <a:srgbClr val="7030A0"/>
                </a:solidFill>
              </a:rPr>
              <a:t>тривалентной</a:t>
            </a:r>
            <a:r>
              <a:rPr lang="ru-RU" b="1" dirty="0">
                <a:solidFill>
                  <a:srgbClr val="7030A0"/>
                </a:solidFill>
              </a:rPr>
              <a:t> вакцине вирус </a:t>
            </a:r>
            <a:r>
              <a:rPr lang="ru-RU" b="1" dirty="0" err="1">
                <a:solidFill>
                  <a:srgbClr val="7030A0"/>
                </a:solidFill>
              </a:rPr>
              <a:t>Ямагатской</a:t>
            </a:r>
            <a:r>
              <a:rPr lang="ru-RU" b="1" dirty="0">
                <a:solidFill>
                  <a:srgbClr val="7030A0"/>
                </a:solidFill>
              </a:rPr>
              <a:t> разновидности был в 2014-2015 гг.</a:t>
            </a:r>
          </a:p>
          <a:p>
            <a:pPr algn="just"/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187624" y="2987427"/>
            <a:ext cx="792088" cy="14401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95536" y="3337942"/>
            <a:ext cx="792088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звернутая стрелка 7"/>
          <p:cNvSpPr/>
          <p:nvPr/>
        </p:nvSpPr>
        <p:spPr>
          <a:xfrm rot="5400000">
            <a:off x="7403076" y="4512622"/>
            <a:ext cx="2808312" cy="477577"/>
          </a:xfrm>
          <a:prstGeom prst="utur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6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C97641-37F1-450C-ABAE-0C488842D171}"/>
              </a:ext>
            </a:extLst>
          </p:cNvPr>
          <p:cNvSpPr/>
          <p:nvPr/>
        </p:nvSpPr>
        <p:spPr>
          <a:xfrm>
            <a:off x="251520" y="148471"/>
            <a:ext cx="8856984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Необходимость первоочередной вакцинации групп риска определяется следующими факторами: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снижением вероятности заболевания;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снижением риска осложнений, ассоциированных с гриппозной инфекцией;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защитой групп риска с сопутствующей хронической патологией от тяжелого течения болезни (по данным  американского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CDC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вакцинация от гриппа снижает риск госпитализации при гриппе у лиц с диабетом на 79%, у лиц с хроническими болезнями легких – на 52%);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защитой беременных женщин и плода от гриппа и его осложнений. Дети, рожденные от вакцинированных беременных, защищены от гриппа еще примерно полгода после рождения;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существенным снижением детской смертности от гриппа.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Среди населения, не входящего в группы риска, целесообразно, в первую очередь, проводить вакцинацию в организованных коллективах (работники детских дошкольных учреждений, учащиеся и педагогические работники в школах, учащиеся и преподавательский состав колледжей и ВУЗов), а также работников транспорта и сферы обслуживания.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Информируем Вас, что наиболее высокие показатели заболеваемости за последние пять эпидемических сезонов зарегистрированы для Северо-Западного, Уральского и Приволжского  ФО. В этой связи, вслед за группами риска, вакцинация населения этих регионов должна рассматриваться в качестве приоритетной при первоочередном распределении гриппозных вакцин.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369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128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исун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548680"/>
            <a:ext cx="5084763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2160" y="1484784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Заболеваемость населения в отдельных Федеральных округах в эпидемические сезоны 2013-2018 гг.</a:t>
            </a:r>
          </a:p>
        </p:txBody>
      </p:sp>
    </p:spTree>
    <p:extLst>
      <p:ext uri="{BB962C8B-B14F-4D97-AF65-F5344CB8AC3E}">
        <p14:creationId xmlns:p14="http://schemas.microsoft.com/office/powerpoint/2010/main" val="2445708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179512" y="116631"/>
            <a:ext cx="8839472" cy="6480721"/>
            <a:chOff x="179512" y="116631"/>
            <a:chExt cx="8839472" cy="648072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507386" y="260648"/>
              <a:ext cx="724107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Возрастная структура госпитализированных больных с диагнозом  «грипп» в ОРИТ по данным сигнального надзора в 10 городах РФ за последние три сезона </a:t>
              </a:r>
              <a:endParaRPr lang="ru-RU" b="1" cap="none" spc="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3062190"/>
              <a:ext cx="9906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2843808" y="1412776"/>
              <a:ext cx="4320480" cy="5184576"/>
              <a:chOff x="467544" y="1556792"/>
              <a:chExt cx="4320480" cy="5184576"/>
            </a:xfrm>
          </p:grpSpPr>
          <p:graphicFrame>
            <p:nvGraphicFramePr>
              <p:cNvPr id="5" name="Диаграмма 4"/>
              <p:cNvGraphicFramePr>
                <a:graphicFrameLocks/>
              </p:cNvGraphicFramePr>
              <p:nvPr>
                <p:extLst/>
              </p:nvPr>
            </p:nvGraphicFramePr>
            <p:xfrm>
              <a:off x="555925" y="1556792"/>
              <a:ext cx="4232099" cy="158417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6" name="TextBox 5"/>
              <p:cNvSpPr txBox="1"/>
              <p:nvPr/>
            </p:nvSpPr>
            <p:spPr>
              <a:xfrm>
                <a:off x="1133675" y="1603539"/>
                <a:ext cx="15661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2017-2018</a:t>
                </a:r>
              </a:p>
            </p:txBody>
          </p:sp>
          <p:grpSp>
            <p:nvGrpSpPr>
              <p:cNvPr id="8" name="Группа 7"/>
              <p:cNvGrpSpPr/>
              <p:nvPr/>
            </p:nvGrpSpPr>
            <p:grpSpPr>
              <a:xfrm>
                <a:off x="467544" y="3212976"/>
                <a:ext cx="4320480" cy="1728192"/>
                <a:chOff x="335966" y="3356992"/>
                <a:chExt cx="4572000" cy="1884045"/>
              </a:xfrm>
            </p:grpSpPr>
            <p:graphicFrame>
              <p:nvGraphicFramePr>
                <p:cNvPr id="12" name="Диаграмма 11"/>
                <p:cNvGraphicFramePr>
                  <a:graphicFrameLocks/>
                </p:cNvGraphicFramePr>
                <p:nvPr>
                  <p:extLst/>
                </p:nvPr>
              </p:nvGraphicFramePr>
              <p:xfrm>
                <a:off x="335966" y="3356992"/>
                <a:ext cx="4572000" cy="188404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13" name="TextBox 12"/>
                <p:cNvSpPr txBox="1"/>
                <p:nvPr/>
              </p:nvSpPr>
              <p:spPr>
                <a:xfrm>
                  <a:off x="869366" y="3405025"/>
                  <a:ext cx="1566117" cy="3690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b="1" dirty="0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2016-2017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930354" y="3757165"/>
                  <a:ext cx="1444141" cy="2852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r>
                    <a:rPr lang="ru-RU" sz="11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lang="en-US" sz="11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&gt;&gt;</a:t>
                  </a:r>
                  <a:r>
                    <a:rPr lang="ru-RU" sz="11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В</a:t>
                  </a:r>
                </a:p>
              </p:txBody>
            </p:sp>
          </p:grpSp>
          <p:graphicFrame>
            <p:nvGraphicFramePr>
              <p:cNvPr id="9" name="Диаграмма 8"/>
              <p:cNvGraphicFramePr>
                <a:graphicFrameLocks/>
              </p:cNvGraphicFramePr>
              <p:nvPr>
                <p:extLst/>
              </p:nvPr>
            </p:nvGraphicFramePr>
            <p:xfrm>
              <a:off x="467544" y="4927446"/>
              <a:ext cx="4320480" cy="181392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>
              <a:xfrm>
                <a:off x="913967" y="5085184"/>
                <a:ext cx="14799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2015-2016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13967" y="5423738"/>
                <a:ext cx="144414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H1pdm09&gt;&gt;</a:t>
                </a:r>
                <a:r>
                  <a:rPr lang="ru-RU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</a:p>
            </p:txBody>
          </p:sp>
        </p:grpSp>
        <p:pic>
          <p:nvPicPr>
            <p:cNvPr id="15" name="Picture 2" descr="C:\Users\daria.danilenko.INFLUENZA\Desktop\ОТДЕЛ ЭиЭ\Logo\LogoRus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1"/>
              <a:ext cx="954163" cy="958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71600" y="3464785"/>
              <a:ext cx="13646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ru-RU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&gt;&gt;</a:t>
              </a:r>
              <a:r>
                <a:rPr lang="ru-RU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3608" y="5177819"/>
              <a:ext cx="1444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H1pdm09</a:t>
              </a:r>
              <a:r>
                <a:rPr lang="en-US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&gt;&gt;</a:t>
              </a:r>
              <a:r>
                <a:rPr lang="ru-RU" sz="1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6594" y="1667272"/>
              <a:ext cx="18311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H1pdm09&gt; H3 &gt;</a:t>
              </a:r>
              <a:r>
                <a:rPr lang="ru-RU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1024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8140"/>
            <a:ext cx="4244330" cy="243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4227" y="295860"/>
            <a:ext cx="7938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Количество</a:t>
            </a:r>
            <a:r>
              <a:rPr lang="en-US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>
                <a:solidFill>
                  <a:srgbClr val="0070C0"/>
                </a:solidFill>
              </a:rPr>
              <a:t>этиология и возрастная структура умерших от лабораторно подтвержденного гриппа в сезон 2017-2018 гг.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775" y="1068140"/>
            <a:ext cx="4365644" cy="243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aria.danilenko.INFLUENZA\Desktop\ОТДЕЛ ЭиЭ\Logo\Logo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954163" cy="9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19" y="3594502"/>
            <a:ext cx="8625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Структура хронической патологии умерших от гриппа в сезон 2017-2018 гг.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83" y="4005064"/>
            <a:ext cx="6509170" cy="267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28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aria.danilenko.INFLUENZA\Desktop\ОТДЕЛ ЭиЭ\Logo\Logo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954163" cy="9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3437" y="27266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МНОГОКОМПОНЕНТНАЯ СИСТЕМА НАДЗОРА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ГРИППОМ В РОССИИ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776864" cy="444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1075022"/>
            <a:ext cx="7791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  <a:latin typeface="+mj-lt"/>
              </a:rPr>
              <a:t>ТРАДИЦИОННЫЙ эпидемиологический и  лабораторный надзор за гриппом и ОРВИ</a:t>
            </a:r>
            <a:endParaRPr lang="en-US" sz="1400" b="1" dirty="0">
              <a:solidFill>
                <a:srgbClr val="0070C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  <a:latin typeface="+mj-lt"/>
              </a:rPr>
              <a:t>СИГНАЛЬНЫЙ НАДЗОР за ТОРИ и ГПЗ/ОРИ</a:t>
            </a:r>
            <a:endParaRPr lang="en-US" sz="1400" b="1" dirty="0">
              <a:solidFill>
                <a:srgbClr val="0070C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70C0"/>
                </a:solidFill>
                <a:latin typeface="+mj-lt"/>
              </a:rPr>
              <a:t>ГОСПИТАЛЬНЫЙ надзор для детальной характеристики ТОРИ и оценки эффективности вакцин в предотвращении госпитализации с ГПЗ</a:t>
            </a:r>
          </a:p>
        </p:txBody>
      </p:sp>
    </p:spTree>
    <p:extLst>
      <p:ext uri="{BB962C8B-B14F-4D97-AF65-F5344CB8AC3E}">
        <p14:creationId xmlns:p14="http://schemas.microsoft.com/office/powerpoint/2010/main" val="2720918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79512" y="116631"/>
            <a:ext cx="8496944" cy="6840761"/>
            <a:chOff x="179512" y="116631"/>
            <a:chExt cx="8496944" cy="6840761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403648" y="188640"/>
              <a:ext cx="72728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70C0"/>
                  </a:solidFill>
                </a:rPr>
                <a:t>Генетическая характеристика вирусов гриппа</a:t>
              </a:r>
              <a:r>
                <a:rPr lang="en-US" b="1" dirty="0">
                  <a:solidFill>
                    <a:srgbClr val="0070C0"/>
                  </a:solidFill>
                </a:rPr>
                <a:t> A(H1N1)pdm09</a:t>
              </a:r>
              <a:r>
                <a:rPr lang="ru-RU" b="1" dirty="0">
                  <a:solidFill>
                    <a:srgbClr val="0070C0"/>
                  </a:solidFill>
                </a:rPr>
                <a:t>, выделенных в России в сезон 2017-2018 гг.</a:t>
              </a:r>
              <a:endParaRPr lang="ru-RU" dirty="0">
                <a:solidFill>
                  <a:srgbClr val="0070C0"/>
                </a:solidFill>
              </a:endParaRPr>
            </a:p>
          </p:txBody>
        </p:sp>
        <p:pic>
          <p:nvPicPr>
            <p:cNvPr id="3" name="Рисунок 2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92" y="1110468"/>
              <a:ext cx="3951716" cy="5486884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</p:pic>
        <p:pic>
          <p:nvPicPr>
            <p:cNvPr id="4" name="Picture 2" descr="C:\Users\daria.danilenko.INFLUENZA\Desktop\ОТДЕЛ ЭиЭ\Logo\LogoRu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1"/>
              <a:ext cx="954163" cy="958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Объект 2"/>
            <p:cNvSpPr txBox="1">
              <a:spLocks/>
            </p:cNvSpPr>
            <p:nvPr/>
          </p:nvSpPr>
          <p:spPr>
            <a:xfrm>
              <a:off x="624769" y="6649894"/>
              <a:ext cx="3960440" cy="3074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ru-RU" sz="1600" dirty="0"/>
                <a:t>Филогенетическое дерево по гену НА вирусов подтипа </a:t>
              </a:r>
              <a:r>
                <a:rPr lang="en-US" sz="1600" dirty="0"/>
                <a:t>A(H1N1pdm09)</a:t>
              </a:r>
              <a:endParaRPr lang="ru-RU" sz="1600" dirty="0"/>
            </a:p>
          </p:txBody>
        </p:sp>
        <p:pic>
          <p:nvPicPr>
            <p:cNvPr id="7" name="Объект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69" y="1196753"/>
              <a:ext cx="1728192" cy="2710815"/>
            </a:xfrm>
            <a:prstGeom prst="rect">
              <a:avLst/>
            </a:prstGeom>
          </p:spPr>
        </p:pic>
        <p:pic>
          <p:nvPicPr>
            <p:cNvPr id="6" name="Объект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232" y="1110468"/>
              <a:ext cx="3875224" cy="5486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4136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179512" y="116631"/>
            <a:ext cx="8784976" cy="6768753"/>
            <a:chOff x="179512" y="116631"/>
            <a:chExt cx="8784976" cy="676875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79512" y="116631"/>
              <a:ext cx="8784976" cy="6768753"/>
              <a:chOff x="179512" y="116631"/>
              <a:chExt cx="8784976" cy="6768753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179512" y="116631"/>
                <a:ext cx="7950076" cy="6768753"/>
                <a:chOff x="179512" y="116631"/>
                <a:chExt cx="7950076" cy="6768753"/>
              </a:xfrm>
            </p:grpSpPr>
            <p:grpSp>
              <p:nvGrpSpPr>
                <p:cNvPr id="11" name="Группа 10"/>
                <p:cNvGrpSpPr/>
                <p:nvPr/>
              </p:nvGrpSpPr>
              <p:grpSpPr>
                <a:xfrm>
                  <a:off x="422799" y="1013716"/>
                  <a:ext cx="4587632" cy="5871668"/>
                  <a:chOff x="-2728" y="933419"/>
                  <a:chExt cx="4587632" cy="5871668"/>
                </a:xfrm>
              </p:grpSpPr>
              <p:grpSp>
                <p:nvGrpSpPr>
                  <p:cNvPr id="10" name="Группа 9"/>
                  <p:cNvGrpSpPr/>
                  <p:nvPr/>
                </p:nvGrpSpPr>
                <p:grpSpPr>
                  <a:xfrm>
                    <a:off x="0" y="933419"/>
                    <a:ext cx="4584904" cy="5424633"/>
                    <a:chOff x="0" y="933419"/>
                    <a:chExt cx="4584904" cy="5424633"/>
                  </a:xfrm>
                </p:grpSpPr>
                <p:sp>
                  <p:nvSpPr>
                    <p:cNvPr id="9" name="Прямоугольник 8"/>
                    <p:cNvSpPr/>
                    <p:nvPr/>
                  </p:nvSpPr>
                  <p:spPr>
                    <a:xfrm>
                      <a:off x="0" y="933419"/>
                      <a:ext cx="4584904" cy="542463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3" name="Группа 2"/>
                    <p:cNvGrpSpPr/>
                    <p:nvPr/>
                  </p:nvGrpSpPr>
                  <p:grpSpPr>
                    <a:xfrm>
                      <a:off x="17859" y="980728"/>
                      <a:ext cx="4567045" cy="5377324"/>
                      <a:chOff x="6723246" y="2584419"/>
                      <a:chExt cx="4567045" cy="4153188"/>
                    </a:xfrm>
                    <a:solidFill>
                      <a:schemeClr val="bg1"/>
                    </a:solidFill>
                  </p:grpSpPr>
                  <p:pic>
                    <p:nvPicPr>
                      <p:cNvPr id="4" name="Рисунок 3"/>
                      <p:cNvPicPr/>
                      <p:nvPr/>
                    </p:nvPicPr>
                    <p:blipFill>
                      <a:blip r:embed="rId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723246" y="2584419"/>
                        <a:ext cx="3951171" cy="4153188"/>
                      </a:xfrm>
                      <a:prstGeom prst="rect">
                        <a:avLst/>
                      </a:prstGeom>
                      <a:grpFill/>
                      <a:ln w="3175">
                        <a:noFill/>
                      </a:ln>
                    </p:spPr>
                  </p:pic>
                  <p:sp>
                    <p:nvSpPr>
                      <p:cNvPr id="5" name="Прямоугольник 4"/>
                      <p:cNvSpPr/>
                      <p:nvPr/>
                    </p:nvSpPr>
                    <p:spPr>
                      <a:xfrm>
                        <a:off x="10674417" y="4543745"/>
                        <a:ext cx="615874" cy="261610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ru-RU" sz="1050" dirty="0"/>
                          <a:t>3C.2a1</a:t>
                        </a:r>
                      </a:p>
                    </p:txBody>
                  </p:sp>
                  <p:sp>
                    <p:nvSpPr>
                      <p:cNvPr id="6" name="Прямоугольник 5"/>
                      <p:cNvSpPr/>
                      <p:nvPr/>
                    </p:nvSpPr>
                    <p:spPr>
                      <a:xfrm>
                        <a:off x="10674417" y="3194750"/>
                        <a:ext cx="615874" cy="261610"/>
                      </a:xfrm>
                      <a:prstGeom prst="rect">
                        <a:avLst/>
                      </a:prstGeom>
                      <a:grpFill/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ru-RU" sz="1050" dirty="0"/>
                          <a:t>3C.2a2</a:t>
                        </a:r>
                      </a:p>
                    </p:txBody>
                  </p:sp>
                </p:grpSp>
              </p:grpSp>
              <p:sp>
                <p:nvSpPr>
                  <p:cNvPr id="7" name="Объект 2"/>
                  <p:cNvSpPr txBox="1">
                    <a:spLocks/>
                  </p:cNvSpPr>
                  <p:nvPr/>
                </p:nvSpPr>
                <p:spPr>
                  <a:xfrm>
                    <a:off x="318834" y="6497589"/>
                    <a:ext cx="3960440" cy="30749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rmAutofit fontScale="62500" lnSpcReduction="20000"/>
                  </a:bodyPr>
                  <a:lstStyle>
                    <a:lvl1pPr marL="342900" indent="-3429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indent="-28575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Font typeface="Arial" panose="020B0604020202020204" pitchFamily="34" charset="0"/>
                      <a:buNone/>
                    </a:pPr>
                    <a:r>
                      <a:rPr lang="ru-RU" sz="1600" dirty="0"/>
                      <a:t>Филогенетическое дерево по гену НА вирусов подтипа </a:t>
                    </a:r>
                    <a:r>
                      <a:rPr lang="en-US" sz="1600" dirty="0"/>
                      <a:t>A(H</a:t>
                    </a:r>
                    <a:r>
                      <a:rPr lang="ru-RU" sz="1600" dirty="0"/>
                      <a:t>3</a:t>
                    </a:r>
                    <a:r>
                      <a:rPr lang="en-US" sz="1600" dirty="0"/>
                      <a:t>N2)</a:t>
                    </a:r>
                    <a:endParaRPr lang="ru-RU" sz="1600" dirty="0"/>
                  </a:p>
                </p:txBody>
              </p:sp>
              <p:pic>
                <p:nvPicPr>
                  <p:cNvPr id="8" name="Рисунок 7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728" y="1007790"/>
                    <a:ext cx="1996172" cy="280144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" name="Picture 2" descr="C:\Users\daria.danilenko.INFLUENZA\Desktop\ОТДЕЛ ЭиЭ\Logo\LogoRus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12" y="116631"/>
                  <a:ext cx="954163" cy="958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Прямоугольник 11"/>
                <p:cNvSpPr/>
                <p:nvPr/>
              </p:nvSpPr>
              <p:spPr>
                <a:xfrm>
                  <a:off x="1403648" y="188640"/>
                  <a:ext cx="6725940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dirty="0">
                      <a:solidFill>
                        <a:srgbClr val="0070C0"/>
                      </a:solidFill>
                    </a:rPr>
                    <a:t>Генетическая характеристика вирусов гриппа</a:t>
                  </a:r>
                  <a:r>
                    <a:rPr lang="en-US" b="1" dirty="0">
                      <a:solidFill>
                        <a:srgbClr val="0070C0"/>
                      </a:solidFill>
                    </a:rPr>
                    <a:t> A(H3N2)</a:t>
                  </a:r>
                  <a:r>
                    <a:rPr lang="ru-RU" b="1" dirty="0">
                      <a:solidFill>
                        <a:srgbClr val="0070C0"/>
                      </a:solidFill>
                    </a:rPr>
                    <a:t>, выделенных в России в сезон 2017-2018 гг.</a:t>
                  </a:r>
                  <a:endParaRPr lang="ru-RU" dirty="0">
                    <a:solidFill>
                      <a:srgbClr val="0070C0"/>
                    </a:solidFill>
                  </a:endParaRPr>
                </a:p>
              </p:txBody>
            </p:sp>
          </p:grpSp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994693"/>
                <a:ext cx="1656184" cy="1065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0" name="Picture 4" descr="C:\Users\daria.danilenko.INFLUENZA\Desktop\unnamed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994694"/>
                <a:ext cx="2160239" cy="1065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8694" y="1934426"/>
                <a:ext cx="3825794" cy="4643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Овал 15"/>
            <p:cNvSpPr/>
            <p:nvPr/>
          </p:nvSpPr>
          <p:spPr>
            <a:xfrm>
              <a:off x="5148064" y="2780928"/>
              <a:ext cx="828092" cy="36004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804248" y="2780928"/>
              <a:ext cx="828092" cy="36004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037287" y="3889533"/>
              <a:ext cx="828092" cy="36004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461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79512" y="116631"/>
            <a:ext cx="8770045" cy="6705485"/>
            <a:chOff x="179512" y="116631"/>
            <a:chExt cx="8770045" cy="670548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51520" y="153896"/>
              <a:ext cx="8414827" cy="6668220"/>
              <a:chOff x="-36512" y="153896"/>
              <a:chExt cx="8414827" cy="6668220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817475" y="153896"/>
                <a:ext cx="75608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Динамика заболеваемости гриппом и ОРВИ</a:t>
                </a:r>
                <a:endParaRPr lang="en-US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сезон 2017-2018 гг. в сравнении с предыдущим 2016-2017 гг.</a:t>
                </a:r>
                <a:endParaRPr lang="ru-RU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4149080"/>
                <a:ext cx="5040560" cy="2673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3391" y="724626"/>
                <a:ext cx="7149009" cy="2976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Двойная стрелка вверх/вниз 5"/>
              <p:cNvSpPr/>
              <p:nvPr/>
            </p:nvSpPr>
            <p:spPr>
              <a:xfrm>
                <a:off x="3904878" y="1647850"/>
                <a:ext cx="72008" cy="1296144"/>
              </a:xfrm>
              <a:prstGeom prst="upDownArrow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Двойная стрелка вверх/вниз 8"/>
              <p:cNvSpPr/>
              <p:nvPr/>
            </p:nvSpPr>
            <p:spPr>
              <a:xfrm>
                <a:off x="5281338" y="1944390"/>
                <a:ext cx="45719" cy="999604"/>
              </a:xfrm>
              <a:prstGeom prst="upDownArrow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" name="Picture 2" descr="C:\Users\daria.danilenko.INFLUENZA\Desktop\ОТДЕЛ ЭиЭ\Logo\LogoRu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1"/>
              <a:ext cx="954163" cy="958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0" name="Диаграмма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49510247"/>
                </p:ext>
              </p:extLst>
            </p:nvPr>
          </p:nvGraphicFramePr>
          <p:xfrm>
            <a:off x="5436096" y="4149080"/>
            <a:ext cx="3513461" cy="22322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395536" y="3717032"/>
              <a:ext cx="84969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accent1">
                      <a:lumMod val="75000"/>
                    </a:schemeClr>
                  </a:solidFill>
                </a:rPr>
                <a:t>Данные ПЦР-диагностики вирусов гриппа в традиционном надзоре (61 город РФ)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153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179512" y="116631"/>
            <a:ext cx="8688263" cy="6552728"/>
            <a:chOff x="179512" y="116631"/>
            <a:chExt cx="8688263" cy="6552728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79512" y="116631"/>
              <a:ext cx="8688263" cy="6552728"/>
              <a:chOff x="179512" y="116631"/>
              <a:chExt cx="8688263" cy="6552728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1507386" y="260648"/>
                <a:ext cx="644348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000" b="1" cap="none" spc="0" dirty="0">
                    <a:ln w="18415" cmpd="sng">
                      <a:noFill/>
                      <a:prstDash val="solid"/>
                    </a:ln>
                    <a:solidFill>
                      <a:srgbClr val="0070C0"/>
                    </a:solidFill>
                    <a:effectLst>
                      <a:outerShdw blurRad="63500" dir="3600000" algn="tl" rotWithShape="0">
                        <a:schemeClr val="bg1">
                          <a:alpha val="7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Активность вирусов гриппа в России, Европе и США в сезоне 2017-2018 гг.</a:t>
                </a:r>
                <a:endParaRPr lang="ru-RU" sz="1600" b="1" cap="none" spc="0" dirty="0">
                  <a:ln w="18415" cmpd="sng">
                    <a:noFill/>
                    <a:prstDash val="solid"/>
                  </a:ln>
                  <a:solidFill>
                    <a:srgbClr val="0070C0"/>
                  </a:solidFill>
                  <a:effectLst>
                    <a:outerShdw blurRad="63500" dir="3600000" algn="tl" rotWithShape="0">
                      <a:schemeClr val="bg1">
                        <a:alpha val="70000"/>
                      </a:schemeClr>
                    </a:outerShdw>
                  </a:effectLst>
                </a:endParaRPr>
              </a:p>
            </p:txBody>
          </p:sp>
          <p:pic>
            <p:nvPicPr>
              <p:cNvPr id="4" name="Picture 2" descr="C:\Users\daria.danilenko.INFLUENZA\Desktop\ОТДЕЛ ЭиЭ\Logo\LogoRus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16631"/>
                <a:ext cx="954163" cy="9583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170" y="1268760"/>
                <a:ext cx="4216814" cy="2304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787306" y="1484784"/>
                <a:ext cx="14401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ЕС, </a:t>
                </a:r>
              </a:p>
              <a:p>
                <a:pPr algn="ctr"/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42 страны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55576" y="2010291"/>
                <a:ext cx="147189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B&gt;&gt;H1pdm09&gt;H3</a:t>
                </a:r>
                <a:endParaRPr lang="ru-RU" sz="1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081" y="4077071"/>
                <a:ext cx="4216813" cy="2592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11560" y="4084826"/>
                <a:ext cx="1440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США 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83568" y="4293096"/>
                <a:ext cx="144414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Н3</a:t>
                </a:r>
                <a:r>
                  <a:rPr lang="en-US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&gt;&gt;</a:t>
                </a:r>
                <a:r>
                  <a:rPr lang="ru-RU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lang="en-US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&gt;H1pdm09</a:t>
                </a:r>
                <a:endParaRPr lang="ru-RU" sz="1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288632" y="2287801"/>
                <a:ext cx="144414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H1pdm09&gt;H3&gt;B</a:t>
                </a:r>
                <a:endParaRPr lang="ru-RU" sz="1100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8846" y="4105770"/>
                <a:ext cx="4288929" cy="2563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5436096" y="4105770"/>
                <a:ext cx="2664296" cy="2868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948783" y="4423901"/>
                <a:ext cx="144016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Китай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596336" y="4423901"/>
                <a:ext cx="1008112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H1pdm09</a:t>
                </a:r>
                <a:r>
                  <a:rPr lang="ru-RU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=В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283150" y="1504459"/>
                <a:ext cx="14401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РФ, </a:t>
                </a:r>
              </a:p>
              <a:p>
                <a:pPr algn="ctr"/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 городов</a:t>
                </a:r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27" y="1264196"/>
              <a:ext cx="4109119" cy="2308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148064" y="1504459"/>
              <a:ext cx="144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РФ, </a:t>
              </a:r>
            </a:p>
            <a:p>
              <a:pPr algn="ctr"/>
              <a:r>
                <a:rPr lang="ru-RU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 городов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28084" y="2042810"/>
              <a:ext cx="13952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H1pdm09&gt;H3&gt;B</a:t>
              </a:r>
              <a:endParaRPr lang="ru-RU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12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ria.danilenko.INFLUENZA\Desktop\ОТДЕЛ ЭиЭ\Logo\Logo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954163" cy="9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897690" y="1016090"/>
            <a:ext cx="7994790" cy="5725278"/>
            <a:chOff x="285750" y="819835"/>
            <a:chExt cx="7994790" cy="572527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85750" y="819835"/>
              <a:ext cx="7994790" cy="5725278"/>
              <a:chOff x="285750" y="819835"/>
              <a:chExt cx="7994790" cy="5725278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285750" y="836712"/>
                <a:ext cx="3631632" cy="1831558"/>
                <a:chOff x="285750" y="1196752"/>
                <a:chExt cx="3631632" cy="1831558"/>
              </a:xfrm>
            </p:grpSpPr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5750" y="1196752"/>
                  <a:ext cx="3631632" cy="15979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683568" y="1412776"/>
                  <a:ext cx="115212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400" b="1" dirty="0">
                      <a:solidFill>
                        <a:srgbClr val="0070C0"/>
                      </a:solidFill>
                    </a:rPr>
                    <a:t>Эстония</a:t>
                  </a:r>
                </a:p>
              </p:txBody>
            </p:sp>
            <p:sp>
              <p:nvSpPr>
                <p:cNvPr id="28" name="Стрелка вниз 27"/>
                <p:cNvSpPr/>
                <p:nvPr/>
              </p:nvSpPr>
              <p:spPr>
                <a:xfrm rot="10800000">
                  <a:off x="1619672" y="2506638"/>
                  <a:ext cx="288032" cy="288032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827584" y="2751311"/>
                  <a:ext cx="187220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>
                      <a:solidFill>
                        <a:srgbClr val="0070C0"/>
                      </a:solidFill>
                    </a:rPr>
                    <a:t>Конец декабря</a:t>
                  </a:r>
                </a:p>
              </p:txBody>
            </p:sp>
          </p:grpSp>
          <p:grpSp>
            <p:nvGrpSpPr>
              <p:cNvPr id="5" name="Группа 4"/>
              <p:cNvGrpSpPr/>
              <p:nvPr/>
            </p:nvGrpSpPr>
            <p:grpSpPr>
              <a:xfrm>
                <a:off x="285750" y="2676967"/>
                <a:ext cx="3671138" cy="1933183"/>
                <a:chOff x="259142" y="3356992"/>
                <a:chExt cx="3671138" cy="1933183"/>
              </a:xfrm>
            </p:grpSpPr>
            <p:pic>
              <p:nvPicPr>
                <p:cNvPr id="22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142" y="3356992"/>
                  <a:ext cx="3671138" cy="16561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Стрелка вниз 22"/>
                <p:cNvSpPr/>
                <p:nvPr/>
              </p:nvSpPr>
              <p:spPr>
                <a:xfrm rot="10800000">
                  <a:off x="1665072" y="4716210"/>
                  <a:ext cx="288032" cy="288032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28969" y="5013176"/>
                  <a:ext cx="216023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b="1" dirty="0">
                      <a:solidFill>
                        <a:srgbClr val="0070C0"/>
                      </a:solidFill>
                    </a:rPr>
                    <a:t>начало января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89396" y="3573016"/>
                  <a:ext cx="12462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400" b="1" dirty="0">
                      <a:solidFill>
                        <a:srgbClr val="0070C0"/>
                      </a:solidFill>
                    </a:rPr>
                    <a:t>Финляндия</a:t>
                  </a:r>
                </a:p>
              </p:txBody>
            </p:sp>
          </p:grpSp>
          <p:sp>
            <p:nvSpPr>
              <p:cNvPr id="7" name="Стрелка вниз 6"/>
              <p:cNvSpPr/>
              <p:nvPr/>
            </p:nvSpPr>
            <p:spPr>
              <a:xfrm rot="10800000">
                <a:off x="1619672" y="5951379"/>
                <a:ext cx="288032" cy="28803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691680" y="6268114"/>
                <a:ext cx="21602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rgbClr val="0070C0"/>
                    </a:solidFill>
                  </a:rPr>
                  <a:t>начало февраля</a:t>
                </a:r>
              </a:p>
            </p:txBody>
          </p:sp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008" y="819835"/>
                <a:ext cx="3631562" cy="1633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004048" y="1075022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rgbClr val="0070C0"/>
                    </a:solidFill>
                  </a:rPr>
                  <a:t>Германия</a:t>
                </a:r>
              </a:p>
            </p:txBody>
          </p:sp>
          <p:sp>
            <p:nvSpPr>
              <p:cNvPr id="12" name="Стрелка вниз 11"/>
              <p:cNvSpPr/>
              <p:nvPr/>
            </p:nvSpPr>
            <p:spPr>
              <a:xfrm rot="10800000">
                <a:off x="6012160" y="2156243"/>
                <a:ext cx="288032" cy="28803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76056" y="2453209"/>
                <a:ext cx="21602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rgbClr val="0070C0"/>
                    </a:solidFill>
                  </a:rPr>
                  <a:t>середина января</a:t>
                </a:r>
              </a:p>
            </p:txBody>
          </p:sp>
          <p:pic>
            <p:nvPicPr>
              <p:cNvPr id="14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4937" y="2721103"/>
                <a:ext cx="3605603" cy="15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Стрелка вниз 14"/>
              <p:cNvSpPr/>
              <p:nvPr/>
            </p:nvSpPr>
            <p:spPr>
              <a:xfrm rot="10800000">
                <a:off x="5602973" y="4039989"/>
                <a:ext cx="288032" cy="28803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716016" y="4293096"/>
                <a:ext cx="21602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rgbClr val="0070C0"/>
                    </a:solidFill>
                  </a:rPr>
                  <a:t>начало декабря</a:t>
                </a:r>
              </a:p>
            </p:txBody>
          </p:sp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4937" y="4565307"/>
                <a:ext cx="3605603" cy="1661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Стрелка вниз 17"/>
              <p:cNvSpPr/>
              <p:nvPr/>
            </p:nvSpPr>
            <p:spPr>
              <a:xfrm rot="10800000">
                <a:off x="5755373" y="5907752"/>
                <a:ext cx="288032" cy="28803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868416" y="6160859"/>
                <a:ext cx="21602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rgbClr val="0070C0"/>
                    </a:solidFill>
                  </a:rPr>
                  <a:t>середина декабря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004047" y="2896570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rgbClr val="0070C0"/>
                    </a:solidFill>
                  </a:rPr>
                  <a:t>Франция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004047" y="4797152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rgbClr val="0070C0"/>
                    </a:solidFill>
                  </a:rPr>
                  <a:t>Англия</a:t>
                </a:r>
              </a:p>
            </p:txBody>
          </p:sp>
        </p:grp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4610151"/>
              <a:ext cx="3651784" cy="168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Стрелка вниз 30"/>
            <p:cNvSpPr/>
            <p:nvPr/>
          </p:nvSpPr>
          <p:spPr>
            <a:xfrm rot="10800000">
              <a:off x="2138881" y="6070232"/>
              <a:ext cx="288032" cy="288032"/>
            </a:xfrm>
            <a:prstGeom prst="down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3413" y="4951040"/>
              <a:ext cx="12462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0070C0"/>
                  </a:solidFill>
                </a:rPr>
                <a:t>Белоруссия</a:t>
              </a: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1507386" y="56818"/>
            <a:ext cx="64434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chemeClr val="bg1">
                      <a:alpha val="7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Активность вирусов гриппа в отдельных странах Европы в сезоне 2017-2018 гг.</a:t>
            </a:r>
            <a:endParaRPr lang="ru-RU" sz="1600" b="1" cap="none" spc="0" dirty="0">
              <a:ln w="18415" cmpd="sng">
                <a:noFill/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chemeClr val="bg1">
                    <a:alpha val="7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605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6592" y="188640"/>
            <a:ext cx="83078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Заболеваемость гриппом и ОРВИ населения в городах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в период эпидемии по стране 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</a:rPr>
              <a:t>(</a:t>
            </a:r>
            <a:r>
              <a:rPr lang="en-US" sz="2000" b="1" dirty="0">
                <a:solidFill>
                  <a:srgbClr val="0070C0"/>
                </a:solidFill>
              </a:rPr>
              <a:t>6</a:t>
            </a:r>
            <a:r>
              <a:rPr lang="ru-RU" sz="2000" b="1" dirty="0">
                <a:solidFill>
                  <a:srgbClr val="0070C0"/>
                </a:solidFill>
              </a:rPr>
              <a:t> – 17 неделя 2018 г.) 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67000"/>
            <a:ext cx="4338239" cy="27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90" y="2367000"/>
            <a:ext cx="4086698" cy="27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9519" y="1844824"/>
            <a:ext cx="3578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 разных возрастных группах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844824"/>
            <a:ext cx="4168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 отдельных Федеральных округах</a:t>
            </a:r>
            <a:endParaRPr lang="ru-RU" dirty="0"/>
          </a:p>
        </p:txBody>
      </p:sp>
      <p:pic>
        <p:nvPicPr>
          <p:cNvPr id="10" name="Picture 2" descr="C:\Users\daria.danilenko.INFLUENZA\Desktop\ОТДЕЛ ЭиЭ\Logo\Logo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954163" cy="9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22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504" y="116631"/>
            <a:ext cx="8928992" cy="6552730"/>
            <a:chOff x="107504" y="116631"/>
            <a:chExt cx="8928992" cy="655273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79512" y="116631"/>
              <a:ext cx="8856984" cy="6552730"/>
              <a:chOff x="179512" y="116631"/>
              <a:chExt cx="8856984" cy="6552730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827584" y="116632"/>
                <a:ext cx="820891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rgbClr val="0070C0"/>
                    </a:solidFill>
                  </a:rPr>
                  <a:t>Частота госпитализации в сезон 2017-2018 </a:t>
                </a:r>
                <a:r>
                  <a:rPr lang="ru-RU" sz="2400" b="1" dirty="0" err="1">
                    <a:solidFill>
                      <a:srgbClr val="0070C0"/>
                    </a:solidFill>
                  </a:rPr>
                  <a:t>гг</a:t>
                </a:r>
                <a:r>
                  <a:rPr lang="ru-RU" sz="2400" b="1" dirty="0">
                    <a:solidFill>
                      <a:srgbClr val="0070C0"/>
                    </a:solidFill>
                  </a:rPr>
                  <a:t>:</a:t>
                </a:r>
                <a:endParaRPr lang="ru-RU" sz="24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008" y="1387462"/>
                <a:ext cx="4367807" cy="281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379984"/>
                <a:ext cx="4216324" cy="284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5652120" y="908720"/>
                <a:ext cx="24176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>
                    <a:solidFill>
                      <a:srgbClr val="0070C0"/>
                    </a:solidFill>
                  </a:rPr>
                  <a:t>с  диагнозом «грипп» </a:t>
                </a:r>
                <a:endParaRPr lang="ru-RU" sz="16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205612" y="933152"/>
                <a:ext cx="203773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>
                    <a:solidFill>
                      <a:srgbClr val="0070C0"/>
                    </a:solidFill>
                  </a:rPr>
                  <a:t>с гриппом и ОРВИ </a:t>
                </a:r>
                <a:endParaRPr lang="ru-RU" sz="1600" dirty="0">
                  <a:solidFill>
                    <a:srgbClr val="0070C0"/>
                  </a:solidFill>
                </a:endParaRPr>
              </a:p>
            </p:txBody>
          </p:sp>
          <p:pic>
            <p:nvPicPr>
              <p:cNvPr id="10" name="Picture 2" descr="C:\Users\daria.danilenko.INFLUENZA\Desktop\ОТДЕЛ ЭиЭ\Logo\LogoRus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16631"/>
                <a:ext cx="954163" cy="9583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11" name="Диаграмма 1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65563258"/>
                  </p:ext>
                </p:extLst>
              </p:nvPr>
            </p:nvGraphicFramePr>
            <p:xfrm>
              <a:off x="1560549" y="4437112"/>
              <a:ext cx="2835287" cy="216024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13" name="Диаграмма 1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8948670"/>
                  </p:ext>
                </p:extLst>
              </p:nvPr>
            </p:nvGraphicFramePr>
            <p:xfrm>
              <a:off x="4644008" y="4437113"/>
              <a:ext cx="3888432" cy="223224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sp>
          <p:nvSpPr>
            <p:cNvPr id="3" name="TextBox 2"/>
            <p:cNvSpPr txBox="1"/>
            <p:nvPr/>
          </p:nvSpPr>
          <p:spPr>
            <a:xfrm>
              <a:off x="107504" y="4627002"/>
              <a:ext cx="13681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>
                  <a:solidFill>
                    <a:srgbClr val="0070C0"/>
                  </a:solidFill>
                </a:rPr>
                <a:t>2014-2015:</a:t>
              </a:r>
            </a:p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24,4%</a:t>
              </a:r>
              <a:endParaRPr lang="en-US" dirty="0">
                <a:solidFill>
                  <a:srgbClr val="0070C0"/>
                </a:solidFill>
              </a:endParaRPr>
            </a:p>
            <a:p>
              <a:r>
                <a:rPr lang="en-US" u="sng" dirty="0">
                  <a:solidFill>
                    <a:srgbClr val="0070C0"/>
                  </a:solidFill>
                </a:rPr>
                <a:t>2015-2016:</a:t>
              </a:r>
            </a:p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27,1%</a:t>
              </a:r>
            </a:p>
            <a:p>
              <a:r>
                <a:rPr lang="en-US" u="sng" dirty="0">
                  <a:solidFill>
                    <a:srgbClr val="0070C0"/>
                  </a:solidFill>
                </a:rPr>
                <a:t>2016-2017:</a:t>
              </a:r>
            </a:p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30,3%</a:t>
              </a:r>
              <a:endParaRPr lang="ru-RU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95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79512" y="116631"/>
            <a:ext cx="8712968" cy="6201981"/>
            <a:chOff x="179512" y="116631"/>
            <a:chExt cx="8712968" cy="620198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79512" y="116631"/>
              <a:ext cx="8712968" cy="5559829"/>
              <a:chOff x="179512" y="116631"/>
              <a:chExt cx="8712968" cy="5559829"/>
            </a:xfrm>
          </p:grpSpPr>
          <p:pic>
            <p:nvPicPr>
              <p:cNvPr id="2" name="Picture 2" descr="C:\Users\daria.danilenko.INFLUENZA\Desktop\ОТДЕЛ ЭиЭ\Logo\LogoRus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16631"/>
                <a:ext cx="954163" cy="9583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59632" y="332656"/>
                <a:ext cx="76328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</a:rPr>
                  <a:t>Карта регионов, приславших выделенные вирусы гриппа в ФГБУ «НИИ гриппа им. А.А. </a:t>
                </a:r>
                <a:r>
                  <a:rPr lang="ru-RU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Смородинцева</a:t>
                </a:r>
                <a:r>
                  <a:rPr lang="ru-RU" b="1" dirty="0">
                    <a:solidFill>
                      <a:schemeClr val="accent1">
                        <a:lumMod val="75000"/>
                      </a:schemeClr>
                    </a:solidFill>
                  </a:rPr>
                  <a:t>» Минздрава России</a:t>
                </a:r>
              </a:p>
            </p:txBody>
          </p:sp>
          <p:pic>
            <p:nvPicPr>
              <p:cNvPr id="6146" name="Picture 2" descr="C:\Users\daria.danilenko.INFLUENZA\Downloads\Вирусы-из-регионов-20180523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1446767"/>
                <a:ext cx="8604448" cy="4229693"/>
              </a:xfrm>
              <a:prstGeom prst="rect">
                <a:avLst/>
              </a:prstGeom>
              <a:solidFill>
                <a:srgbClr val="FFFFCC"/>
              </a:solidFill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5220072" y="5949280"/>
              <a:ext cx="3635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b="1" dirty="0">
                  <a:solidFill>
                    <a:srgbClr val="0070C0"/>
                  </a:solidFill>
                </a:rPr>
                <a:t>18 субъектов РФ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005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512" y="116631"/>
            <a:ext cx="8784976" cy="6757720"/>
            <a:chOff x="179512" y="116631"/>
            <a:chExt cx="8784976" cy="6757720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735" y="839960"/>
              <a:ext cx="3984753" cy="275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839961"/>
              <a:ext cx="4472169" cy="2759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256062" y="3181618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H1N1pdm09</a:t>
              </a:r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8286" y="6107645"/>
              <a:ext cx="927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H3N2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88721" y="3175980"/>
              <a:ext cx="927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 yam</a:t>
              </a:r>
              <a:endParaRPr lang="ru-RU" dirty="0"/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735" y="3717032"/>
              <a:ext cx="3984753" cy="303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403648" y="188640"/>
              <a:ext cx="67259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70C0"/>
                  </a:solidFill>
                </a:rPr>
                <a:t>Антигенная характеристика вирусов гриппа, выделенных в России в сезон 2017-2018 гг.</a:t>
              </a:r>
              <a:endParaRPr lang="ru-RU" dirty="0">
                <a:solidFill>
                  <a:srgbClr val="0070C0"/>
                </a:solidFill>
              </a:endParaRPr>
            </a:p>
          </p:txBody>
        </p:sp>
        <p:pic>
          <p:nvPicPr>
            <p:cNvPr id="2" name="Picture 2" descr="C:\Users\daria.danilenko.INFLUENZA\Desktop\ОТДЕЛ ЭиЭ\Logo\LogoRu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16631"/>
              <a:ext cx="954163" cy="958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5" y="3717032"/>
              <a:ext cx="4472169" cy="2889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95536" y="6597352"/>
              <a:ext cx="43710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Штаммы сезона</a:t>
              </a:r>
              <a:r>
                <a:rPr lang="en-US" sz="1200" b="1" dirty="0">
                  <a:solidFill>
                    <a:schemeClr val="accent1">
                      <a:lumMod val="75000"/>
                    </a:schemeClr>
                  </a:solidFill>
                </a:rPr>
                <a:t> 2017-2018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</a:rPr>
                <a:t> гг. выделены оранжевым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95936" y="6228020"/>
              <a:ext cx="756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H3N2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223032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869</Words>
  <Application>Microsoft Office PowerPoint</Application>
  <PresentationFormat>Экран (4:3)</PresentationFormat>
  <Paragraphs>126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Февраль 2018 года, Женева, Швейцария: Рекомендации ВОЗ по штаммовому составу вакцин на сезон 2018-2019 гг.  для Северного Полушария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Даниленко</dc:creator>
  <cp:lastModifiedBy>Пользователь</cp:lastModifiedBy>
  <cp:revision>40</cp:revision>
  <dcterms:created xsi:type="dcterms:W3CDTF">2018-05-22T10:36:57Z</dcterms:created>
  <dcterms:modified xsi:type="dcterms:W3CDTF">2018-05-31T19:54:31Z</dcterms:modified>
</cp:coreProperties>
</file>