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4" r:id="rId2"/>
    <p:sldId id="466" r:id="rId3"/>
    <p:sldId id="467" r:id="rId4"/>
    <p:sldId id="445" r:id="rId5"/>
    <p:sldId id="408" r:id="rId6"/>
    <p:sldId id="452" r:id="rId7"/>
    <p:sldId id="453" r:id="rId8"/>
    <p:sldId id="446" r:id="rId9"/>
    <p:sldId id="464" r:id="rId10"/>
    <p:sldId id="465" r:id="rId11"/>
    <p:sldId id="447" r:id="rId12"/>
    <p:sldId id="433" r:id="rId13"/>
    <p:sldId id="454" r:id="rId14"/>
    <p:sldId id="455" r:id="rId15"/>
    <p:sldId id="456" r:id="rId16"/>
    <p:sldId id="457" r:id="rId17"/>
    <p:sldId id="471" r:id="rId18"/>
    <p:sldId id="412" r:id="rId19"/>
    <p:sldId id="485" r:id="rId20"/>
    <p:sldId id="415" r:id="rId21"/>
    <p:sldId id="417" r:id="rId22"/>
    <p:sldId id="418" r:id="rId23"/>
    <p:sldId id="419" r:id="rId24"/>
    <p:sldId id="448" r:id="rId25"/>
    <p:sldId id="449" r:id="rId26"/>
    <p:sldId id="450" r:id="rId27"/>
    <p:sldId id="484" r:id="rId28"/>
    <p:sldId id="479" r:id="rId29"/>
    <p:sldId id="480" r:id="rId30"/>
    <p:sldId id="481" r:id="rId31"/>
    <p:sldId id="482" r:id="rId32"/>
    <p:sldId id="478" r:id="rId3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ucs\Documents\Work\&#1084;&#1086;&#1080;%20&#1076;&#1086;&#1082;&#1091;&#1084;&#1077;&#1085;&#1090;&#1099;\&#1084;&#1077;&#1076;.&#1086;&#1090;&#1076;&#1077;&#1083;\&#1050;&#1072;&#1083;&#1077;&#1085;&#1076;&#1072;&#1088;&#1100;\2018\&#1089;&#1090;&#1072;&#1090;&#1080;&#1089;&#1090;&#1080;&#1082;&#1072;\&#1060;6_&#1042;&#1079;&#1088;&#1086;&#1089;&#1083;&#1099;&#1077;%20%20&#1087;&#1086;%20&#1090;&#1077;&#1088;&#1088;&#1080;&#1090;&#1086;&#1088;&#1080;&#1103;&#1084;%202017&#1075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shal\Documents\Work\_Vaccines\Statistics\2017\&#1054;&#1093;&#1074;&#1072;&#1090;&#1072;%20&#1074;&#1079;&#1088;&#1086;&#1089;&#1083;&#1086;&#1075;&#1086;%20&#1085;&#1072;&#1089;&#1077;&#1083;&#1077;&#1085;&#1080;&#1103;%20&#1086;&#1090;%20&#1055;&#1048;%20%20&#1103;&#1085;&#1074;&#1072;&#1088;&#1100;-&#1085;&#1086;&#1103;&#1073;&#1088;&#1100;%2022122017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ucs\Documents\Work\&#1084;&#1086;&#1080;%20&#1076;&#1086;&#1082;&#1091;&#1084;&#1077;&#1085;&#1090;&#1099;\&#1084;&#1077;&#1076;.&#1086;&#1090;&#1076;&#1077;&#1083;\&#1050;&#1072;&#1083;&#1077;&#1085;&#1076;&#1072;&#1088;&#1100;\2018\&#1089;&#1090;&#1072;&#1090;&#1080;&#1089;&#1090;&#1080;&#1082;&#1072;\&#1060;6_&#1042;&#1079;&#1088;&#1086;&#1089;&#1083;&#1099;&#1077;%20%20&#1087;&#1086;%20&#1090;&#1077;&#1088;&#1088;&#1080;&#1090;&#1086;&#1088;&#1080;&#1103;&#1084;%202017&#1075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ucs\Documents\Work\&#1084;&#1086;&#1080;%20&#1076;&#1086;&#1082;&#1091;&#1084;&#1077;&#1085;&#1090;&#1099;\&#1084;&#1077;&#1076;.&#1086;&#1090;&#1076;&#1077;&#1083;\&#1050;&#1072;&#1083;&#1077;&#1085;&#1076;&#1072;&#1088;&#1100;\2018\&#1089;&#1090;&#1072;&#1090;&#1080;&#1089;&#1090;&#1080;&#1082;&#1072;\&#1060;6_&#1042;&#1079;&#1088;&#1086;&#1089;&#1083;&#1099;&#1077;%20%20&#1087;&#1086;%20&#1090;&#1077;&#1088;&#1088;&#1080;&#1090;&#1086;&#1088;&#1080;&#1103;&#1084;%202017&#107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ishal\AppData\Local\Microsoft\Windows\INetCache\Content.Outlook\BWMG58I8\&#1060;6_&#1042;&#1079;&#1088;&#1086;&#1089;&#1083;&#1099;&#1077;%20%20&#1087;&#1086;%20&#1090;&#1077;&#1088;&#1088;&#1080;&#1090;&#1086;&#1088;&#1080;&#1103;&#1084;%2014032017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ucs\Documents\Work\&#1084;&#1086;&#1080;%20&#1076;&#1086;&#1082;&#1091;&#1084;&#1077;&#1085;&#1090;&#1099;\&#1084;&#1077;&#1076;.&#1086;&#1090;&#1076;&#1077;&#1083;\&#1050;&#1072;&#1083;&#1077;&#1085;&#1076;&#1072;&#1088;&#1100;\2018\&#1089;&#1090;&#1072;&#1090;&#1080;&#1089;&#1090;&#1080;&#1082;&#1072;\&#1060;6_&#1042;&#1079;&#1088;&#1086;&#1089;&#1083;&#1099;&#1077;%20%20&#1087;&#1086;%20&#1090;&#1077;&#1088;&#1088;&#1080;&#1090;&#1086;&#1088;&#1080;&#1103;&#1084;%202017&#1075;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ishal\AppData\Local\Microsoft\Windows\INetCache\Content.Outlook\BWMG58I8\&#1060;6_&#1042;&#1079;&#1088;&#1086;&#1089;&#1083;&#1099;&#1077;%20%20&#1087;&#1086;%20&#1090;&#1077;&#1088;&#1088;&#1080;&#1090;&#1086;&#1088;&#1080;&#1103;&#1084;%2014032017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ucs\Documents\Work\&#1084;&#1086;&#1080;%20&#1076;&#1086;&#1082;&#1091;&#1084;&#1077;&#1085;&#1090;&#1099;\&#1084;&#1077;&#1076;.&#1086;&#1090;&#1076;&#1077;&#1083;\&#1050;&#1072;&#1083;&#1077;&#1085;&#1076;&#1072;&#1088;&#1100;\2018\&#1089;&#1090;&#1072;&#1090;&#1080;&#1089;&#1090;&#1080;&#1082;&#1072;\&#1060;6_&#1042;&#1079;&#1088;&#1086;&#1089;&#1083;&#1099;&#1077;%20%20&#1087;&#1086;%20&#1090;&#1077;&#1088;&#1088;&#1080;&#1090;&#1086;&#1088;&#1080;&#1103;&#1084;%202017&#1075;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72;&#1092;&#1077;&#1076;&#1088;&#1072;\&#1043;&#1088;&#1080;&#1087;&#1087;\&#1056;&#1077;&#1079;&#1091;&#1083;&#1100;&#1090;&#1072;&#1090;&#1099;\&#1043;&#1088;&#1080;&#1087;&#1087;%20&#1080;%20&#1086;&#1093;&#1074;&#1072;&#1090;%20&#1087;&#1088;&#1080;&#1074;&#1080;&#1074;&#1082;&#1072;&#1084;&#1080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D:\&#1050;&#1072;&#1092;&#1077;&#1076;&#1088;&#1072;\&#1043;&#1088;&#1080;&#1087;&#1087;\&#1055;&#1086;&#1079;&#1076;&#1085;&#1103;&#1082;&#1086;&#1074;_&#1043;&#1088;&#1080;&#1087;&#1087;\&#1057;&#1074;&#1077;&#1076;&#1077;&#1085;&#1080;&#1103;%20&#1086;%20&#1074;&#1072;&#1082;&#1094;&#1080;&#1085;&#1072;&#1094;&#1080;&#1080;%20&#1075;&#1088;&#1072;&#1078;&#1076;&#1072;&#1085;%20&#1086;&#1090;%20&#1075;&#1088;&#1080;&#1087;&#1087;&#1072;%2011.04.17._&#1080;&#1089;&#1087;&#1088;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86794011859626E-2"/>
          <c:y val="0.14868429907799988"/>
          <c:w val="0.89261701662292214"/>
          <c:h val="0.526044013729053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'6-11 мес. 29 д. '!$C$1</c:f>
              <c:strCache>
                <c:ptCount val="1"/>
                <c:pt idx="0">
                  <c:v>охват детей от состоящих на учете 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-3.3530571992110451E-2"/>
                  <c:y val="-5.470085470085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CC-4DE4-B4CA-5BD1D8E57949}"/>
                </c:ext>
              </c:extLst>
            </c:dLbl>
            <c:dLbl>
              <c:idx val="1"/>
              <c:layout>
                <c:manualLayout>
                  <c:x val="-3.7569771234217023E-2"/>
                  <c:y val="-4.424335419611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CC-4DE4-B4CA-5BD1D8E57949}"/>
                </c:ext>
              </c:extLst>
            </c:dLbl>
            <c:dLbl>
              <c:idx val="3"/>
              <c:layout>
                <c:manualLayout>
                  <c:x val="-3.1558185404339252E-2"/>
                  <c:y val="-4.786324786324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FCC-4DE4-B4CA-5BD1D8E57949}"/>
                </c:ext>
              </c:extLst>
            </c:dLbl>
            <c:dLbl>
              <c:idx val="4"/>
              <c:layout>
                <c:manualLayout>
                  <c:x val="-5.9171597633136822E-3"/>
                  <c:y val="-3.41880341880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FCC-4DE4-B4CA-5BD1D8E57949}"/>
                </c:ext>
              </c:extLst>
            </c:dLbl>
            <c:dLbl>
              <c:idx val="5"/>
              <c:layout>
                <c:manualLayout>
                  <c:x val="-3.3530571992110451E-2"/>
                  <c:y val="3.760683760683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FCC-4DE4-B4CA-5BD1D8E57949}"/>
                </c:ext>
              </c:extLst>
            </c:dLbl>
            <c:dLbl>
              <c:idx val="6"/>
              <c:layout>
                <c:manualLayout>
                  <c:x val="-3.3530571992110451E-2"/>
                  <c:y val="-2.051282051282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FCC-4DE4-B4CA-5BD1D8E57949}"/>
                </c:ext>
              </c:extLst>
            </c:dLbl>
            <c:dLbl>
              <c:idx val="7"/>
              <c:layout>
                <c:manualLayout>
                  <c:x val="-2.3668639053254437E-2"/>
                  <c:y val="-5.1282051282051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FCC-4DE4-B4CA-5BD1D8E57949}"/>
                </c:ext>
              </c:extLst>
            </c:dLbl>
            <c:dLbl>
              <c:idx val="8"/>
              <c:layout>
                <c:manualLayout>
                  <c:x val="-2.3668639053254437E-2"/>
                  <c:y val="-4.102564102564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CC-4DE4-B4CA-5BD1D8E57949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'6-11 мес. 29 д. '!$A$2:$A$9</c:f>
              <c:strCache>
                <c:ptCount val="8"/>
                <c:pt idx="0">
                  <c:v>ЮЖНЫЙ ФО</c:v>
                </c:pt>
                <c:pt idx="1">
                  <c:v>СЕВЕРО-ЗАПАДНЫЙ ФО</c:v>
                </c:pt>
                <c:pt idx="2">
                  <c:v>ПРИВОЛЖСКИЙ ФО</c:v>
                </c:pt>
                <c:pt idx="3">
                  <c:v>СЕВЕРО-КАВКАЗСКИЙ ФО</c:v>
                </c:pt>
                <c:pt idx="4">
                  <c:v>ЦЕНТРАЛЬНЫЙ ФО</c:v>
                </c:pt>
                <c:pt idx="5">
                  <c:v>СИБИРСКИЙ ФО</c:v>
                </c:pt>
                <c:pt idx="6">
                  <c:v>ДАЛЬНЕВОСТОЧНЫЙ ФО</c:v>
                </c:pt>
                <c:pt idx="7">
                  <c:v>УРАЛЬСКИЙ ФО</c:v>
                </c:pt>
              </c:strCache>
            </c:strRef>
          </c:cat>
          <c:val>
            <c:numRef>
              <c:f>'6-11 мес. 29 д. '!$C$2:$C$9</c:f>
              <c:numCache>
                <c:formatCode>0.0%</c:formatCode>
                <c:ptCount val="8"/>
                <c:pt idx="0">
                  <c:v>0.90658691213868692</c:v>
                </c:pt>
                <c:pt idx="1">
                  <c:v>0.85457492898746168</c:v>
                </c:pt>
                <c:pt idx="2">
                  <c:v>0.84094808294793377</c:v>
                </c:pt>
                <c:pt idx="3">
                  <c:v>0.83084407535944471</c:v>
                </c:pt>
                <c:pt idx="4">
                  <c:v>0.81916534399694896</c:v>
                </c:pt>
                <c:pt idx="5">
                  <c:v>0.80121677026848304</c:v>
                </c:pt>
                <c:pt idx="6">
                  <c:v>0.79017740861864383</c:v>
                </c:pt>
                <c:pt idx="7">
                  <c:v>0.74646357687817333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CC-4DE4-B4CA-5BD1D8E57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907328"/>
        <c:axId val="253908864"/>
      </c:barChart>
      <c:catAx>
        <c:axId val="25390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53908864"/>
        <c:crosses val="autoZero"/>
        <c:auto val="1"/>
        <c:lblAlgn val="ctr"/>
        <c:lblOffset val="100"/>
        <c:noMultiLvlLbl val="0"/>
      </c:catAx>
      <c:valAx>
        <c:axId val="25390886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53907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39500936308462"/>
          <c:y val="0.14724821162060625"/>
          <c:w val="0.77560499063691535"/>
          <c:h val="0.81680407596109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Лист9!$C$46</c:f>
              <c:strCache>
                <c:ptCount val="1"/>
                <c:pt idx="0">
                  <c:v>охват детей от состоящих на учете 2016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4C0-45A8-AA5B-E94933732D5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C0-45A8-AA5B-E94933732D5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4C0-45A8-AA5B-E94933732D5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4C0-45A8-AA5B-E94933732D5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4C0-45A8-AA5B-E94933732D5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4C0-45A8-AA5B-E94933732D5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4C0-45A8-AA5B-E94933732D5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4C0-45A8-AA5B-E94933732D5C}"/>
              </c:ext>
            </c:extLst>
          </c:dPt>
          <c:dPt>
            <c:idx val="8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4C0-45A8-AA5B-E94933732D5C}"/>
              </c:ext>
            </c:extLst>
          </c:dPt>
          <c:dPt>
            <c:idx val="9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4C0-45A8-AA5B-E94933732D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Лист9!$A$47:$A$60</c:f>
              <c:strCache>
                <c:ptCount val="14"/>
                <c:pt idx="0">
                  <c:v>Республика Калмыкия</c:v>
                </c:pt>
                <c:pt idx="1">
                  <c:v>Тверская область</c:v>
                </c:pt>
                <c:pt idx="2">
                  <c:v>Орловская область</c:v>
                </c:pt>
                <c:pt idx="3">
                  <c:v>Московская область</c:v>
                </c:pt>
                <c:pt idx="4">
                  <c:v>Калининградская область</c:v>
                </c:pt>
                <c:pt idx="5">
                  <c:v>Ивановская область</c:v>
                </c:pt>
                <c:pt idx="6">
                  <c:v>Республика Саха (Якутия)</c:v>
                </c:pt>
                <c:pt idx="7">
                  <c:v>Свердловская область</c:v>
                </c:pt>
                <c:pt idx="8">
                  <c:v>Владимирская область</c:v>
                </c:pt>
                <c:pt idx="9">
                  <c:v>Ленинградская область</c:v>
                </c:pt>
                <c:pt idx="10">
                  <c:v>г. Севастополь</c:v>
                </c:pt>
                <c:pt idx="11">
                  <c:v>Еврейская автономная область</c:v>
                </c:pt>
                <c:pt idx="12">
                  <c:v>Магаданская область</c:v>
                </c:pt>
                <c:pt idx="13">
                  <c:v>Чеченская Республика</c:v>
                </c:pt>
              </c:strCache>
            </c:strRef>
          </c:cat>
          <c:val>
            <c:numRef>
              <c:f>Лист9!$C$47:$C$60</c:f>
              <c:numCache>
                <c:formatCode>0.0%</c:formatCode>
                <c:ptCount val="14"/>
                <c:pt idx="0">
                  <c:v>0.38292964244521338</c:v>
                </c:pt>
                <c:pt idx="1">
                  <c:v>0.38286458732469919</c:v>
                </c:pt>
                <c:pt idx="2">
                  <c:v>0.37854688891716504</c:v>
                </c:pt>
                <c:pt idx="3">
                  <c:v>0.37617271877317227</c:v>
                </c:pt>
                <c:pt idx="4">
                  <c:v>0.37420736932305054</c:v>
                </c:pt>
                <c:pt idx="5">
                  <c:v>0.36353254663113815</c:v>
                </c:pt>
                <c:pt idx="6">
                  <c:v>0.36296193579699093</c:v>
                </c:pt>
                <c:pt idx="7">
                  <c:v>0.35082341845618109</c:v>
                </c:pt>
                <c:pt idx="8">
                  <c:v>0.34557639023132936</c:v>
                </c:pt>
                <c:pt idx="9">
                  <c:v>0.29443981426360283</c:v>
                </c:pt>
                <c:pt idx="10">
                  <c:v>0.28585697163403917</c:v>
                </c:pt>
                <c:pt idx="11">
                  <c:v>0.21255349500713266</c:v>
                </c:pt>
                <c:pt idx="12">
                  <c:v>0.19833119383825418</c:v>
                </c:pt>
                <c:pt idx="13">
                  <c:v>6.3646745336886176E-2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C0-45A8-AA5B-E94933732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5"/>
        <c:axId val="257141376"/>
        <c:axId val="257147264"/>
      </c:barChart>
      <c:catAx>
        <c:axId val="25714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57147264"/>
        <c:crosses val="autoZero"/>
        <c:auto val="1"/>
        <c:lblAlgn val="ctr"/>
        <c:lblOffset val="100"/>
        <c:noMultiLvlLbl val="0"/>
      </c:catAx>
      <c:valAx>
        <c:axId val="25714726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57141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9F1CAD9-1ADB-444C-A205-DF712B798F51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4F-46DB-979E-AB2529F464D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5B49104-BDF0-45F6-8C03-E4BF6B97D4E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64F-46DB-979E-AB2529F464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мед.отводы</c:v>
                </c:pt>
                <c:pt idx="1">
                  <c:v>отказы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3.4</c:v>
                </c:pt>
                <c:pt idx="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3-46CF-91BC-4C870B66C7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9C7016E-C38A-42D6-BFD0-AA26DE236A53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64F-46DB-979E-AB2529F464D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7A1CDAB-7F00-490B-9AA9-296066460802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64F-46DB-979E-AB2529F464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мед.отводы</c:v>
                </c:pt>
                <c:pt idx="1">
                  <c:v>отказы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3.4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3-46CF-91BC-4C870B66C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782144"/>
        <c:axId val="257783680"/>
      </c:barChart>
      <c:catAx>
        <c:axId val="25778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7783680"/>
        <c:crosses val="autoZero"/>
        <c:auto val="1"/>
        <c:lblAlgn val="ctr"/>
        <c:lblOffset val="100"/>
        <c:noMultiLvlLbl val="0"/>
      </c:catAx>
      <c:valAx>
        <c:axId val="25778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782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отводы_анализ!$F$11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отводы_анализ!$E$12:$E$19</c:f>
              <c:strCache>
                <c:ptCount val="8"/>
                <c:pt idx="0">
                  <c:v>СКФО</c:v>
                </c:pt>
                <c:pt idx="1">
                  <c:v>ДФО</c:v>
                </c:pt>
                <c:pt idx="2">
                  <c:v>ПФО</c:v>
                </c:pt>
                <c:pt idx="3">
                  <c:v>ЦФО</c:v>
                </c:pt>
                <c:pt idx="4">
                  <c:v>СЗФО</c:v>
                </c:pt>
                <c:pt idx="5">
                  <c:v>УФО</c:v>
                </c:pt>
                <c:pt idx="6">
                  <c:v>СФО</c:v>
                </c:pt>
                <c:pt idx="7">
                  <c:v>ЮФО</c:v>
                </c:pt>
              </c:strCache>
            </c:strRef>
          </c:cat>
          <c:val>
            <c:numRef>
              <c:f>отводы_анализ!$F$12:$F$19</c:f>
              <c:numCache>
                <c:formatCode>0.0%</c:formatCode>
                <c:ptCount val="8"/>
                <c:pt idx="0">
                  <c:v>2.4842857142857146E-2</c:v>
                </c:pt>
                <c:pt idx="1">
                  <c:v>4.8555555555555546E-2</c:v>
                </c:pt>
                <c:pt idx="2">
                  <c:v>3.5464075324524141E-2</c:v>
                </c:pt>
                <c:pt idx="3">
                  <c:v>4.8366666666666683E-2</c:v>
                </c:pt>
                <c:pt idx="4">
                  <c:v>2.8818181818181823E-2</c:v>
                </c:pt>
                <c:pt idx="5">
                  <c:v>3.7666666666666682E-2</c:v>
                </c:pt>
                <c:pt idx="6">
                  <c:v>2.7900000000000008E-2</c:v>
                </c:pt>
                <c:pt idx="7">
                  <c:v>2.2300000000000004E-2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9-4E28-A111-A22DFB8D5C82}"/>
            </c:ext>
          </c:extLst>
        </c:ser>
        <c:ser>
          <c:idx val="1"/>
          <c:order val="1"/>
          <c:tx>
            <c:strRef>
              <c:f>отводы_анализ!$G$11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отводы_анализ!$E$12:$E$19</c:f>
              <c:strCache>
                <c:ptCount val="8"/>
                <c:pt idx="0">
                  <c:v>СКФО</c:v>
                </c:pt>
                <c:pt idx="1">
                  <c:v>ДФО</c:v>
                </c:pt>
                <c:pt idx="2">
                  <c:v>ПФО</c:v>
                </c:pt>
                <c:pt idx="3">
                  <c:v>ЦФО</c:v>
                </c:pt>
                <c:pt idx="4">
                  <c:v>СЗФО</c:v>
                </c:pt>
                <c:pt idx="5">
                  <c:v>УФО</c:v>
                </c:pt>
                <c:pt idx="6">
                  <c:v>СФО</c:v>
                </c:pt>
                <c:pt idx="7">
                  <c:v>ЮФО</c:v>
                </c:pt>
              </c:strCache>
            </c:strRef>
          </c:cat>
          <c:val>
            <c:numRef>
              <c:f>отводы_анализ!$G$12:$G$19</c:f>
              <c:numCache>
                <c:formatCode>0.0%</c:formatCode>
                <c:ptCount val="8"/>
                <c:pt idx="0">
                  <c:v>5.6000000000000001E-2</c:v>
                </c:pt>
                <c:pt idx="1">
                  <c:v>5.4111111111111131E-2</c:v>
                </c:pt>
                <c:pt idx="2">
                  <c:v>3.8436623274604419E-2</c:v>
                </c:pt>
                <c:pt idx="3">
                  <c:v>3.2233333333333343E-2</c:v>
                </c:pt>
                <c:pt idx="4">
                  <c:v>2.9145454545454547E-2</c:v>
                </c:pt>
                <c:pt idx="5">
                  <c:v>2.4799999999999999E-2</c:v>
                </c:pt>
                <c:pt idx="6">
                  <c:v>2.3400000000000001E-2</c:v>
                </c:pt>
                <c:pt idx="7">
                  <c:v>1.4599999999999997E-2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A9-4E28-A111-A22DFB8D5C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585600"/>
        <c:axId val="114587136"/>
      </c:barChart>
      <c:catAx>
        <c:axId val="11458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587136"/>
        <c:crosses val="autoZero"/>
        <c:auto val="1"/>
        <c:lblAlgn val="ctr"/>
        <c:lblOffset val="100"/>
        <c:noMultiLvlLbl val="0"/>
      </c:catAx>
      <c:valAx>
        <c:axId val="1145871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14585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4208558712769602"/>
          <c:y val="0.93962754951961003"/>
          <c:w val="0.15785781125185439"/>
          <c:h val="6.03725015142337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отводы_анализ!$F$41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отводы_анализ!$D$42:$D$54</c:f>
              <c:strCache>
                <c:ptCount val="13"/>
                <c:pt idx="0">
                  <c:v>Чеченская Республика</c:v>
                </c:pt>
                <c:pt idx="1">
                  <c:v>Саратовская область</c:v>
                </c:pt>
                <c:pt idx="2">
                  <c:v>Еврейская автономная область</c:v>
                </c:pt>
                <c:pt idx="3">
                  <c:v>Приморский край</c:v>
                </c:pt>
                <c:pt idx="4">
                  <c:v>Московская область</c:v>
                </c:pt>
                <c:pt idx="5">
                  <c:v>Ярославская область</c:v>
                </c:pt>
                <c:pt idx="6">
                  <c:v>Республика Мордовия</c:v>
                </c:pt>
                <c:pt idx="7">
                  <c:v>Тверская область</c:v>
                </c:pt>
                <c:pt idx="8">
                  <c:v>Республика Карелия</c:v>
                </c:pt>
                <c:pt idx="9">
                  <c:v>Республика Саха (Якутия)</c:v>
                </c:pt>
                <c:pt idx="10">
                  <c:v>Республика Ингушетия</c:v>
                </c:pt>
                <c:pt idx="11">
                  <c:v>Курганская область</c:v>
                </c:pt>
                <c:pt idx="12">
                  <c:v>Республика Бурятия</c:v>
                </c:pt>
              </c:strCache>
            </c:strRef>
          </c:cat>
          <c:val>
            <c:numRef>
              <c:f>отводы_анализ!$F$42:$F$54</c:f>
              <c:numCache>
                <c:formatCode>0.0%</c:formatCode>
                <c:ptCount val="13"/>
                <c:pt idx="0">
                  <c:v>0.23</c:v>
                </c:pt>
                <c:pt idx="1">
                  <c:v>0.17900000000000002</c:v>
                </c:pt>
                <c:pt idx="2">
                  <c:v>0.16600000000000001</c:v>
                </c:pt>
                <c:pt idx="3">
                  <c:v>0.11800000000000002</c:v>
                </c:pt>
                <c:pt idx="4">
                  <c:v>0.1</c:v>
                </c:pt>
                <c:pt idx="5">
                  <c:v>0.1</c:v>
                </c:pt>
                <c:pt idx="6">
                  <c:v>8.9000000000000037E-2</c:v>
                </c:pt>
                <c:pt idx="7">
                  <c:v>8.5000000000000006E-2</c:v>
                </c:pt>
                <c:pt idx="8">
                  <c:v>7.0999999999999994E-2</c:v>
                </c:pt>
                <c:pt idx="9">
                  <c:v>6.1000000000000006E-2</c:v>
                </c:pt>
                <c:pt idx="10">
                  <c:v>6.0000000000000005E-2</c:v>
                </c:pt>
                <c:pt idx="11">
                  <c:v>6.0000000000000005E-2</c:v>
                </c:pt>
                <c:pt idx="12">
                  <c:v>5.9000000000000011E-2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A-4ECA-BFDD-02682EC5E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62880"/>
        <c:axId val="114764416"/>
      </c:barChart>
      <c:catAx>
        <c:axId val="114762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4764416"/>
        <c:crosses val="autoZero"/>
        <c:auto val="1"/>
        <c:lblAlgn val="ctr"/>
        <c:lblOffset val="100"/>
        <c:noMultiLvlLbl val="0"/>
      </c:catAx>
      <c:valAx>
        <c:axId val="114764416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1476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'мед. отвод отказ'!$D$35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044297453410766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89-4BD0-AC2E-3BD20EE5816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'мед. отвод отказ'!$C$36:$C$43</c:f>
              <c:strCache>
                <c:ptCount val="8"/>
                <c:pt idx="0">
                  <c:v>СКФО</c:v>
                </c:pt>
                <c:pt idx="1">
                  <c:v>УФО</c:v>
                </c:pt>
                <c:pt idx="2">
                  <c:v>ДФО</c:v>
                </c:pt>
                <c:pt idx="3">
                  <c:v>ЮФО</c:v>
                </c:pt>
                <c:pt idx="4">
                  <c:v>ЦФО</c:v>
                </c:pt>
                <c:pt idx="5">
                  <c:v>ПФО</c:v>
                </c:pt>
                <c:pt idx="6">
                  <c:v>СЗФО</c:v>
                </c:pt>
                <c:pt idx="7">
                  <c:v>СФО</c:v>
                </c:pt>
              </c:strCache>
            </c:strRef>
          </c:cat>
          <c:val>
            <c:numRef>
              <c:f>'мед. отвод отказ'!$D$36:$D$43</c:f>
              <c:numCache>
                <c:formatCode>0.0%</c:formatCode>
                <c:ptCount val="8"/>
                <c:pt idx="0">
                  <c:v>9.3083333333333365E-2</c:v>
                </c:pt>
                <c:pt idx="1">
                  <c:v>8.2116666666666727E-2</c:v>
                </c:pt>
                <c:pt idx="2">
                  <c:v>4.4333333333333433E-2</c:v>
                </c:pt>
                <c:pt idx="3">
                  <c:v>6.1062500000000026E-2</c:v>
                </c:pt>
                <c:pt idx="4">
                  <c:v>5.3470588235294096E-2</c:v>
                </c:pt>
                <c:pt idx="5">
                  <c:v>4.4318266488154151E-2</c:v>
                </c:pt>
                <c:pt idx="6">
                  <c:v>4.8536363636363676E-2</c:v>
                </c:pt>
                <c:pt idx="7">
                  <c:v>4.6509090909090903E-2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89-4BD0-AC2E-3BD20EE5816C}"/>
            </c:ext>
          </c:extLst>
        </c:ser>
        <c:ser>
          <c:idx val="1"/>
          <c:order val="1"/>
          <c:tx>
            <c:strRef>
              <c:f>'мед. отвод отказ'!$E$35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394729626534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89-4BD0-AC2E-3BD20EE5816C}"/>
                </c:ext>
              </c:extLst>
            </c:dLbl>
            <c:dLbl>
              <c:idx val="2"/>
              <c:layout>
                <c:manualLayout>
                  <c:x val="1.2531569440929239E-2"/>
                  <c:y val="-3.8709681352266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89-4BD0-AC2E-3BD20EE5816C}"/>
                </c:ext>
              </c:extLst>
            </c:dLbl>
            <c:dLbl>
              <c:idx val="3"/>
              <c:layout>
                <c:manualLayout>
                  <c:x val="1.4620164347750736E-2"/>
                  <c:y val="7.74193627045319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C89-4BD0-AC2E-3BD20EE5816C}"/>
                </c:ext>
              </c:extLst>
            </c:dLbl>
            <c:dLbl>
              <c:idx val="4"/>
              <c:layout>
                <c:manualLayout>
                  <c:x val="1.6708759254572277E-2"/>
                  <c:y val="7.74193627045319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C89-4BD0-AC2E-3BD20EE5816C}"/>
                </c:ext>
              </c:extLst>
            </c:dLbl>
            <c:dLbl>
              <c:idx val="5"/>
              <c:layout>
                <c:manualLayout>
                  <c:x val="1.044297453410766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C89-4BD0-AC2E-3BD20EE5816C}"/>
                </c:ext>
              </c:extLst>
            </c:dLbl>
            <c:dLbl>
              <c:idx val="6"/>
              <c:layout>
                <c:manualLayout>
                  <c:x val="1.2531569440929202E-2"/>
                  <c:y val="-3.8709681352266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C89-4BD0-AC2E-3BD20EE5816C}"/>
                </c:ext>
              </c:extLst>
            </c:dLbl>
            <c:dLbl>
              <c:idx val="7"/>
              <c:layout>
                <c:manualLayout>
                  <c:x val="1.2531569440929202E-2"/>
                  <c:y val="3.8709681352266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C89-4BD0-AC2E-3BD20EE5816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'мед. отвод отказ'!$C$36:$C$43</c:f>
              <c:strCache>
                <c:ptCount val="8"/>
                <c:pt idx="0">
                  <c:v>СКФО</c:v>
                </c:pt>
                <c:pt idx="1">
                  <c:v>УФО</c:v>
                </c:pt>
                <c:pt idx="2">
                  <c:v>ДФО</c:v>
                </c:pt>
                <c:pt idx="3">
                  <c:v>ЮФО</c:v>
                </c:pt>
                <c:pt idx="4">
                  <c:v>ЦФО</c:v>
                </c:pt>
                <c:pt idx="5">
                  <c:v>ПФО</c:v>
                </c:pt>
                <c:pt idx="6">
                  <c:v>СЗФО</c:v>
                </c:pt>
                <c:pt idx="7">
                  <c:v>СФО</c:v>
                </c:pt>
              </c:strCache>
            </c:strRef>
          </c:cat>
          <c:val>
            <c:numRef>
              <c:f>'мед. отвод отказ'!$E$36:$E$43</c:f>
              <c:numCache>
                <c:formatCode>0.0%</c:formatCode>
                <c:ptCount val="8"/>
                <c:pt idx="0">
                  <c:v>0.10331666666666668</c:v>
                </c:pt>
                <c:pt idx="1">
                  <c:v>4.7550000000000002E-2</c:v>
                </c:pt>
                <c:pt idx="2">
                  <c:v>4.5111111111111123E-2</c:v>
                </c:pt>
                <c:pt idx="3">
                  <c:v>4.4287499999999994E-2</c:v>
                </c:pt>
                <c:pt idx="4">
                  <c:v>4.3270588235294068E-2</c:v>
                </c:pt>
                <c:pt idx="5">
                  <c:v>3.2957659073055791E-2</c:v>
                </c:pt>
                <c:pt idx="6">
                  <c:v>3.0845454545454572E-2</c:v>
                </c:pt>
                <c:pt idx="7">
                  <c:v>2.2300000000000011E-2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89-4BD0-AC2E-3BD20EE58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74944"/>
        <c:axId val="115076480"/>
      </c:barChart>
      <c:catAx>
        <c:axId val="11507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076480"/>
        <c:crosses val="autoZero"/>
        <c:auto val="1"/>
        <c:lblAlgn val="ctr"/>
        <c:lblOffset val="100"/>
        <c:noMultiLvlLbl val="0"/>
      </c:catAx>
      <c:valAx>
        <c:axId val="115076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 от состоящих на учёте детей 2016 (2017 ) года  рождения 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115074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отказы_анализ!$F$41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отказы_анализ!$D$42:$D$53</c:f>
              <c:strCache>
                <c:ptCount val="12"/>
                <c:pt idx="0">
                  <c:v>Чеченская Республика</c:v>
                </c:pt>
                <c:pt idx="1">
                  <c:v>Карачаево-Черкесская Республика</c:v>
                </c:pt>
                <c:pt idx="2">
                  <c:v>Владимирская область</c:v>
                </c:pt>
                <c:pt idx="3">
                  <c:v>Тверская область</c:v>
                </c:pt>
                <c:pt idx="4">
                  <c:v>Московская область</c:v>
                </c:pt>
                <c:pt idx="5">
                  <c:v>Республика Адыгея</c:v>
                </c:pt>
                <c:pt idx="6">
                  <c:v>Приморский край</c:v>
                </c:pt>
                <c:pt idx="7">
                  <c:v>г. Севастополь</c:v>
                </c:pt>
                <c:pt idx="8">
                  <c:v>Ханты-Мансийский автономный округ</c:v>
                </c:pt>
                <c:pt idx="9">
                  <c:v>Республика Крым</c:v>
                </c:pt>
                <c:pt idx="10">
                  <c:v>Красноярский край</c:v>
                </c:pt>
                <c:pt idx="11">
                  <c:v>Республика Дагестан</c:v>
                </c:pt>
              </c:strCache>
            </c:strRef>
          </c:cat>
          <c:val>
            <c:numRef>
              <c:f>отказы_анализ!$F$42:$F$53</c:f>
              <c:numCache>
                <c:formatCode>0.0%</c:formatCode>
                <c:ptCount val="12"/>
                <c:pt idx="0">
                  <c:v>0.27</c:v>
                </c:pt>
                <c:pt idx="1">
                  <c:v>0.14700000000000002</c:v>
                </c:pt>
                <c:pt idx="2">
                  <c:v>0.14330000000000001</c:v>
                </c:pt>
                <c:pt idx="3">
                  <c:v>0.129</c:v>
                </c:pt>
                <c:pt idx="4">
                  <c:v>0.12000000000000001</c:v>
                </c:pt>
                <c:pt idx="5">
                  <c:v>0.11699999999999998</c:v>
                </c:pt>
                <c:pt idx="6">
                  <c:v>9.7000000000000045E-2</c:v>
                </c:pt>
                <c:pt idx="7">
                  <c:v>9.6000000000000002E-2</c:v>
                </c:pt>
                <c:pt idx="8">
                  <c:v>9.6000000000000002E-2</c:v>
                </c:pt>
                <c:pt idx="9">
                  <c:v>8.4000000000000019E-2</c:v>
                </c:pt>
                <c:pt idx="10">
                  <c:v>7.9000000000000015E-2</c:v>
                </c:pt>
                <c:pt idx="11">
                  <c:v>7.8000000000000014E-2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4-47FA-A37E-A1D0AAF1C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07552"/>
        <c:axId val="115082368"/>
      </c:barChart>
      <c:catAx>
        <c:axId val="115207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5082368"/>
        <c:crosses val="autoZero"/>
        <c:auto val="1"/>
        <c:lblAlgn val="ctr"/>
        <c:lblOffset val="100"/>
        <c:noMultiLvlLbl val="0"/>
      </c:catAx>
      <c:valAx>
        <c:axId val="11508236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1520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88958100293167E-2"/>
          <c:y val="0.14868436527401285"/>
          <c:w val="0.78906701515867006"/>
          <c:h val="0.63070280328744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'графики по ФО взрослые охват%'!$B$2</c:f>
              <c:strCache>
                <c:ptCount val="1"/>
                <c:pt idx="0">
                  <c:v>Кол-во, привитых взрослых</c:v>
                </c:pt>
              </c:strCache>
            </c:strRef>
          </c:tx>
          <c:invertIfNegative val="0"/>
          <c:cat>
            <c:strRef>
              <c:f>'графики по ФО взрослые охват%'!$A$3:$A$10</c:f>
              <c:strCache>
                <c:ptCount val="8"/>
                <c:pt idx="0">
                  <c:v>ЦЕНТРАЛЬНЫЙ ФО</c:v>
                </c:pt>
                <c:pt idx="1">
                  <c:v>ПРИВОЛЖСКИЙ ФО</c:v>
                </c:pt>
                <c:pt idx="2">
                  <c:v>СИБИРСКИЙ ФО</c:v>
                </c:pt>
                <c:pt idx="3">
                  <c:v>УРАЛЬСКИЙ ФО</c:v>
                </c:pt>
                <c:pt idx="4">
                  <c:v>СЕВЕРО-ЗАПАДНЫЙ ФО</c:v>
                </c:pt>
                <c:pt idx="5">
                  <c:v>ДАЛЬНЕВОСТОЧНЫЙ ФО</c:v>
                </c:pt>
                <c:pt idx="6">
                  <c:v>ЮЖНЫЙ ФО</c:v>
                </c:pt>
                <c:pt idx="7">
                  <c:v>СЕВЕРО-КАВКАЗСКИЙ ФО</c:v>
                </c:pt>
              </c:strCache>
            </c:strRef>
          </c:cat>
          <c:val>
            <c:numRef>
              <c:f>'графики по ФО взрослые охват%'!$B$3:$B$10</c:f>
              <c:numCache>
                <c:formatCode>#,##0</c:formatCode>
                <c:ptCount val="8"/>
                <c:pt idx="0">
                  <c:v>246292</c:v>
                </c:pt>
                <c:pt idx="1">
                  <c:v>195604</c:v>
                </c:pt>
                <c:pt idx="2">
                  <c:v>170883</c:v>
                </c:pt>
                <c:pt idx="3">
                  <c:v>167056</c:v>
                </c:pt>
                <c:pt idx="4">
                  <c:v>135506</c:v>
                </c:pt>
                <c:pt idx="5">
                  <c:v>133318</c:v>
                </c:pt>
                <c:pt idx="6">
                  <c:v>109893</c:v>
                </c:pt>
                <c:pt idx="7">
                  <c:v>23664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B-47AB-A65B-60586FC94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2108416"/>
        <c:axId val="39991488"/>
      </c:barChart>
      <c:lineChart>
        <c:grouping val="stacked"/>
        <c:varyColors val="0"/>
        <c:ser>
          <c:idx val="1"/>
          <c:order val="1"/>
          <c:tx>
            <c:strRef>
              <c:f>'графики по ФО взрослые охват%'!$C$2</c:f>
              <c:strCache>
                <c:ptCount val="1"/>
                <c:pt idx="0">
                  <c:v>охват взрослых от когорты 18+</c:v>
                </c:pt>
              </c:strCache>
            </c:strRef>
          </c:tx>
          <c:dLbls>
            <c:dLbl>
              <c:idx val="0"/>
              <c:layout>
                <c:manualLayout>
                  <c:x val="-3.8344087855444062E-2"/>
                  <c:y val="-4.2378020677175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EB-47AB-A65B-60586FC94CAB}"/>
                </c:ext>
              </c:extLst>
            </c:dLbl>
            <c:dLbl>
              <c:idx val="1"/>
              <c:layout>
                <c:manualLayout>
                  <c:x val="-2.4733821629697009E-2"/>
                  <c:y val="-8.3676675350886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EB-47AB-A65B-60586FC94CAB}"/>
                </c:ext>
              </c:extLst>
            </c:dLbl>
            <c:dLbl>
              <c:idx val="2"/>
              <c:layout>
                <c:manualLayout>
                  <c:x val="-3.0722242752146956E-2"/>
                  <c:y val="-6.3432449871677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EB-47AB-A65B-60586FC94CAB}"/>
                </c:ext>
              </c:extLst>
            </c:dLbl>
            <c:dLbl>
              <c:idx val="3"/>
              <c:layout>
                <c:manualLayout>
                  <c:x val="-3.82287412629378E-2"/>
                  <c:y val="-8.869023534719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BEB-47AB-A65B-60586FC94CAB}"/>
                </c:ext>
              </c:extLst>
            </c:dLbl>
            <c:dLbl>
              <c:idx val="4"/>
              <c:layout>
                <c:manualLayout>
                  <c:x val="-3.5629299819416725E-2"/>
                  <c:y val="-5.6046068011990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BEB-47AB-A65B-60586FC94CAB}"/>
                </c:ext>
              </c:extLst>
            </c:dLbl>
            <c:dLbl>
              <c:idx val="5"/>
              <c:layout>
                <c:manualLayout>
                  <c:x val="-3.3530585835544933E-2"/>
                  <c:y val="-3.1609942199847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BEB-47AB-A65B-60586FC94CAB}"/>
                </c:ext>
              </c:extLst>
            </c:dLbl>
            <c:dLbl>
              <c:idx val="6"/>
              <c:layout>
                <c:manualLayout>
                  <c:x val="-3.3530585835544933E-2"/>
                  <c:y val="-5.3299771954735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BEB-47AB-A65B-60586FC94CAB}"/>
                </c:ext>
              </c:extLst>
            </c:dLbl>
            <c:dLbl>
              <c:idx val="7"/>
              <c:layout>
                <c:manualLayout>
                  <c:x val="-3.8524773539797774E-2"/>
                  <c:y val="-5.1282073347388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BEB-47AB-A65B-60586FC94CAB}"/>
                </c:ext>
              </c:extLst>
            </c:dLbl>
            <c:dLbl>
              <c:idx val="8"/>
              <c:layout>
                <c:manualLayout>
                  <c:x val="-2.3668691831348381E-2"/>
                  <c:y val="-4.1026060267056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EB-47AB-A65B-60586FC94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'графики по ФО взрослые охват%'!$A$3:$A$10</c:f>
              <c:strCache>
                <c:ptCount val="8"/>
                <c:pt idx="0">
                  <c:v>ЦЕНТРАЛЬНЫЙ ФО</c:v>
                </c:pt>
                <c:pt idx="1">
                  <c:v>ПРИВОЛЖСКИЙ ФО</c:v>
                </c:pt>
                <c:pt idx="2">
                  <c:v>СИБИРСКИЙ ФО</c:v>
                </c:pt>
                <c:pt idx="3">
                  <c:v>УРАЛЬСКИЙ ФО</c:v>
                </c:pt>
                <c:pt idx="4">
                  <c:v>СЕВЕРО-ЗАПАДНЫЙ ФО</c:v>
                </c:pt>
                <c:pt idx="5">
                  <c:v>ДАЛЬНЕВОСТОЧНЫЙ ФО</c:v>
                </c:pt>
                <c:pt idx="6">
                  <c:v>ЮЖНЫЙ ФО</c:v>
                </c:pt>
                <c:pt idx="7">
                  <c:v>СЕВЕРО-КАВКАЗСКИЙ ФО</c:v>
                </c:pt>
              </c:strCache>
            </c:strRef>
          </c:cat>
          <c:val>
            <c:numRef>
              <c:f>'графики по ФО взрослые охват%'!$C$3:$C$10</c:f>
              <c:numCache>
                <c:formatCode>0.0%</c:formatCode>
                <c:ptCount val="8"/>
                <c:pt idx="0">
                  <c:v>7.7794503770865983E-3</c:v>
                </c:pt>
                <c:pt idx="1">
                  <c:v>8.5041471869086813E-3</c:v>
                </c:pt>
                <c:pt idx="2">
                  <c:v>1.1626717084510352E-2</c:v>
                </c:pt>
                <c:pt idx="3">
                  <c:v>1.8331771082864531E-2</c:v>
                </c:pt>
                <c:pt idx="4">
                  <c:v>1.3977721426960046E-2</c:v>
                </c:pt>
                <c:pt idx="5">
                  <c:v>2.7948861955665632E-2</c:v>
                </c:pt>
                <c:pt idx="6">
                  <c:v>8.4312179014060084E-3</c:v>
                </c:pt>
                <c:pt idx="7">
                  <c:v>3.574401521114481E-3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BEB-47AB-A65B-60586FC94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09952"/>
        <c:axId val="39992064"/>
      </c:lineChart>
      <c:catAx>
        <c:axId val="4210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39991488"/>
        <c:crosses val="autoZero"/>
        <c:auto val="1"/>
        <c:lblAlgn val="ctr"/>
        <c:lblOffset val="100"/>
        <c:noMultiLvlLbl val="0"/>
      </c:catAx>
      <c:valAx>
        <c:axId val="3999148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42108416"/>
        <c:crosses val="autoZero"/>
        <c:crossBetween val="between"/>
      </c:valAx>
      <c:catAx>
        <c:axId val="42109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992064"/>
        <c:crosses val="autoZero"/>
        <c:auto val="1"/>
        <c:lblAlgn val="ctr"/>
        <c:lblOffset val="100"/>
        <c:noMultiLvlLbl val="0"/>
      </c:catAx>
      <c:valAx>
        <c:axId val="39992064"/>
        <c:scaling>
          <c:orientation val="minMax"/>
        </c:scaling>
        <c:delete val="0"/>
        <c:axPos val="r"/>
        <c:numFmt formatCode="0.0%" sourceLinked="0"/>
        <c:majorTickMark val="out"/>
        <c:minorTickMark val="none"/>
        <c:tickLblPos val="nextTo"/>
        <c:crossAx val="4210995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25997942396200058"/>
          <c:y val="2.8232716924016906E-2"/>
          <c:w val="0.34243044619422569"/>
          <c:h val="0.1059476016202200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10906580599644E-2"/>
          <c:y val="0.14365936675192861"/>
          <c:w val="0.80190414214752082"/>
          <c:h val="0.6000201148199521"/>
        </c:manualLayout>
      </c:layout>
      <c:lineChart>
        <c:grouping val="standard"/>
        <c:varyColors val="0"/>
        <c:ser>
          <c:idx val="0"/>
          <c:order val="0"/>
          <c:tx>
            <c:strRef>
              <c:f>динамика!$B$26</c:f>
              <c:strCache>
                <c:ptCount val="1"/>
                <c:pt idx="0">
                  <c:v>2015</c:v>
                </c:pt>
              </c:strCache>
            </c:strRef>
          </c:tx>
          <c:marker>
            <c:spPr>
              <a:solidFill>
                <a:srgbClr val="0033CC"/>
              </a:solidFill>
            </c:spPr>
          </c:marker>
          <c:dLbls>
            <c:dLbl>
              <c:idx val="0"/>
              <c:layout>
                <c:manualLayout>
                  <c:x val="-2.3612750885478158E-2"/>
                  <c:y val="2.1015757957305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EA-4ECD-8957-10324A72EDEB}"/>
                </c:ext>
              </c:extLst>
            </c:dLbl>
            <c:dLbl>
              <c:idx val="2"/>
              <c:layout>
                <c:manualLayout>
                  <c:x val="-2.6761117670208581E-2"/>
                  <c:y val="3.5026263262175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EA-4ECD-8957-10324A72EDEB}"/>
                </c:ext>
              </c:extLst>
            </c:dLbl>
            <c:dLbl>
              <c:idx val="3"/>
              <c:layout>
                <c:manualLayout>
                  <c:x val="-1.1019238226913284E-2"/>
                  <c:y val="2.1015761821366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EEA-4ECD-8957-10324A72EDEB}"/>
                </c:ext>
              </c:extLst>
            </c:dLbl>
            <c:dLbl>
              <c:idx val="4"/>
              <c:layout>
                <c:manualLayout>
                  <c:x val="-1.1019283746556474E-2"/>
                  <c:y val="2.3350842174783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EA-4ECD-8957-10324A72EDEB}"/>
                </c:ext>
              </c:extLst>
            </c:dLbl>
            <c:dLbl>
              <c:idx val="5"/>
              <c:layout>
                <c:manualLayout>
                  <c:x val="-1.4275517487508922E-3"/>
                  <c:y val="1.8680677174547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EEA-4ECD-8957-10324A72EDEB}"/>
                </c:ext>
              </c:extLst>
            </c:dLbl>
            <c:dLbl>
              <c:idx val="6"/>
              <c:layout>
                <c:manualLayout>
                  <c:x val="-1.4167650531286895E-2"/>
                  <c:y val="-2.8021010609740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EEA-4ECD-8957-10324A72EDEB}"/>
                </c:ext>
              </c:extLst>
            </c:dLbl>
            <c:dLbl>
              <c:idx val="7"/>
              <c:layout>
                <c:manualLayout>
                  <c:x val="-1.3434610823539887E-2"/>
                  <c:y val="-2.8021015761821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EEA-4ECD-8957-10324A72E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динамика!$A$27:$A$34</c:f>
              <c:strCache>
                <c:ptCount val="8"/>
                <c:pt idx="0">
                  <c:v>ЦЕНТРАЛЬНЫЙ ФО</c:v>
                </c:pt>
                <c:pt idx="1">
                  <c:v>ПРИВОЛЖСКИЙ ФО</c:v>
                </c:pt>
                <c:pt idx="2">
                  <c:v>ДАЛЬНЕВОСТОЧНЫЙ ФО</c:v>
                </c:pt>
                <c:pt idx="3">
                  <c:v>СИБИРСКИЙ ФО</c:v>
                </c:pt>
                <c:pt idx="4">
                  <c:v>ЮЖНЫЙ ФО</c:v>
                </c:pt>
                <c:pt idx="5">
                  <c:v>СЕВЕРО-ЗАПАДНЫЙ ФО</c:v>
                </c:pt>
                <c:pt idx="6">
                  <c:v>УРАЛЬСКИЙ ФО</c:v>
                </c:pt>
                <c:pt idx="7">
                  <c:v>СЕВЕРО-КАВКАЗСКИЙ ФО</c:v>
                </c:pt>
              </c:strCache>
            </c:strRef>
          </c:cat>
          <c:val>
            <c:numRef>
              <c:f>динамика!$B$27:$B$34</c:f>
              <c:numCache>
                <c:formatCode>0.00%</c:formatCode>
                <c:ptCount val="8"/>
                <c:pt idx="0">
                  <c:v>1.3917536206346781E-3</c:v>
                </c:pt>
                <c:pt idx="1">
                  <c:v>2.4746294565452633E-3</c:v>
                </c:pt>
                <c:pt idx="2">
                  <c:v>4.3546272576907496E-3</c:v>
                </c:pt>
                <c:pt idx="3">
                  <c:v>2.2540136093867312E-3</c:v>
                </c:pt>
                <c:pt idx="4">
                  <c:v>2.5831961416060791E-3</c:v>
                </c:pt>
                <c:pt idx="5">
                  <c:v>2.670593602053795E-3</c:v>
                </c:pt>
                <c:pt idx="6">
                  <c:v>4.3272932079113707E-3</c:v>
                </c:pt>
                <c:pt idx="7">
                  <c:v>9.7121068029703053E-4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EEA-4ECD-8957-10324A72EDEB}"/>
            </c:ext>
          </c:extLst>
        </c:ser>
        <c:ser>
          <c:idx val="1"/>
          <c:order val="1"/>
          <c:tx>
            <c:strRef>
              <c:f>динамика!$C$26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4.4140102321920505E-2"/>
                  <c:y val="-2.5925318490778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EEA-4ECD-8957-10324A72EDEB}"/>
                </c:ext>
              </c:extLst>
            </c:dLbl>
            <c:dLbl>
              <c:idx val="1"/>
              <c:layout>
                <c:manualLayout>
                  <c:x val="-6.8408504611441767E-2"/>
                  <c:y val="-1.6584984670261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EEA-4ECD-8957-10324A72EDEB}"/>
                </c:ext>
              </c:extLst>
            </c:dLbl>
            <c:dLbl>
              <c:idx val="3"/>
              <c:layout>
                <c:manualLayout>
                  <c:x val="-1.4230617866981503E-2"/>
                  <c:y val="-3.5265655360691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EEA-4ECD-8957-10324A72EDEB}"/>
                </c:ext>
              </c:extLst>
            </c:dLbl>
            <c:dLbl>
              <c:idx val="4"/>
              <c:layout>
                <c:manualLayout>
                  <c:x val="-5.0436835891381343E-2"/>
                  <c:y val="-3.2930571143213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EEA-4ECD-8957-10324A72EDEB}"/>
                </c:ext>
              </c:extLst>
            </c:dLbl>
            <c:dLbl>
              <c:idx val="6"/>
              <c:layout>
                <c:manualLayout>
                  <c:x val="-3.3120818575364031E-2"/>
                  <c:y val="-2.359023427329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EEA-4ECD-8957-10324A72EDEB}"/>
                </c:ext>
              </c:extLst>
            </c:dLbl>
            <c:dLbl>
              <c:idx val="7"/>
              <c:layout>
                <c:manualLayout>
                  <c:x val="-6.6141732283464564E-3"/>
                  <c:y val="6.76567793299042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EEA-4ECD-8957-10324A72EDEB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динамика!$A$27:$A$34</c:f>
              <c:strCache>
                <c:ptCount val="8"/>
                <c:pt idx="0">
                  <c:v>ЦЕНТРАЛЬНЫЙ ФО</c:v>
                </c:pt>
                <c:pt idx="1">
                  <c:v>ПРИВОЛЖСКИЙ ФО</c:v>
                </c:pt>
                <c:pt idx="2">
                  <c:v>ДАЛЬНЕВОСТОЧНЫЙ ФО</c:v>
                </c:pt>
                <c:pt idx="3">
                  <c:v>СИБИРСКИЙ ФО</c:v>
                </c:pt>
                <c:pt idx="4">
                  <c:v>ЮЖНЫЙ ФО</c:v>
                </c:pt>
                <c:pt idx="5">
                  <c:v>СЕВЕРО-ЗАПАДНЫЙ ФО</c:v>
                </c:pt>
                <c:pt idx="6">
                  <c:v>УРАЛЬСКИЙ ФО</c:v>
                </c:pt>
                <c:pt idx="7">
                  <c:v>СЕВЕРО-КАВКАЗСКИЙ ФО</c:v>
                </c:pt>
              </c:strCache>
            </c:strRef>
          </c:cat>
          <c:val>
            <c:numRef>
              <c:f>динамика!$C$27:$C$34</c:f>
              <c:numCache>
                <c:formatCode>0.00%</c:formatCode>
                <c:ptCount val="8"/>
                <c:pt idx="0">
                  <c:v>2.3671822939558356E-3</c:v>
                </c:pt>
                <c:pt idx="1">
                  <c:v>2.5705999335406578E-3</c:v>
                </c:pt>
                <c:pt idx="2">
                  <c:v>1.5738432263241783E-2</c:v>
                </c:pt>
                <c:pt idx="3">
                  <c:v>3.8968573030244021E-3</c:v>
                </c:pt>
                <c:pt idx="4">
                  <c:v>2.4813119648925829E-3</c:v>
                </c:pt>
                <c:pt idx="5">
                  <c:v>3.9046997093252597E-3</c:v>
                </c:pt>
                <c:pt idx="6">
                  <c:v>3.0746829685126625E-3</c:v>
                </c:pt>
                <c:pt idx="7">
                  <c:v>7.8783559099676376E-4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EEA-4ECD-8957-10324A72EDEB}"/>
            </c:ext>
          </c:extLst>
        </c:ser>
        <c:ser>
          <c:idx val="2"/>
          <c:order val="2"/>
          <c:tx>
            <c:strRef>
              <c:f>динамика!$D$26</c:f>
              <c:strCache>
                <c:ptCount val="1"/>
                <c:pt idx="0">
                  <c:v>2017 (Янв-Нояб)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triangle"/>
            <c:size val="7"/>
            <c:spPr>
              <a:solidFill>
                <a:srgbClr val="C00000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2.3612750885478158E-2"/>
                  <c:y val="-2.8021010609740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EEA-4ECD-8957-10324A72EDEB}"/>
                </c:ext>
              </c:extLst>
            </c:dLbl>
            <c:dLbl>
              <c:idx val="1"/>
              <c:layout>
                <c:manualLayout>
                  <c:x val="3.8428119397280907E-3"/>
                  <c:y val="-2.3350846468184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EEA-4ECD-8957-10324A72EDEB}"/>
                </c:ext>
              </c:extLst>
            </c:dLbl>
            <c:dLbl>
              <c:idx val="2"/>
              <c:layout>
                <c:manualLayout>
                  <c:x val="-1.8890200708382526E-2"/>
                  <c:y val="-2.1015757957305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EEA-4ECD-8957-10324A72EDEB}"/>
                </c:ext>
              </c:extLst>
            </c:dLbl>
            <c:dLbl>
              <c:idx val="3"/>
              <c:layout>
                <c:manualLayout>
                  <c:x val="-5.5821095168243101E-2"/>
                  <c:y val="-2.3350846468184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EEA-4ECD-8957-10324A72EDEB}"/>
                </c:ext>
              </c:extLst>
            </c:dLbl>
            <c:dLbl>
              <c:idx val="4"/>
              <c:layout>
                <c:manualLayout>
                  <c:x val="-3.1483667847304209E-3"/>
                  <c:y val="-2.1015941822204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EEA-4ECD-8957-10324A72EDEB}"/>
                </c:ext>
              </c:extLst>
            </c:dLbl>
            <c:dLbl>
              <c:idx val="5"/>
              <c:layout>
                <c:manualLayout>
                  <c:x val="-2.8334025137188553E-3"/>
                  <c:y val="-1.1161498299856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EEA-4ECD-8957-10324A72EDEB}"/>
                </c:ext>
              </c:extLst>
            </c:dLbl>
            <c:dLbl>
              <c:idx val="6"/>
              <c:layout>
                <c:manualLayout>
                  <c:x val="-3.053872463644601E-2"/>
                  <c:y val="6.8470244949675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EEA-4ECD-8957-10324A72EDEB}"/>
                </c:ext>
              </c:extLst>
            </c:dLbl>
            <c:dLbl>
              <c:idx val="7"/>
              <c:layout>
                <c:manualLayout>
                  <c:x val="-1.7538092252239203E-2"/>
                  <c:y val="-7.0429061065875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DEEA-4ECD-8957-10324A72E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динамика!$A$27:$A$34</c:f>
              <c:strCache>
                <c:ptCount val="8"/>
                <c:pt idx="0">
                  <c:v>ЦЕНТРАЛЬНЫЙ ФО</c:v>
                </c:pt>
                <c:pt idx="1">
                  <c:v>ПРИВОЛЖСКИЙ ФО</c:v>
                </c:pt>
                <c:pt idx="2">
                  <c:v>ДАЛЬНЕВОСТОЧНЫЙ ФО</c:v>
                </c:pt>
                <c:pt idx="3">
                  <c:v>СИБИРСКИЙ ФО</c:v>
                </c:pt>
                <c:pt idx="4">
                  <c:v>ЮЖНЫЙ ФО</c:v>
                </c:pt>
                <c:pt idx="5">
                  <c:v>СЕВЕРО-ЗАПАДНЫЙ ФО</c:v>
                </c:pt>
                <c:pt idx="6">
                  <c:v>УРАЛЬСКИЙ ФО</c:v>
                </c:pt>
                <c:pt idx="7">
                  <c:v>СЕВЕРО-КАВКАЗСКИЙ ФО</c:v>
                </c:pt>
              </c:strCache>
            </c:strRef>
          </c:cat>
          <c:val>
            <c:numRef>
              <c:f>динамика!$D$27:$D$34</c:f>
              <c:numCache>
                <c:formatCode>0.00%</c:formatCode>
                <c:ptCount val="8"/>
                <c:pt idx="0">
                  <c:v>4.8462711053759155E-3</c:v>
                </c:pt>
                <c:pt idx="1">
                  <c:v>2.942148690314957E-3</c:v>
                </c:pt>
                <c:pt idx="2">
                  <c:v>8.5831905872258245E-3</c:v>
                </c:pt>
                <c:pt idx="3">
                  <c:v>2.9330199872879331E-3</c:v>
                </c:pt>
                <c:pt idx="4">
                  <c:v>3.924585257356659E-3</c:v>
                </c:pt>
                <c:pt idx="5">
                  <c:v>3.6802968387403732E-3</c:v>
                </c:pt>
                <c:pt idx="6">
                  <c:v>3.4263178145616312E-3</c:v>
                </c:pt>
                <c:pt idx="7">
                  <c:v>1.3824501903330073E-3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DEEA-4ECD-8957-10324A72E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43840"/>
        <c:axId val="99123776"/>
      </c:lineChart>
      <c:catAx>
        <c:axId val="510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9123776"/>
        <c:crosses val="autoZero"/>
        <c:auto val="1"/>
        <c:lblAlgn val="ctr"/>
        <c:lblOffset val="100"/>
        <c:noMultiLvlLbl val="0"/>
      </c:catAx>
      <c:valAx>
        <c:axId val="991237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5104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28431322958295"/>
          <c:y val="0.20185354238776196"/>
          <c:w val="0.14068106583036863"/>
          <c:h val="0.1827172479096855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95119343763491"/>
          <c:y val="0.1284689413823272"/>
          <c:w val="0.77560499063691535"/>
          <c:h val="0.81680407596109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'графики по ФО взрослые охват%'!$B$13</c:f>
              <c:strCache>
                <c:ptCount val="1"/>
                <c:pt idx="0">
                  <c:v>охват взрослых от когорты 18+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1F-4AB3-8ED9-54916CB9F0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1F-4AB3-8ED9-54916CB9F00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71F-4AB3-8ED9-54916CB9F00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71F-4AB3-8ED9-54916CB9F00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71F-4AB3-8ED9-54916CB9F00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71F-4AB3-8ED9-54916CB9F00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71F-4AB3-8ED9-54916CB9F00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71F-4AB3-8ED9-54916CB9F0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'графики по ФО взрослые охват%'!$A$14:$A$21</c:f>
              <c:strCache>
                <c:ptCount val="8"/>
                <c:pt idx="0">
                  <c:v>СЕВЕРО-КАВКАЗСКИЙ ФО</c:v>
                </c:pt>
                <c:pt idx="1">
                  <c:v>ЦЕНТРАЛЬНЫЙ ФО</c:v>
                </c:pt>
                <c:pt idx="2">
                  <c:v>ЮЖНЫЙ ФО</c:v>
                </c:pt>
                <c:pt idx="3">
                  <c:v>ПРИВОЛЖСКИЙ ФО</c:v>
                </c:pt>
                <c:pt idx="4">
                  <c:v>СИБИРСКИЙ ФО</c:v>
                </c:pt>
                <c:pt idx="5">
                  <c:v>СЕВЕРО-ЗАПАДНЫЙ ФО</c:v>
                </c:pt>
                <c:pt idx="6">
                  <c:v>УРАЛЬСКИЙ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'графики по ФО взрослые охват%'!$B$14:$B$21</c:f>
              <c:numCache>
                <c:formatCode>0.0%</c:formatCode>
                <c:ptCount val="8"/>
                <c:pt idx="0">
                  <c:v>3.574401521114481E-3</c:v>
                </c:pt>
                <c:pt idx="1">
                  <c:v>7.7794503770865983E-3</c:v>
                </c:pt>
                <c:pt idx="2">
                  <c:v>8.4312179014060084E-3</c:v>
                </c:pt>
                <c:pt idx="3">
                  <c:v>8.5041471869086813E-3</c:v>
                </c:pt>
                <c:pt idx="4">
                  <c:v>1.1626717084510352E-2</c:v>
                </c:pt>
                <c:pt idx="5">
                  <c:v>1.3977721426960046E-2</c:v>
                </c:pt>
                <c:pt idx="6">
                  <c:v>1.8331771082864531E-2</c:v>
                </c:pt>
                <c:pt idx="7">
                  <c:v>2.7948861955665632E-2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1F-4AB3-8ED9-54916CB9F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5"/>
        <c:axId val="219846144"/>
        <c:axId val="219847680"/>
      </c:barChart>
      <c:catAx>
        <c:axId val="21984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9847680"/>
        <c:crosses val="autoZero"/>
        <c:auto val="1"/>
        <c:lblAlgn val="ctr"/>
        <c:lblOffset val="100"/>
        <c:noMultiLvlLbl val="0"/>
      </c:catAx>
      <c:valAx>
        <c:axId val="21984768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19846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8737239072202"/>
          <c:y val="0.12312848223244852"/>
          <c:w val="0.44166666666666665"/>
          <c:h val="0.73611111111111116"/>
        </c:manualLayout>
      </c:layout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79E-4547-ACAB-F6649206575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79E-4547-ACAB-F6649206575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79E-4547-ACAB-F664920657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по возрастам'!$E$3:$G$3</c:f>
              <c:strCache>
                <c:ptCount val="3"/>
                <c:pt idx="0">
                  <c:v>18-35</c:v>
                </c:pt>
                <c:pt idx="1">
                  <c:v>36-60</c:v>
                </c:pt>
                <c:pt idx="2">
                  <c:v>60+</c:v>
                </c:pt>
              </c:strCache>
            </c:strRef>
          </c:cat>
          <c:val>
            <c:numRef>
              <c:f>'структура по возрастам'!$E$12:$G$12</c:f>
              <c:numCache>
                <c:formatCode>#,##0</c:formatCode>
                <c:ptCount val="3"/>
                <c:pt idx="0">
                  <c:v>355617</c:v>
                </c:pt>
                <c:pt idx="1">
                  <c:v>325074</c:v>
                </c:pt>
                <c:pt idx="2">
                  <c:v>501525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9E-4547-ACAB-F66492065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020981844725037"/>
          <c:y val="0.3466462525517644"/>
          <c:w val="0.11201250731232559"/>
          <c:h val="0.25115157480314965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41580194516511E-2"/>
          <c:y val="3.757196861799203E-2"/>
          <c:w val="0.87511529938308386"/>
          <c:h val="0.7497433284721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'динамика 2015-2016'!$B$3</c:f>
              <c:strCache>
                <c:ptCount val="1"/>
                <c:pt idx="0">
                  <c:v>2016 г.</c:v>
                </c:pt>
              </c:strCache>
            </c:strRef>
          </c:tx>
          <c:invertIfNegative val="0"/>
          <c:cat>
            <c:strRef>
              <c:f>'динамика 2015-2016'!$A$4:$A$11</c:f>
              <c:strCache>
                <c:ptCount val="8"/>
                <c:pt idx="0">
                  <c:v>ЦЕНТРАЛЬНЫЙ ФО</c:v>
                </c:pt>
                <c:pt idx="1">
                  <c:v>ДАЛЬНЕВОСТОЧНЫЙ ФО</c:v>
                </c:pt>
                <c:pt idx="2">
                  <c:v>СЕВЕРО-ЗАПАДНЫЙ ФО</c:v>
                </c:pt>
                <c:pt idx="3">
                  <c:v>РОССИЙСКАЯ ФЕДЕРАЦИЯ</c:v>
                </c:pt>
                <c:pt idx="4">
                  <c:v>УРАЛЬСКИЙ ФО</c:v>
                </c:pt>
                <c:pt idx="5">
                  <c:v>ПРИВОЛЖСКИЙ ФО</c:v>
                </c:pt>
                <c:pt idx="6">
                  <c:v>ЮЖНЫЙ ФО</c:v>
                </c:pt>
                <c:pt idx="7">
                  <c:v>СИБИРСКИЙ ФО</c:v>
                </c:pt>
              </c:strCache>
            </c:strRef>
          </c:cat>
          <c:val>
            <c:numRef>
              <c:f>'динамика 2015-2016'!$B$4:$B$11</c:f>
              <c:numCache>
                <c:formatCode>#,##0</c:formatCode>
                <c:ptCount val="8"/>
                <c:pt idx="0">
                  <c:v>133217</c:v>
                </c:pt>
                <c:pt idx="1">
                  <c:v>25941</c:v>
                </c:pt>
                <c:pt idx="2">
                  <c:v>58573</c:v>
                </c:pt>
                <c:pt idx="3">
                  <c:v>641685</c:v>
                </c:pt>
                <c:pt idx="4">
                  <c:v>55192</c:v>
                </c:pt>
                <c:pt idx="5">
                  <c:v>136498</c:v>
                </c:pt>
                <c:pt idx="6">
                  <c:v>78395</c:v>
                </c:pt>
                <c:pt idx="7">
                  <c:v>96665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9-48B3-AB5F-0972F7D7F341}"/>
            </c:ext>
          </c:extLst>
        </c:ser>
        <c:ser>
          <c:idx val="1"/>
          <c:order val="1"/>
          <c:tx>
            <c:strRef>
              <c:f>'динамика 2015-2016'!$C$3</c:f>
              <c:strCache>
                <c:ptCount val="1"/>
                <c:pt idx="0">
                  <c:v>2017 г.</c:v>
                </c:pt>
              </c:strCache>
            </c:strRef>
          </c:tx>
          <c:invertIfNegative val="0"/>
          <c:cat>
            <c:strRef>
              <c:f>'динамика 2015-2016'!$A$4:$A$11</c:f>
              <c:strCache>
                <c:ptCount val="8"/>
                <c:pt idx="0">
                  <c:v>ЦЕНТРАЛЬНЫЙ ФО</c:v>
                </c:pt>
                <c:pt idx="1">
                  <c:v>ДАЛЬНЕВОСТОЧНЫЙ ФО</c:v>
                </c:pt>
                <c:pt idx="2">
                  <c:v>СЕВЕРО-ЗАПАДНЫЙ ФО</c:v>
                </c:pt>
                <c:pt idx="3">
                  <c:v>РОССИЙСКАЯ ФЕДЕРАЦИЯ</c:v>
                </c:pt>
                <c:pt idx="4">
                  <c:v>УРАЛЬСКИЙ ФО</c:v>
                </c:pt>
                <c:pt idx="5">
                  <c:v>ПРИВОЛЖСКИЙ ФО</c:v>
                </c:pt>
                <c:pt idx="6">
                  <c:v>ЮЖНЫЙ ФО</c:v>
                </c:pt>
                <c:pt idx="7">
                  <c:v>СИБИРСКИЙ ФО</c:v>
                </c:pt>
              </c:strCache>
            </c:strRef>
          </c:cat>
          <c:val>
            <c:numRef>
              <c:f>'динамика 2015-2016'!$C$4:$C$11</c:f>
              <c:numCache>
                <c:formatCode>#,##0</c:formatCode>
                <c:ptCount val="8"/>
                <c:pt idx="0">
                  <c:v>146058</c:v>
                </c:pt>
                <c:pt idx="1">
                  <c:v>27303</c:v>
                </c:pt>
                <c:pt idx="2">
                  <c:v>59569</c:v>
                </c:pt>
                <c:pt idx="3">
                  <c:v>643630</c:v>
                </c:pt>
                <c:pt idx="4">
                  <c:v>54986</c:v>
                </c:pt>
                <c:pt idx="5">
                  <c:v>135285</c:v>
                </c:pt>
                <c:pt idx="6">
                  <c:v>75933</c:v>
                </c:pt>
                <c:pt idx="7">
                  <c:v>90870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9-48B3-AB5F-0972F7D7F341}"/>
            </c:ext>
          </c:extLst>
        </c:ser>
        <c:ser>
          <c:idx val="2"/>
          <c:order val="2"/>
          <c:tx>
            <c:strRef>
              <c:f>'динамика 2015-2016'!$D$3</c:f>
              <c:strCache>
                <c:ptCount val="1"/>
                <c:pt idx="0">
                  <c:v>рост</c:v>
                </c:pt>
              </c:strCache>
            </c:strRef>
          </c:tx>
          <c:spPr>
            <a:ln w="0"/>
          </c:spPr>
          <c:invertIfNegative val="0"/>
          <c:dLbls>
            <c:dLbl>
              <c:idx val="0"/>
              <c:layout>
                <c:manualLayout>
                  <c:x val="-3.1303368874401924E-2"/>
                  <c:y val="-0.14370586213105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69-48B3-AB5F-0972F7D7F341}"/>
                </c:ext>
              </c:extLst>
            </c:dLbl>
            <c:dLbl>
              <c:idx val="1"/>
              <c:layout>
                <c:manualLayout>
                  <c:x val="-3.3517125820619054E-2"/>
                  <c:y val="-2.821876995105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69-48B3-AB5F-0972F7D7F341}"/>
                </c:ext>
              </c:extLst>
            </c:dLbl>
            <c:dLbl>
              <c:idx val="2"/>
              <c:layout>
                <c:manualLayout>
                  <c:x val="-3.4720285899424663E-2"/>
                  <c:y val="-5.5001773426970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C69-48B3-AB5F-0972F7D7F341}"/>
                </c:ext>
              </c:extLst>
            </c:dLbl>
            <c:dLbl>
              <c:idx val="3"/>
              <c:layout>
                <c:manualLayout>
                  <c:x val="-3.7769748856205945E-2"/>
                  <c:y val="-0.61210361178865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69-48B3-AB5F-0972F7D7F341}"/>
                </c:ext>
              </c:extLst>
            </c:dLbl>
            <c:dLbl>
              <c:idx val="4"/>
              <c:layout>
                <c:manualLayout>
                  <c:x val="-3.4812051236737494E-2"/>
                  <c:y val="-4.668576511096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69-48B3-AB5F-0972F7D7F341}"/>
                </c:ext>
              </c:extLst>
            </c:dLbl>
            <c:dLbl>
              <c:idx val="5"/>
              <c:layout>
                <c:manualLayout>
                  <c:x val="-3.6290900046471744E-2"/>
                  <c:y val="-0.14017756096496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69-48B3-AB5F-0972F7D7F341}"/>
                </c:ext>
              </c:extLst>
            </c:dLbl>
            <c:dLbl>
              <c:idx val="6"/>
              <c:layout>
                <c:manualLayout>
                  <c:x val="-3.6566457871070358E-2"/>
                  <c:y val="-7.850792039768417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-3,1%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69-48B3-AB5F-0972F7D7F341}"/>
                </c:ext>
              </c:extLst>
            </c:dLbl>
            <c:dLbl>
              <c:idx val="7"/>
              <c:layout>
                <c:manualLayout>
                  <c:x val="-3.9138840283853407E-2"/>
                  <c:y val="-8.958933159639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69-48B3-AB5F-0972F7D7F341}"/>
                </c:ext>
              </c:extLst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'динамика 2015-2016'!$A$4:$A$11</c:f>
              <c:strCache>
                <c:ptCount val="8"/>
                <c:pt idx="0">
                  <c:v>ЦЕНТРАЛЬНЫЙ ФО</c:v>
                </c:pt>
                <c:pt idx="1">
                  <c:v>ДАЛЬНЕВОСТОЧНЫЙ ФО</c:v>
                </c:pt>
                <c:pt idx="2">
                  <c:v>СЕВЕРО-ЗАПАДНЫЙ ФО</c:v>
                </c:pt>
                <c:pt idx="3">
                  <c:v>РОССИЙСКАЯ ФЕДЕРАЦИЯ</c:v>
                </c:pt>
                <c:pt idx="4">
                  <c:v>УРАЛЬСКИЙ ФО</c:v>
                </c:pt>
                <c:pt idx="5">
                  <c:v>ПРИВОЛЖСКИЙ ФО</c:v>
                </c:pt>
                <c:pt idx="6">
                  <c:v>ЮЖНЫЙ ФО</c:v>
                </c:pt>
                <c:pt idx="7">
                  <c:v>СИБИРСКИЙ ФО</c:v>
                </c:pt>
              </c:strCache>
            </c:strRef>
          </c:cat>
          <c:val>
            <c:numRef>
              <c:f>'динамика 2015-2016'!$D$4:$D$11</c:f>
              <c:numCache>
                <c:formatCode>0.0%</c:formatCode>
                <c:ptCount val="8"/>
                <c:pt idx="0">
                  <c:v>9.6391601672459304E-2</c:v>
                </c:pt>
                <c:pt idx="1">
                  <c:v>5.2503758528969602E-2</c:v>
                </c:pt>
                <c:pt idx="2">
                  <c:v>1.7004421832584882E-2</c:v>
                </c:pt>
                <c:pt idx="3">
                  <c:v>3.0310822288195371E-3</c:v>
                </c:pt>
                <c:pt idx="4">
                  <c:v>-3.7324249891288463E-3</c:v>
                </c:pt>
                <c:pt idx="5">
                  <c:v>-8.8865770927046839E-3</c:v>
                </c:pt>
                <c:pt idx="6">
                  <c:v>-3.1405064098475655E-2</c:v>
                </c:pt>
                <c:pt idx="7">
                  <c:v>-5.9949309470852974E-2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9-48B3-AB5F-0972F7D7F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158720"/>
        <c:axId val="254160256"/>
      </c:barChart>
      <c:catAx>
        <c:axId val="25415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4160256"/>
        <c:crosses val="autoZero"/>
        <c:auto val="1"/>
        <c:lblAlgn val="ctr"/>
        <c:lblOffset val="100"/>
        <c:noMultiLvlLbl val="0"/>
      </c:catAx>
      <c:valAx>
        <c:axId val="254160256"/>
        <c:scaling>
          <c:orientation val="minMax"/>
          <c:min val="-50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4158720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0681733985246853"/>
          <c:y val="0.10843529174237836"/>
          <c:w val="0.28566837499427283"/>
          <c:h val="0.1002517720627956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СЕВЕРО-ЗАПАДНЫЙ ФО</a:t>
            </a:r>
            <a:endParaRPr lang="ru-RU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395119343763491"/>
          <c:y val="0.1284689413823272"/>
          <c:w val="0.77560499063691535"/>
          <c:h val="0.81680407596109317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5"/>
        <c:axId val="220285952"/>
        <c:axId val="220316416"/>
      </c:barChart>
      <c:catAx>
        <c:axId val="22028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0316416"/>
        <c:crosses val="autoZero"/>
        <c:auto val="1"/>
        <c:lblAlgn val="ctr"/>
        <c:lblOffset val="100"/>
        <c:noMultiLvlLbl val="0"/>
      </c:catAx>
      <c:valAx>
        <c:axId val="22031641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20285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95119343763491"/>
          <c:y val="0.1284689413823272"/>
          <c:w val="0.77560499063691535"/>
          <c:h val="0.81680407596109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лучшие_худшие!$C$16</c:f>
              <c:strCache>
                <c:ptCount val="1"/>
                <c:pt idx="0">
                  <c:v>охват взрослых от когорты 18+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0F0-4E91-B788-A6C591DC482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0F0-4E91-B788-A6C591DC482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0F0-4E91-B788-A6C591DC482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0F0-4E91-B788-A6C591DC482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0F0-4E91-B788-A6C591DC482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0F0-4E91-B788-A6C591DC482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0F0-4E91-B788-A6C591DC482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0F0-4E91-B788-A6C591DC482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лучшие_худшие!$A$17:$A$25</c:f>
              <c:strCache>
                <c:ptCount val="9"/>
                <c:pt idx="0">
                  <c:v>Пензенская область</c:v>
                </c:pt>
                <c:pt idx="1">
                  <c:v>Ненецкий автономный округ</c:v>
                </c:pt>
                <c:pt idx="2">
                  <c:v>Калининградская область</c:v>
                </c:pt>
                <c:pt idx="3">
                  <c:v>Республика Калмыкия</c:v>
                </c:pt>
                <c:pt idx="4">
                  <c:v>Республика Алтай</c:v>
                </c:pt>
                <c:pt idx="5">
                  <c:v>Томская область</c:v>
                </c:pt>
                <c:pt idx="6">
                  <c:v>Магаданская область</c:v>
                </c:pt>
                <c:pt idx="7">
                  <c:v>Тюменская область</c:v>
                </c:pt>
                <c:pt idx="8">
                  <c:v>Сахалинская область</c:v>
                </c:pt>
              </c:strCache>
            </c:strRef>
          </c:cat>
          <c:val>
            <c:numRef>
              <c:f>лучшие_худшие!$C$17:$C$25</c:f>
              <c:numCache>
                <c:formatCode>0.0000%</c:formatCode>
                <c:ptCount val="9"/>
                <c:pt idx="0">
                  <c:v>2.5845168122647831E-2</c:v>
                </c:pt>
                <c:pt idx="1">
                  <c:v>2.8503401360544217E-2</c:v>
                </c:pt>
                <c:pt idx="2">
                  <c:v>3.4837278680133497E-2</c:v>
                </c:pt>
                <c:pt idx="3">
                  <c:v>3.9339103068450038E-2</c:v>
                </c:pt>
                <c:pt idx="4">
                  <c:v>4.5846594100184539E-2</c:v>
                </c:pt>
                <c:pt idx="5">
                  <c:v>5.3915654831600678E-2</c:v>
                </c:pt>
                <c:pt idx="6">
                  <c:v>6.7049598679389893E-2</c:v>
                </c:pt>
                <c:pt idx="7">
                  <c:v>9.270339748164258E-2</c:v>
                </c:pt>
                <c:pt idx="8">
                  <c:v>0.15737808907096604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F0-4E91-B788-A6C591DC4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5"/>
        <c:axId val="121595008"/>
        <c:axId val="121596544"/>
      </c:barChart>
      <c:catAx>
        <c:axId val="12159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1596544"/>
        <c:crosses val="autoZero"/>
        <c:auto val="1"/>
        <c:lblAlgn val="ctr"/>
        <c:lblOffset val="100"/>
        <c:noMultiLvlLbl val="0"/>
      </c:catAx>
      <c:valAx>
        <c:axId val="121596544"/>
        <c:scaling>
          <c:orientation val="minMax"/>
        </c:scaling>
        <c:delete val="1"/>
        <c:axPos val="b"/>
        <c:numFmt formatCode="0.0000%" sourceLinked="1"/>
        <c:majorTickMark val="out"/>
        <c:minorTickMark val="none"/>
        <c:tickLblPos val="nextTo"/>
        <c:crossAx val="121595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СЕВЕРО-ЗАПАДНЫЙ ФО</a:t>
            </a:r>
            <a:endParaRPr lang="ru-RU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395119343763491"/>
          <c:y val="0.1284689413823272"/>
          <c:w val="0.77560499063691535"/>
          <c:h val="0.81680407596109317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5"/>
        <c:axId val="121607680"/>
        <c:axId val="121609216"/>
      </c:barChart>
      <c:catAx>
        <c:axId val="12160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21609216"/>
        <c:crosses val="autoZero"/>
        <c:auto val="1"/>
        <c:lblAlgn val="ctr"/>
        <c:lblOffset val="100"/>
        <c:noMultiLvlLbl val="0"/>
      </c:catAx>
      <c:valAx>
        <c:axId val="12160921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21607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95119343763491"/>
          <c:y val="0.1284689413823272"/>
          <c:w val="0.77560499063691535"/>
          <c:h val="0.81680407596109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лучшие_худшие!$C$3</c:f>
              <c:strCache>
                <c:ptCount val="1"/>
                <c:pt idx="0">
                  <c:v>охват взрослых от когорты 18+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C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82-4BBB-906E-961757554D4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82-4BBB-906E-961757554D4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782-4BBB-906E-961757554D4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782-4BBB-906E-961757554D4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782-4BBB-906E-961757554D4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782-4BBB-906E-961757554D4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782-4BBB-906E-961757554D4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782-4BBB-906E-961757554D43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лучшие_худшие!$A$4:$A$11</c:f>
              <c:strCache>
                <c:ptCount val="8"/>
                <c:pt idx="0">
                  <c:v>Мурманская область</c:v>
                </c:pt>
                <c:pt idx="1">
                  <c:v>Республика Дагестан</c:v>
                </c:pt>
                <c:pt idx="2">
                  <c:v>Тверская область</c:v>
                </c:pt>
                <c:pt idx="3">
                  <c:v>Кемеровская область</c:v>
                </c:pt>
                <c:pt idx="4">
                  <c:v>Брянская область</c:v>
                </c:pt>
                <c:pt idx="5">
                  <c:v>Республика Марий Эл</c:v>
                </c:pt>
                <c:pt idx="6">
                  <c:v>Республика Северная Осетия - Алания</c:v>
                </c:pt>
                <c:pt idx="7">
                  <c:v>Чеченская Республика</c:v>
                </c:pt>
              </c:strCache>
            </c:strRef>
          </c:cat>
          <c:val>
            <c:numRef>
              <c:f>лучшие_худшие!$C$4:$C$11</c:f>
              <c:numCache>
                <c:formatCode>0.00%</c:formatCode>
                <c:ptCount val="8"/>
                <c:pt idx="0">
                  <c:v>1.294430513849141E-3</c:v>
                </c:pt>
                <c:pt idx="1">
                  <c:v>1.2101562627428138E-3</c:v>
                </c:pt>
                <c:pt idx="2">
                  <c:v>9.6750762390126132E-4</c:v>
                </c:pt>
                <c:pt idx="3">
                  <c:v>9.5509010434617647E-4</c:v>
                </c:pt>
                <c:pt idx="4">
                  <c:v>8.036865746961255E-4</c:v>
                </c:pt>
                <c:pt idx="5">
                  <c:v>7.8697790908969058E-4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82-4BBB-906E-961757554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5"/>
        <c:axId val="121724288"/>
        <c:axId val="121726080"/>
      </c:barChart>
      <c:catAx>
        <c:axId val="12172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1726080"/>
        <c:crosses val="autoZero"/>
        <c:auto val="1"/>
        <c:lblAlgn val="ctr"/>
        <c:lblOffset val="100"/>
        <c:noMultiLvlLbl val="0"/>
      </c:catAx>
      <c:valAx>
        <c:axId val="12172608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21724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8603091280257"/>
          <c:y val="3.3879265507705238E-2"/>
          <c:w val="0.76806877401194418"/>
          <c:h val="0.77871684835907584"/>
        </c:manualLayout>
      </c:layout>
      <c:barChart>
        <c:barDir val="col"/>
        <c:grouping val="clustered"/>
        <c:varyColors val="0"/>
        <c:ser>
          <c:idx val="1"/>
          <c:order val="1"/>
          <c:tx>
            <c:v>Охват вакцинацией</c:v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'Лист2 (2)'!$B$1:$U$1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'Лист2 (2)'!$B$4:$U$4</c:f>
              <c:numCache>
                <c:formatCode>0.00%</c:formatCode>
                <c:ptCount val="20"/>
                <c:pt idx="0">
                  <c:v>4.3999999999999997E-2</c:v>
                </c:pt>
                <c:pt idx="1">
                  <c:v>6.4000000000000001E-2</c:v>
                </c:pt>
                <c:pt idx="2">
                  <c:v>0.107</c:v>
                </c:pt>
                <c:pt idx="3">
                  <c:v>0.13200000000000001</c:v>
                </c:pt>
                <c:pt idx="4">
                  <c:v>0.123</c:v>
                </c:pt>
                <c:pt idx="5" formatCode="0%">
                  <c:v>0.1</c:v>
                </c:pt>
                <c:pt idx="6">
                  <c:v>0.13900000000000001</c:v>
                </c:pt>
                <c:pt idx="7">
                  <c:v>0.14799999999999999</c:v>
                </c:pt>
                <c:pt idx="8">
                  <c:v>0.19400000000000001</c:v>
                </c:pt>
                <c:pt idx="9">
                  <c:v>0.222</c:v>
                </c:pt>
                <c:pt idx="10">
                  <c:v>0.189</c:v>
                </c:pt>
                <c:pt idx="11" formatCode="0%">
                  <c:v>0.24</c:v>
                </c:pt>
                <c:pt idx="12">
                  <c:v>0.23899999999999999</c:v>
                </c:pt>
                <c:pt idx="13" formatCode="0%">
                  <c:v>0.26</c:v>
                </c:pt>
                <c:pt idx="14">
                  <c:v>0.26400000000000001</c:v>
                </c:pt>
                <c:pt idx="15">
                  <c:v>0.27800000000000002</c:v>
                </c:pt>
                <c:pt idx="16">
                  <c:v>0.29499999999999998</c:v>
                </c:pt>
                <c:pt idx="17" formatCode="0%">
                  <c:v>0.31</c:v>
                </c:pt>
                <c:pt idx="18" formatCode="0%">
                  <c:v>0.38</c:v>
                </c:pt>
                <c:pt idx="19">
                  <c:v>0.46500000000000002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8-4775-A837-630861491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978816"/>
        <c:axId val="230259456"/>
      </c:barChart>
      <c:lineChart>
        <c:grouping val="standard"/>
        <c:varyColors val="0"/>
        <c:ser>
          <c:idx val="0"/>
          <c:order val="0"/>
          <c:tx>
            <c:v>Заболеваемость гриппом</c:v>
          </c:tx>
          <c:spPr>
            <a:ln w="3810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'Лист2 (2)'!$B$1:$U$1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'Лист2 (2)'!$B$2:$U$2</c:f>
              <c:numCache>
                <c:formatCode>0.0</c:formatCode>
                <c:ptCount val="20"/>
                <c:pt idx="0">
                  <c:v>2517.1</c:v>
                </c:pt>
                <c:pt idx="1">
                  <c:v>4132.2</c:v>
                </c:pt>
                <c:pt idx="2">
                  <c:v>2973.3</c:v>
                </c:pt>
                <c:pt idx="3">
                  <c:v>1375.7</c:v>
                </c:pt>
                <c:pt idx="4">
                  <c:v>1190.5999999999999</c:v>
                </c:pt>
                <c:pt idx="5">
                  <c:v>2416.9</c:v>
                </c:pt>
                <c:pt idx="6">
                  <c:v>640.4</c:v>
                </c:pt>
                <c:pt idx="7">
                  <c:v>638.1</c:v>
                </c:pt>
                <c:pt idx="8">
                  <c:v>352.1</c:v>
                </c:pt>
                <c:pt idx="9">
                  <c:v>353.9</c:v>
                </c:pt>
                <c:pt idx="10">
                  <c:v>226.9</c:v>
                </c:pt>
                <c:pt idx="11">
                  <c:v>417.4</c:v>
                </c:pt>
                <c:pt idx="12" formatCode="0.00">
                  <c:v>19.27</c:v>
                </c:pt>
                <c:pt idx="13">
                  <c:v>216.7</c:v>
                </c:pt>
                <c:pt idx="14" formatCode="0.00">
                  <c:v>17.23</c:v>
                </c:pt>
                <c:pt idx="15" formatCode="0.00">
                  <c:v>70.28</c:v>
                </c:pt>
                <c:pt idx="16">
                  <c:v>9.0399999999999991</c:v>
                </c:pt>
                <c:pt idx="17" formatCode="#0.00">
                  <c:v>34.1</c:v>
                </c:pt>
                <c:pt idx="18" formatCode="General">
                  <c:v>60.5</c:v>
                </c:pt>
                <c:pt idx="19" formatCode="General">
                  <c:v>34.86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98-4775-A837-630861491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88704"/>
        <c:axId val="230258880"/>
      </c:lineChart>
      <c:catAx>
        <c:axId val="23488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30258880"/>
        <c:crosses val="autoZero"/>
        <c:auto val="1"/>
        <c:lblAlgn val="ctr"/>
        <c:lblOffset val="100"/>
        <c:noMultiLvlLbl val="0"/>
      </c:catAx>
      <c:valAx>
        <c:axId val="230258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 dirty="0" smtClean="0"/>
                  <a:t>Показатель заболеваемости  на 100 тыс.</a:t>
                </a:r>
                <a:endParaRPr lang="ru-RU" sz="1200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34888704"/>
        <c:crosses val="autoZero"/>
        <c:crossBetween val="between"/>
      </c:valAx>
      <c:valAx>
        <c:axId val="2302594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Охват </a:t>
                </a:r>
                <a:r>
                  <a:rPr lang="ru-RU" sz="1200" dirty="0" smtClean="0"/>
                  <a:t>вакцинацией</a:t>
                </a:r>
                <a:r>
                  <a:rPr lang="ru-RU" dirty="0" smtClean="0"/>
                  <a:t>, %</a:t>
                </a:r>
                <a:endParaRPr lang="ru-RU" dirty="0"/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234978816"/>
        <c:crosses val="max"/>
        <c:crossBetween val="between"/>
      </c:valAx>
      <c:catAx>
        <c:axId val="234978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025945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13756070346279"/>
          <c:y val="3.889102616252748E-2"/>
          <c:w val="0.72884298882929488"/>
          <c:h val="0.88006792393512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Лист7!$A$2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7987633501967481E-2"/>
                  <c:y val="4.07331975560081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A2-4E6F-BAB7-8E444DC9A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Лист7!$B$1:$E$1</c:f>
              <c:strCache>
                <c:ptCount val="4"/>
                <c:pt idx="0">
                  <c:v>Дети 0-17 лет</c:v>
                </c:pt>
                <c:pt idx="1">
                  <c:v>Лица старше 60 лет</c:v>
                </c:pt>
                <c:pt idx="2">
                  <c:v>Медработники</c:v>
                </c:pt>
                <c:pt idx="3">
                  <c:v>Беременные</c:v>
                </c:pt>
              </c:strCache>
            </c:strRef>
          </c:cat>
          <c:val>
            <c:numRef>
              <c:f>Лист7!$B$2:$E$2</c:f>
              <c:numCache>
                <c:formatCode>0.0%</c:formatCode>
                <c:ptCount val="4"/>
                <c:pt idx="0">
                  <c:v>0.47599999999999998</c:v>
                </c:pt>
                <c:pt idx="1">
                  <c:v>0.3</c:v>
                </c:pt>
                <c:pt idx="2">
                  <c:v>0.45300000000000001</c:v>
                </c:pt>
                <c:pt idx="3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A2-4E6F-BAB7-8E444DC9A33A}"/>
            </c:ext>
          </c:extLst>
        </c:ser>
        <c:ser>
          <c:idx val="1"/>
          <c:order val="1"/>
          <c:tx>
            <c:strRef>
              <c:f>Лист7!$A$3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Лист7!$B$1:$E$1</c:f>
              <c:strCache>
                <c:ptCount val="4"/>
                <c:pt idx="0">
                  <c:v>Дети 0-17 лет</c:v>
                </c:pt>
                <c:pt idx="1">
                  <c:v>Лица старше 60 лет</c:v>
                </c:pt>
                <c:pt idx="2">
                  <c:v>Медработники</c:v>
                </c:pt>
                <c:pt idx="3">
                  <c:v>Беременные</c:v>
                </c:pt>
              </c:strCache>
            </c:strRef>
          </c:cat>
          <c:val>
            <c:numRef>
              <c:f>Лист7!$B$3:$E$3</c:f>
              <c:numCache>
                <c:formatCode>0.0%</c:formatCode>
                <c:ptCount val="4"/>
                <c:pt idx="0">
                  <c:v>0.55000000000000004</c:v>
                </c:pt>
                <c:pt idx="1">
                  <c:v>0.37</c:v>
                </c:pt>
                <c:pt idx="2">
                  <c:v>0.49299999999999999</c:v>
                </c:pt>
                <c:pt idx="3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A2-4E6F-BAB7-8E444DC9A33A}"/>
            </c:ext>
          </c:extLst>
        </c:ser>
        <c:ser>
          <c:idx val="2"/>
          <c:order val="2"/>
          <c:tx>
            <c:strRef>
              <c:f>Лист7!$A$4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975267003934795E-2"/>
                  <c:y val="-4.07331975560081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FA2-4E6F-BAB7-8E444DC9A33A}"/>
                </c:ext>
              </c:extLst>
            </c:dLbl>
            <c:dLbl>
              <c:idx val="3"/>
              <c:layout>
                <c:manualLayout>
                  <c:x val="3.3726812816188868E-2"/>
                  <c:y val="4.07331975560081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FA2-4E6F-BAB7-8E444DC9A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Лист7!$B$1:$E$1</c:f>
              <c:strCache>
                <c:ptCount val="4"/>
                <c:pt idx="0">
                  <c:v>Дети 0-17 лет</c:v>
                </c:pt>
                <c:pt idx="1">
                  <c:v>Лица старше 60 лет</c:v>
                </c:pt>
                <c:pt idx="2">
                  <c:v>Медработники</c:v>
                </c:pt>
                <c:pt idx="3">
                  <c:v>Беременные</c:v>
                </c:pt>
              </c:strCache>
            </c:strRef>
          </c:cat>
          <c:val>
            <c:numRef>
              <c:f>Лист7!$B$4:$E$4</c:f>
              <c:numCache>
                <c:formatCode>0.00%</c:formatCode>
                <c:ptCount val="4"/>
                <c:pt idx="0" formatCode="0.0%">
                  <c:v>0.57499999999999996</c:v>
                </c:pt>
                <c:pt idx="1">
                  <c:v>0.45200000000000001</c:v>
                </c:pt>
                <c:pt idx="2" formatCode="0%">
                  <c:v>0.89</c:v>
                </c:pt>
                <c:pt idx="3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A2-4E6F-BAB7-8E444DC9A3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664960"/>
        <c:axId val="37475392"/>
      </c:barChart>
      <c:catAx>
        <c:axId val="4266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7475392"/>
        <c:crosses val="autoZero"/>
        <c:auto val="1"/>
        <c:lblAlgn val="ctr"/>
        <c:lblOffset val="100"/>
        <c:noMultiLvlLbl val="0"/>
      </c:catAx>
      <c:valAx>
        <c:axId val="37475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/>
                  <a:t>Охват вакцинацией, %</a:t>
                </a:r>
              </a:p>
            </c:rich>
          </c:tx>
          <c:layout>
            <c:manualLayout>
              <c:xMode val="edge"/>
              <c:yMode val="edge"/>
              <c:x val="2.2544283413848631E-2"/>
              <c:y val="0.32246012605777807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2664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1312335958007E-3"/>
          <c:y val="0.2853653279373598"/>
          <c:w val="0.57828781167979004"/>
          <c:h val="0.546952018928668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7308858267716531"/>
          <c:y val="0.19993503937007873"/>
          <c:w val="0.32691141732283463"/>
          <c:h val="0.618879921259842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6-11 мес. 29 дн.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E38-4D02-A8CB-3E898BE1166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Подлежат вакцинации</c:v>
                </c:pt>
                <c:pt idx="1">
                  <c:v>Вакцинировано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778810</c:v>
                </c:pt>
                <c:pt idx="1">
                  <c:v>643630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38-4D02-A8CB-3E898BE11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6474624"/>
        <c:axId val="135805120"/>
      </c:barChart>
      <c:catAx>
        <c:axId val="13647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805120"/>
        <c:crosses val="autoZero"/>
        <c:auto val="1"/>
        <c:lblAlgn val="ctr"/>
        <c:lblOffset val="100"/>
        <c:noMultiLvlLbl val="0"/>
      </c:catAx>
      <c:valAx>
        <c:axId val="135805120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36474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37758438089971E-2"/>
          <c:y val="1.5794290684482439E-2"/>
          <c:w val="0.93557627664962928"/>
          <c:h val="0.90642725449529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Лист1!$G$8</c:f>
              <c:strCache>
                <c:ptCount val="1"/>
                <c:pt idx="0">
                  <c:v>Охват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598BC400-C255-4D2F-9D06-66D09ABF549D}" type="VALUE">
                      <a:rPr lang="en-US" sz="1800" b="1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6330409356725129E-2"/>
                      <c:h val="6.032618205333029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EA9-43BD-92A4-A59CCE4922B4}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800" b="1" dirty="0" smtClean="0"/>
                      <a:t>31%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9254385964912263E-2"/>
                      <c:h val="6.03261820533302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EA9-43BD-92A4-A59CCE4922B4}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63C54F2B-0874-4817-AC05-EE3D75A133C5}" type="VALUE">
                      <a:rPr lang="en-US" sz="1600" b="1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8.0241170511580792E-2"/>
                      <c:h val="5.44202898550724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A9-43BD-92A4-A59CCE4922B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Лист1!$F$9:$F$11</c:f>
              <c:strCache>
                <c:ptCount val="3"/>
                <c:pt idx="0">
                  <c:v>0-12 мес.</c:v>
                </c:pt>
                <c:pt idx="1">
                  <c:v>0-6 мес.</c:v>
                </c:pt>
                <c:pt idx="2">
                  <c:v>6 мес.-12 мес.</c:v>
                </c:pt>
              </c:strCache>
            </c:strRef>
          </c:cat>
          <c:val>
            <c:numRef>
              <c:f>Лист1!$G$9:$G$11</c:f>
              <c:numCache>
                <c:formatCode>0%</c:formatCode>
                <c:ptCount val="3"/>
                <c:pt idx="0">
                  <c:v>0.57136224432319516</c:v>
                </c:pt>
                <c:pt idx="1">
                  <c:v>0.25361773023321044</c:v>
                </c:pt>
                <c:pt idx="2">
                  <c:v>0.82642749836288698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9-43BD-92A4-A59CCE492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51840"/>
        <c:axId val="243650496"/>
      </c:barChart>
      <c:catAx>
        <c:axId val="20765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650496"/>
        <c:crosses val="autoZero"/>
        <c:auto val="1"/>
        <c:lblAlgn val="ctr"/>
        <c:lblOffset val="100"/>
        <c:noMultiLvlLbl val="0"/>
      </c:catAx>
      <c:valAx>
        <c:axId val="243650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7651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'0-6_анализ)'!$F$41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'0-6_анализ)'!$D$57:$D$74</c:f>
              <c:strCache>
                <c:ptCount val="18"/>
                <c:pt idx="0">
                  <c:v>Ленинградская область</c:v>
                </c:pt>
                <c:pt idx="1">
                  <c:v>Мурманская область</c:v>
                </c:pt>
                <c:pt idx="2">
                  <c:v>Магаданская область</c:v>
                </c:pt>
                <c:pt idx="3">
                  <c:v>Псковская область</c:v>
                </c:pt>
                <c:pt idx="4">
                  <c:v>Республика Алтай</c:v>
                </c:pt>
                <c:pt idx="5">
                  <c:v>г. Санкт-Петербург</c:v>
                </c:pt>
                <c:pt idx="6">
                  <c:v>Иркутская область</c:v>
                </c:pt>
                <c:pt idx="7">
                  <c:v>Краснодарский край</c:v>
                </c:pt>
                <c:pt idx="8">
                  <c:v>Республика Мордовия</c:v>
                </c:pt>
                <c:pt idx="9">
                  <c:v>Ставропольский край</c:v>
                </c:pt>
                <c:pt idx="10">
                  <c:v>Пермский край</c:v>
                </c:pt>
                <c:pt idx="11">
                  <c:v>Республика Саха (Якутия)</c:v>
                </c:pt>
                <c:pt idx="12">
                  <c:v>Волгоградская область</c:v>
                </c:pt>
                <c:pt idx="13">
                  <c:v>г. Москва</c:v>
                </c:pt>
                <c:pt idx="14">
                  <c:v>Удмуртская Республика</c:v>
                </c:pt>
                <c:pt idx="15">
                  <c:v>г. Севастополь</c:v>
                </c:pt>
                <c:pt idx="16">
                  <c:v>Карачаево-Черкесская Республика</c:v>
                </c:pt>
                <c:pt idx="17">
                  <c:v>Смоленская область</c:v>
                </c:pt>
              </c:strCache>
            </c:strRef>
          </c:cat>
          <c:val>
            <c:numRef>
              <c:f>'0-6_анализ)'!$F$57:$F$74</c:f>
              <c:numCache>
                <c:formatCode>0%</c:formatCode>
                <c:ptCount val="18"/>
                <c:pt idx="0">
                  <c:v>7.6123633418814951E-2</c:v>
                </c:pt>
                <c:pt idx="1">
                  <c:v>7.6475986540226401E-2</c:v>
                </c:pt>
                <c:pt idx="2">
                  <c:v>7.9449152542372878E-2</c:v>
                </c:pt>
                <c:pt idx="3">
                  <c:v>9.3993892093654691E-2</c:v>
                </c:pt>
                <c:pt idx="4">
                  <c:v>9.433962264150951E-2</c:v>
                </c:pt>
                <c:pt idx="5">
                  <c:v>0.40652244107200547</c:v>
                </c:pt>
                <c:pt idx="6">
                  <c:v>0.40880236986881135</c:v>
                </c:pt>
                <c:pt idx="7">
                  <c:v>0.42317916002126532</c:v>
                </c:pt>
                <c:pt idx="8">
                  <c:v>0.44056807656684183</c:v>
                </c:pt>
                <c:pt idx="9">
                  <c:v>0.45309822958309526</c:v>
                </c:pt>
                <c:pt idx="10">
                  <c:v>0.4638454946938238</c:v>
                </c:pt>
                <c:pt idx="11">
                  <c:v>0.48685417303576933</c:v>
                </c:pt>
                <c:pt idx="12">
                  <c:v>0.50923757481134446</c:v>
                </c:pt>
                <c:pt idx="13">
                  <c:v>0.52019159127195269</c:v>
                </c:pt>
                <c:pt idx="14">
                  <c:v>0.61772983114446633</c:v>
                </c:pt>
                <c:pt idx="15">
                  <c:v>0.7028055159296247</c:v>
                </c:pt>
                <c:pt idx="16">
                  <c:v>0.86531288852051391</c:v>
                </c:pt>
                <c:pt idx="17">
                  <c:v>0.95449591280654011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B-4A30-8CA3-705AC1E12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560704"/>
        <c:axId val="105566592"/>
      </c:barChart>
      <c:catAx>
        <c:axId val="105560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5566592"/>
        <c:crosses val="autoZero"/>
        <c:auto val="1"/>
        <c:lblAlgn val="ctr"/>
        <c:lblOffset val="100"/>
        <c:noMultiLvlLbl val="0"/>
      </c:catAx>
      <c:valAx>
        <c:axId val="1055665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556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'0-6_анализ)'!$F$41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'0-6_анализ)'!$D$42:$D$54</c:f>
              <c:strCache>
                <c:ptCount val="13"/>
                <c:pt idx="0">
                  <c:v>Костромская область</c:v>
                </c:pt>
                <c:pt idx="1">
                  <c:v>Республика Коми</c:v>
                </c:pt>
                <c:pt idx="2">
                  <c:v>Республика Ингушетия</c:v>
                </c:pt>
                <c:pt idx="3">
                  <c:v>Кировская область</c:v>
                </c:pt>
                <c:pt idx="4">
                  <c:v>Курганская область</c:v>
                </c:pt>
                <c:pt idx="5">
                  <c:v>Чукотский автономный округ</c:v>
                </c:pt>
                <c:pt idx="6">
                  <c:v>Орловская область</c:v>
                </c:pt>
                <c:pt idx="7">
                  <c:v>Республика Северная Осетия - Алания</c:v>
                </c:pt>
                <c:pt idx="8">
                  <c:v>Чеченская Республика</c:v>
                </c:pt>
                <c:pt idx="9">
                  <c:v>Рязанская область</c:v>
                </c:pt>
                <c:pt idx="10">
                  <c:v>Республика Тыва</c:v>
                </c:pt>
                <c:pt idx="11">
                  <c:v>Ненецкий автономный округ</c:v>
                </c:pt>
                <c:pt idx="12">
                  <c:v>Алтайский край</c:v>
                </c:pt>
              </c:strCache>
            </c:strRef>
          </c:cat>
          <c:val>
            <c:numRef>
              <c:f>'0-6_анализ)'!$F$42:$F$54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1.9749835418038219E-3</c:v>
                </c:pt>
                <c:pt idx="7">
                  <c:v>1.0916476263010927E-2</c:v>
                </c:pt>
                <c:pt idx="8">
                  <c:v>3.1627430910951895E-2</c:v>
                </c:pt>
                <c:pt idx="9">
                  <c:v>5.8174292940905974E-2</c:v>
                </c:pt>
                <c:pt idx="10">
                  <c:v>6.0092870800327845E-2</c:v>
                </c:pt>
                <c:pt idx="11">
                  <c:v>6.1290322580645158E-2</c:v>
                </c:pt>
                <c:pt idx="12">
                  <c:v>6.3060796645702313E-2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2-424C-AABD-2532F1907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33024"/>
        <c:axId val="110838912"/>
      </c:barChart>
      <c:catAx>
        <c:axId val="110833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0838912"/>
        <c:crosses val="autoZero"/>
        <c:auto val="1"/>
        <c:lblAlgn val="ctr"/>
        <c:lblOffset val="100"/>
        <c:noMultiLvlLbl val="0"/>
      </c:catAx>
      <c:valAx>
        <c:axId val="1108389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083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1г.-1г.-11мес.29 дн.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5C3-47AF-9263-2C6F7AE529C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Подлежат ревакцинации</c:v>
                </c:pt>
                <c:pt idx="1">
                  <c:v>Ревакцинировано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1747060</c:v>
                </c:pt>
                <c:pt idx="1">
                  <c:v>952667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C3-47AF-9263-2C6F7AE52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6482304"/>
        <c:axId val="135586944"/>
      </c:barChart>
      <c:catAx>
        <c:axId val="13648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5586944"/>
        <c:crosses val="autoZero"/>
        <c:auto val="1"/>
        <c:lblAlgn val="ctr"/>
        <c:lblOffset val="100"/>
        <c:noMultiLvlLbl val="0"/>
      </c:catAx>
      <c:valAx>
        <c:axId val="13558694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36482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546009411545453E-2"/>
          <c:y val="0.14868429907799988"/>
          <c:w val="0.82625898833651712"/>
          <c:h val="0.526044013729053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'привитость%(полный курс)'!$C$1</c:f>
              <c:strCache>
                <c:ptCount val="1"/>
                <c:pt idx="0">
                  <c:v>охват детей рожденных в 2015г.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dLbl>
              <c:idx val="0"/>
              <c:layout>
                <c:manualLayout>
                  <c:x val="-3.3530571992110451E-2"/>
                  <c:y val="-5.470085470085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4C-46CF-93FF-2C5C1F376C57}"/>
                </c:ext>
              </c:extLst>
            </c:dLbl>
            <c:dLbl>
              <c:idx val="1"/>
              <c:layout>
                <c:manualLayout>
                  <c:x val="-3.7569771234217023E-2"/>
                  <c:y val="-4.424335419611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4C-46CF-93FF-2C5C1F376C57}"/>
                </c:ext>
              </c:extLst>
            </c:dLbl>
            <c:dLbl>
              <c:idx val="3"/>
              <c:layout>
                <c:manualLayout>
                  <c:x val="-3.1558185404339252E-2"/>
                  <c:y val="-4.786324786324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44C-46CF-93FF-2C5C1F376C57}"/>
                </c:ext>
              </c:extLst>
            </c:dLbl>
            <c:dLbl>
              <c:idx val="4"/>
              <c:layout>
                <c:manualLayout>
                  <c:x val="-5.9171597633136822E-3"/>
                  <c:y val="-3.41880341880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4C-46CF-93FF-2C5C1F376C57}"/>
                </c:ext>
              </c:extLst>
            </c:dLbl>
            <c:dLbl>
              <c:idx val="5"/>
              <c:layout>
                <c:manualLayout>
                  <c:x val="-3.3530571992110451E-2"/>
                  <c:y val="3.760683760683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44C-46CF-93FF-2C5C1F376C57}"/>
                </c:ext>
              </c:extLst>
            </c:dLbl>
            <c:dLbl>
              <c:idx val="6"/>
              <c:layout>
                <c:manualLayout>
                  <c:x val="-3.3530571992110451E-2"/>
                  <c:y val="-2.051282051282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44C-46CF-93FF-2C5C1F376C57}"/>
                </c:ext>
              </c:extLst>
            </c:dLbl>
            <c:dLbl>
              <c:idx val="7"/>
              <c:layout>
                <c:manualLayout>
                  <c:x val="-2.3668639053254437E-2"/>
                  <c:y val="-5.1282051282051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44C-46CF-93FF-2C5C1F376C57}"/>
                </c:ext>
              </c:extLst>
            </c:dLbl>
            <c:dLbl>
              <c:idx val="8"/>
              <c:layout>
                <c:manualLayout>
                  <c:x val="-2.3668639053254437E-2"/>
                  <c:y val="-4.102564102564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4C-46CF-93FF-2C5C1F376C57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'привитость%(полный курс)'!$A$2:$A$9</c:f>
              <c:strCache>
                <c:ptCount val="8"/>
                <c:pt idx="0">
                  <c:v>ЮЖНЫЙ ФО</c:v>
                </c:pt>
                <c:pt idx="1">
                  <c:v>СЕВЕРО-ЗАПАДНЫЙ ФО</c:v>
                </c:pt>
                <c:pt idx="2">
                  <c:v>СЕВЕРО-КАВКАЗСКИЙ ФО</c:v>
                </c:pt>
                <c:pt idx="3">
                  <c:v>ПРИВОЛЖСКИЙ ФО</c:v>
                </c:pt>
                <c:pt idx="4">
                  <c:v>СИБИРСКИЙ ФО</c:v>
                </c:pt>
                <c:pt idx="5">
                  <c:v>ЦЕНТРАЛЬНЫЙ ФО</c:v>
                </c:pt>
                <c:pt idx="6">
                  <c:v>ДАЛЬНЕВОСТОЧНЫЙ ФО</c:v>
                </c:pt>
                <c:pt idx="7">
                  <c:v>УРАЛЬСКИЙ ФО</c:v>
                </c:pt>
              </c:strCache>
            </c:strRef>
          </c:cat>
          <c:val>
            <c:numRef>
              <c:f>'привитость%(полный курс)'!$C$2:$C$9</c:f>
              <c:numCache>
                <c:formatCode>0.0%</c:formatCode>
                <c:ptCount val="8"/>
                <c:pt idx="0">
                  <c:v>0.66208242223872948</c:v>
                </c:pt>
                <c:pt idx="1">
                  <c:v>0.62219316881843434</c:v>
                </c:pt>
                <c:pt idx="2">
                  <c:v>0.57487793136648102</c:v>
                </c:pt>
                <c:pt idx="3">
                  <c:v>0.55117686469625582</c:v>
                </c:pt>
                <c:pt idx="4">
                  <c:v>0.54836166563003874</c:v>
                </c:pt>
                <c:pt idx="5">
                  <c:v>0.48585033304286734</c:v>
                </c:pt>
                <c:pt idx="6">
                  <c:v>0.48235678786293484</c:v>
                </c:pt>
                <c:pt idx="7">
                  <c:v>0.46767877359366011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4C-46CF-93FF-2C5C1F376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769984"/>
        <c:axId val="256152704"/>
      </c:barChart>
      <c:catAx>
        <c:axId val="25576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256152704"/>
        <c:crosses val="autoZero"/>
        <c:auto val="1"/>
        <c:lblAlgn val="ctr"/>
        <c:lblOffset val="100"/>
        <c:noMultiLvlLbl val="0"/>
      </c:catAx>
      <c:valAx>
        <c:axId val="25615270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55769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0.09375</cdr:x>
      <cdr:y>0.01478</cdr:y>
    </cdr:from>
    <cdr:to>
      <cdr:x>1</cdr:x>
      <cdr:y>0.13301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57200" y="76201"/>
          <a:ext cx="4419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0.375</cdr:x>
      <cdr:y>0.24631</cdr:y>
    </cdr:from>
    <cdr:to>
      <cdr:x>1</cdr:x>
      <cdr:y>0.70813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994400" y="1270001"/>
          <a:ext cx="3048000" cy="2381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0.07813</cdr:x>
      <cdr:y>0.02956</cdr:y>
    </cdr:from>
    <cdr:to>
      <cdr:x>1</cdr:x>
      <cdr:y>0.17734</cdr:y>
    </cdr:to>
    <cdr:sp macro="" textlink="">
      <cdr:nvSpPr>
        <cdr:cNvPr id="4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81000" y="152401"/>
          <a:ext cx="44958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0.14707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8352928" cy="868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3000"/>
            </a:lnSpc>
            <a:defRPr/>
          </a:pPr>
          <a:r>
            <a: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Территории с </a:t>
          </a:r>
          <a:r>
            <a: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лучшими показателями охвата противопневмококковой вакцинацией </a:t>
          </a:r>
          <a:r>
            <a: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взрослых (</a:t>
          </a:r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31 XII </a:t>
          </a:r>
          <a:r>
            <a: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2017 г</a:t>
          </a:r>
          <a:r>
            <a: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.)</a:t>
          </a:r>
          <a:endParaRPr lang="ru-RU" sz="2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ts val="3000"/>
            </a:lnSpc>
            <a:defRPr/>
          </a:pPr>
          <a:r>
            <a:rPr lang="ru-RU" sz="1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Федеральная </a:t>
          </a:r>
          <a:r>
            <a:rPr lang="ru-RU" sz="12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служба по надзору в сфере защиты прав потребителей и благополучия человека (Форма </a:t>
          </a:r>
          <a:r>
            <a:rPr lang="ru-RU" sz="1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6) 2017</a:t>
          </a:r>
          <a:endParaRPr lang="ru-RU" sz="12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ts val="3000"/>
            </a:lnSpc>
            <a:defRPr/>
          </a:pPr>
          <a:endParaRPr lang="ru-RU" sz="2000" b="1" dirty="0" smtClean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ts val="3000"/>
            </a:lnSpc>
            <a:defRPr/>
          </a:pPr>
          <a:endParaRPr lang="ru-RU" sz="20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0.01428</cdr:y>
    </cdr:from>
    <cdr:to>
      <cdr:x>1</cdr:x>
      <cdr:y>0.16134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84318"/>
          <a:ext cx="8352928" cy="868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3000"/>
            </a:lnSpc>
            <a:defRPr/>
          </a:pPr>
          <a:r>
            <a: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Территории с </a:t>
          </a:r>
          <a:r>
            <a: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худшими </a:t>
          </a:r>
          <a:r>
            <a: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показателями охвата противопневмококковой вакцинацией взрослых (</a:t>
          </a:r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31 XII </a:t>
          </a:r>
          <a:r>
            <a: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2017 г</a:t>
          </a:r>
          <a:r>
            <a: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.)</a:t>
          </a:r>
          <a:endParaRPr lang="ru-RU" sz="2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ts val="3000"/>
            </a:lnSpc>
            <a:defRPr/>
          </a:pPr>
          <a:r>
            <a:rPr lang="ru-RU" sz="1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Федеральная </a:t>
          </a:r>
          <a:r>
            <a:rPr lang="ru-RU" sz="1200" b="1" dirty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служба по надзору в сфере защиты прав потребителей и благополучия человека (Форма </a:t>
          </a:r>
          <a:r>
            <a:rPr lang="ru-RU" sz="1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6) 2017 г.</a:t>
          </a:r>
          <a:endParaRPr lang="ru-RU" sz="12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ts val="3000"/>
            </a:lnSpc>
            <a:defRPr/>
          </a:pPr>
          <a:endParaRPr lang="ru-RU" sz="2000" b="1" dirty="0" smtClean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ts val="3000"/>
            </a:lnSpc>
            <a:defRPr/>
          </a:pPr>
          <a:endParaRPr lang="ru-RU" sz="20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0.69174</cdr:x>
      <cdr:y>0.53396</cdr:y>
    </cdr:from>
    <cdr:to>
      <cdr:x>0.86521</cdr:x>
      <cdr:y>0.94768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455518" y="2323455"/>
          <a:ext cx="1368152" cy="1800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4925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0.34478</cdr:x>
      <cdr:y>0.38503</cdr:y>
    </cdr:from>
    <cdr:to>
      <cdr:x>0.49087</cdr:x>
      <cdr:y>0.94768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719214" y="1675383"/>
          <a:ext cx="1152128" cy="244827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F551E-BFDF-4259-AD39-2E8684EDEB2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AEEFC-4723-4ECA-BC37-7435EF388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D5036-96FD-493B-8D37-0DDE32B07B8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FA735-B04D-467D-A468-D61EF15D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8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Верхний колонтитул 3"/>
          <p:cNvSpPr>
            <a:spLocks noGrp="1"/>
          </p:cNvSpPr>
          <p:nvPr>
            <p:ph type="hdr" sz="quarter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5325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7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FA735-B04D-467D-A468-D61EF15D4B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8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FA735-B04D-467D-A468-D61EF15D4B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0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99117-6485-45E5-8550-C907B3ACE5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9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Мед. отводы (среди детей рожденных в 2016 г.)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РФ мед. отводы в 2016 г. составили  3,4%, отказы 5,9%.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2017 г.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высокий % мед. отводов в следующих регионах (табл. 4).  Данные показатели требуют дополнительных комментариев со стороны региональных  МЗ и выяснения причин.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FA735-B04D-467D-A468-D61EF15D4B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62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Российской Федерации вопрос профилактики пневмоний и смертности от них возведены в ранг государственных задач: разработан и внедрён План мероприятий по сокращению смертности от болезней органов дыхания в 2015 году в РФ, одним из мероприятий которого является «профилактика респираторных инфекций путем иммунизации населения от гриппа и пневмококковой инфекции, в первую очередь в группах риска с долей лиц, вакцинированных против пневмококковой инфекции из групп риска 10%» .</a:t>
            </a:r>
          </a:p>
          <a:p>
            <a:r>
              <a:rPr lang="ru-RU" dirty="0" smtClean="0"/>
              <a:t>Поручение Правительства Российской Федерации от 28.08.2015 № ОГ-П12-5913 о возможности включения расходов на иммунизацию пациентов из групп риска, имеющих хронические заболевания с использованием иммунобиологических препаратов (вакцины, иммуноглобулины), в программу обязательного медицинского страхования</a:t>
            </a:r>
          </a:p>
          <a:p>
            <a:r>
              <a:rPr lang="ru-RU" dirty="0" smtClean="0"/>
              <a:t>Включить вакцинацию против пневмококковой инфекции пациентам групп риска в клинические рекомендации и стандарты оказания медицинской помощи по терапии, кардиологии, неврологии, онкологии, </a:t>
            </a:r>
            <a:r>
              <a:rPr lang="ru-RU" dirty="0" err="1" smtClean="0"/>
              <a:t>онкогематологии</a:t>
            </a:r>
            <a:r>
              <a:rPr lang="ru-RU" dirty="0" smtClean="0"/>
              <a:t>, нефрологии, пульмонологии, аллергологии, иммунологии, эндокринологии, трансплантологии, инфекционным заболеваниям (ВИЧ-инфекции).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99117-6485-45E5-8550-C907B3ACE57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76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9BC42-952E-40F8-A864-89D2E74B51F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5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2772B4D-B687-436C-BFA1-67565B600C17}" type="slidenum">
              <a:rPr lang="ru-RU" altLang="ru-RU" smtClean="0">
                <a:solidFill>
                  <a:srgbClr val="000000"/>
                </a:solidFill>
              </a:rPr>
              <a:pPr/>
              <a:t>26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9923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07" tIns="49003" rIns="98007" bIns="49003" anchor="b"/>
          <a:lstStyle>
            <a:lvl1pPr defTabSz="9810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810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810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810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810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6D7FCC0-80DE-485C-96BC-456C5DBCFD3A}" type="slidenum">
              <a:rPr lang="fr-FR" altLang="ru-RU" sz="1300">
                <a:solidFill>
                  <a:srgbClr val="000000"/>
                </a:solidFill>
                <a:latin typeface="Times" panose="02020603050405020304" pitchFamily="18" charset="0"/>
              </a:rPr>
              <a:pPr algn="r"/>
              <a:t>26</a:t>
            </a:fld>
            <a:endParaRPr lang="fr-FR" altLang="ru-RU" sz="13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09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07" tIns="49003" rIns="98007" bIns="49003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900" smtClean="0"/>
              <a:t> Данное исследование было проведено для прояснения благоприятных эффектов вакцинации против гриппа и пневмококковой инфекции в течение 3-х сезонов гриппа (1993-1994, 1994-1995, 1995-1996) у пожилых людей с хроническим заболеванием легких.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900" smtClean="0"/>
              <a:t> В этом когортном исследовании участвовало 1898 пожилых людей, наблюдающихся в крупной организации медицинского обслуживания в Миннеаполисе (США), у которых ранее было диагностирована ХОБЛ. Пациентов исключали из когорты, если они были старше 65 лет по состоянию на 1 октября 1993 года и если ХОБЛ была диагностирована в течение предыдущих 12 месяцев.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900" smtClean="0"/>
              <a:t> Уровни охвата вакцинацией против гриппа в эти три сезона составили 72, 74 и 75%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900" smtClean="0"/>
              <a:t> Вакцинация против гриппа в отдельности ассоциировалась со снижением на 52% риска госпитализации в связи с пневмонией 52% (95% доверительный интервал (ДИ): 18±72) и риска смерти на 70% (95% ДИ: 57±89).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900" smtClean="0"/>
              <a:t> Вакцинация против пневмококковой инфекции в отдельности ассоциировалась со снижением на 27% риска госпитализации в связи с пневмонией (95% ДИ: 13±52) и риска смерти на 34% (95% ДИ:  6±54).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900" smtClean="0"/>
              <a:t> Одновременное введение этих вакцин ассоциировалось со снижением риска госпитализации в связи с пневмонией на 63% (95% ДИ: 29±80) и риска смерти на 81% (95% ДИ: 68±88), по сравнению с отсутствием вакцинации вообще.  Данные результаты были взаимодополняющими, и признаков взаимодействия между вакцинами не было.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900" smtClean="0"/>
              <a:t> Эти наблюдения показывают, что вакцинация против пневмококковой инфекции у пожилых людей с ХОБЛ может быть связана с дополнительными благоприятными эффектами, в том числе значительным снижением риска смерти. Хотя снижение риска госпитализации в связи с пневмонией в течение трех сезонов гриппа не было значимым, </a:t>
            </a:r>
            <a:r>
              <a:rPr lang="ru-RU" altLang="ru-RU" sz="900" b="1" smtClean="0"/>
              <a:t>когда пневмококковую вакцину изучали в течение 2-х летнего периода, ее введение ассоциировалось с достоверным уменьшением риска госпитализации в связи с пневмонией</a:t>
            </a:r>
            <a:r>
              <a:rPr lang="ru-RU" altLang="ru-RU" sz="90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sz="9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900" b="1" u="sng" smtClean="0"/>
              <a:t>Литература: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altLang="ru-RU" sz="900" b="1" u="sng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900" smtClean="0">
                <a:solidFill>
                  <a:srgbClr val="6699FF"/>
                </a:solidFill>
              </a:rPr>
              <a:t>(36) Nichol KL. The additive benefits of influenza and pneumococcal vaccinations during influenza seasons among elderly persons with chronic lung disease.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900" smtClean="0">
                <a:solidFill>
                  <a:srgbClr val="6699FF"/>
                </a:solidFill>
              </a:rPr>
              <a:t>Arch Intern Med. 1999 Nov 8;159(20):2437-42</a:t>
            </a:r>
            <a:endParaRPr lang="ru-RU" altLang="ru-RU" sz="900" smtClean="0"/>
          </a:p>
        </p:txBody>
      </p:sp>
    </p:spTree>
    <p:extLst>
      <p:ext uri="{BB962C8B-B14F-4D97-AF65-F5344CB8AC3E}">
        <p14:creationId xmlns:p14="http://schemas.microsoft.com/office/powerpoint/2010/main" val="219640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F81C13A-2626-4DCC-93E3-2E8177B0E186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5192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minzdrav.ru/poleznye-resursy/klinicheskie-rekomendatsii-po-vaktsinoprofilaktike-pnevmokokkovoy-infektsi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47813" y="4465638"/>
            <a:ext cx="6400800" cy="213201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1"/>
                </a:solidFill>
              </a:rPr>
              <a:t>Брико Николай Иванович</a:t>
            </a:r>
          </a:p>
          <a:p>
            <a:pPr eaLnBrk="1" hangingPunct="1"/>
            <a:r>
              <a:rPr lang="ru-RU" altLang="ru-RU" sz="1800" b="1" smtClean="0">
                <a:solidFill>
                  <a:schemeClr val="tx1"/>
                </a:solidFill>
              </a:rPr>
              <a:t>Академик РАН, д.м.н. профессор</a:t>
            </a:r>
          </a:p>
          <a:p>
            <a:pPr eaLnBrk="1" hangingPunct="1"/>
            <a:r>
              <a:rPr lang="ru-RU" altLang="ru-RU" sz="1800" b="1" smtClean="0">
                <a:solidFill>
                  <a:schemeClr val="tx1"/>
                </a:solidFill>
              </a:rPr>
              <a:t>Заведующий кафедрой эпидемиологии и доказательной медицины  Первого МГМУ им. И.М. Сеченова </a:t>
            </a:r>
          </a:p>
          <a:p>
            <a:pPr eaLnBrk="1" hangingPunct="1"/>
            <a:r>
              <a:rPr lang="ru-RU" altLang="ru-RU" sz="2000" b="1" smtClean="0">
                <a:solidFill>
                  <a:schemeClr val="tx1"/>
                </a:solidFill>
              </a:rPr>
              <a:t>Главный эпидемиолог МЗ РФ</a:t>
            </a:r>
          </a:p>
        </p:txBody>
      </p:sp>
      <p:sp>
        <p:nvSpPr>
          <p:cNvPr id="44035" name="Заголовок 20"/>
          <p:cNvSpPr>
            <a:spLocks noGrp="1"/>
          </p:cNvSpPr>
          <p:nvPr>
            <p:ph type="title"/>
          </p:nvPr>
        </p:nvSpPr>
        <p:spPr>
          <a:xfrm>
            <a:off x="192088" y="2060575"/>
            <a:ext cx="8229600" cy="216693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Охват и своевременность вакцинации против  пневмококковой инфекции в России</a:t>
            </a:r>
          </a:p>
        </p:txBody>
      </p:sp>
      <p:sp>
        <p:nvSpPr>
          <p:cNvPr id="44036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rgbClr val="898989"/>
                </a:solidFill>
              </a:rPr>
              <a:t>1 июня 2018г</a:t>
            </a:r>
            <a:endParaRPr lang="en-US" altLang="ru-RU" dirty="0">
              <a:solidFill>
                <a:srgbClr val="898989"/>
              </a:solidFill>
            </a:endParaRPr>
          </a:p>
        </p:txBody>
      </p:sp>
      <p:pic>
        <p:nvPicPr>
          <p:cNvPr id="4403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319588" cy="17097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15888"/>
            <a:ext cx="364966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13819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552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Регионы с наиболее низкими показателями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законченного курса</a:t>
            </a:r>
            <a:r>
              <a:rPr lang="ru-RU" sz="2400" b="1" dirty="0" smtClean="0">
                <a:solidFill>
                  <a:schemeClr val="tx2"/>
                </a:solidFill>
              </a:rPr>
              <a:t> иммунизации* </a:t>
            </a:r>
            <a:r>
              <a:rPr lang="ru-RU" sz="2400" b="1" dirty="0" smtClean="0">
                <a:solidFill>
                  <a:srgbClr val="C00000"/>
                </a:solidFill>
              </a:rPr>
              <a:t>детей рождённых в 2016 г. </a:t>
            </a:r>
            <a:r>
              <a:rPr lang="ru-RU" sz="2400" b="1" dirty="0">
                <a:solidFill>
                  <a:schemeClr val="tx2"/>
                </a:solidFill>
              </a:rPr>
              <a:t>против пневмококковой инфекции (форма 6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732" y="6093569"/>
            <a:ext cx="865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/>
              <a:t>* </a:t>
            </a:r>
            <a:r>
              <a:rPr lang="en-US" altLang="ru-RU" sz="1400" dirty="0" smtClean="0"/>
              <a:t>V1+V2</a:t>
            </a:r>
            <a:r>
              <a:rPr lang="ru-RU" altLang="ru-RU" sz="1400" dirty="0" smtClean="0"/>
              <a:t>+</a:t>
            </a:r>
            <a:r>
              <a:rPr lang="en-US" altLang="ru-RU" sz="1400" dirty="0" smtClean="0"/>
              <a:t>R</a:t>
            </a:r>
            <a:endParaRPr lang="ru-RU" altLang="ru-RU" sz="1400" dirty="0"/>
          </a:p>
          <a:p>
            <a:r>
              <a:rPr lang="ru-RU" sz="1400" dirty="0" smtClean="0"/>
              <a:t>Данные адаптированы из формы </a:t>
            </a:r>
            <a:r>
              <a:rPr lang="en-US" sz="1400" dirty="0"/>
              <a:t>6</a:t>
            </a:r>
            <a:r>
              <a:rPr lang="ru-RU" sz="1400" dirty="0"/>
              <a:t> ФБУЗ «Федеральный центр гигиены и эпидемиологии», </a:t>
            </a:r>
            <a:r>
              <a:rPr lang="ru-RU" sz="1400" dirty="0" smtClean="0"/>
              <a:t>2017 гг.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41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ъект 2"/>
          <p:cNvSpPr>
            <a:spLocks noGrp="1"/>
          </p:cNvSpPr>
          <p:nvPr>
            <p:ph idx="1"/>
          </p:nvPr>
        </p:nvSpPr>
        <p:spPr>
          <a:xfrm>
            <a:off x="467544" y="188913"/>
            <a:ext cx="8496944" cy="10795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700" dirty="0" smtClean="0">
                <a:solidFill>
                  <a:srgbClr val="C00000"/>
                </a:solidFill>
              </a:rPr>
              <a:t>Правительство РФ своим Постановлением № 394 от 31 марта 2017 г. утвердило изменения в программу «Развитие здравоохранения»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t="15625" r="16617" b="14899"/>
          <a:stretch>
            <a:fillRect/>
          </a:stretch>
        </p:blipFill>
        <p:spPr bwMode="auto">
          <a:xfrm>
            <a:off x="1331640" y="1281112"/>
            <a:ext cx="5472608" cy="258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0" t="57904" r="20890" b="13235"/>
          <a:stretch/>
        </p:blipFill>
        <p:spPr bwMode="auto">
          <a:xfrm>
            <a:off x="827584" y="4073019"/>
            <a:ext cx="7200800" cy="24257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824288" y="3195638"/>
            <a:ext cx="1454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Мед.отводы</a:t>
            </a:r>
            <a:r>
              <a:rPr lang="ru-RU" sz="2400" b="1" dirty="0">
                <a:solidFill>
                  <a:srgbClr val="C00000"/>
                </a:solidFill>
              </a:rPr>
              <a:t> и отказы от </a:t>
            </a:r>
            <a:r>
              <a:rPr lang="ru-RU" sz="2400" b="1" dirty="0" smtClean="0">
                <a:solidFill>
                  <a:srgbClr val="C00000"/>
                </a:solidFill>
              </a:rPr>
              <a:t>вакцинации против пневмококковой инфекции 2016-2017 </a:t>
            </a:r>
            <a:r>
              <a:rPr lang="ru-RU" sz="2400" b="1" dirty="0">
                <a:solidFill>
                  <a:srgbClr val="C00000"/>
                </a:solidFill>
              </a:rPr>
              <a:t>гг. </a:t>
            </a:r>
            <a:r>
              <a:rPr lang="ru-RU" sz="2400" b="1" dirty="0" smtClean="0">
                <a:solidFill>
                  <a:srgbClr val="C00000"/>
                </a:solidFill>
              </a:rPr>
              <a:t>в РФ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по данным регионов, февраль-март 2018 г.)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986708"/>
              </p:ext>
            </p:extLst>
          </p:nvPr>
        </p:nvGraphicFramePr>
        <p:xfrm>
          <a:off x="152400" y="191287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371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%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 flipV="1">
            <a:off x="6400800" y="3052465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%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 flipV="1">
            <a:off x="5486400" y="235061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%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 flipV="1">
            <a:off x="2971800" y="369959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%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 flipV="1">
            <a:off x="2057400" y="369391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%</a:t>
            </a:r>
            <a:endParaRPr lang="ru-RU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9" t="31286" r="22705" b="34942"/>
          <a:stretch/>
        </p:blipFill>
        <p:spPr bwMode="auto">
          <a:xfrm>
            <a:off x="6917140" y="1375436"/>
            <a:ext cx="2044890" cy="10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Медицинские  отводы при вакцинации против пневмококковой инфекции  детей первого года жизни в РФ по федеральным округам в 2016-2017 гг.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295151"/>
              </p:ext>
            </p:extLst>
          </p:nvPr>
        </p:nvGraphicFramePr>
        <p:xfrm>
          <a:off x="152400" y="12954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14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Регионы РФ с наиболее высоким уровнем медицинских отводов от вакцинацией против пневмококковой инфекции детей в возрасте до 6 мес. в 2017 году (по данным регионов).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45326"/>
              </p:ext>
            </p:extLst>
          </p:nvPr>
        </p:nvGraphicFramePr>
        <p:xfrm>
          <a:off x="152400" y="1219200"/>
          <a:ext cx="8763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3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Отказы от вакцинации против пневмококковой инфекции детей первого года жизни в РФ по федеральным округам в 2016-2017 гг.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078462"/>
              </p:ext>
            </p:extLst>
          </p:nvPr>
        </p:nvGraphicFramePr>
        <p:xfrm>
          <a:off x="76200" y="990600"/>
          <a:ext cx="88392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2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Регионы РФ с максимальной долей детей в возрасте до 6 мес., которым не была выполнена вакцинация против пневмококковой инфекции по причине отказа от вакцинации в 2017 году.</a:t>
            </a:r>
            <a:br>
              <a:rPr lang="ru-RU" sz="1800" b="1" dirty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82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Регионы с самыми низкими показателями </a:t>
            </a:r>
            <a:r>
              <a:rPr lang="ru-RU" sz="2000" b="1" dirty="0" smtClean="0">
                <a:solidFill>
                  <a:srgbClr val="FF0000"/>
                </a:solidFill>
              </a:rPr>
              <a:t>своевременности вакцинации против пневмококковой инфекции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(</a:t>
            </a:r>
            <a:r>
              <a:rPr lang="ru-RU" sz="1800" b="1" dirty="0" smtClean="0">
                <a:solidFill>
                  <a:srgbClr val="FF0000"/>
                </a:solidFill>
              </a:rPr>
              <a:t>данные регионов </a:t>
            </a:r>
            <a:r>
              <a:rPr lang="ru-RU" sz="1800" b="1" dirty="0">
                <a:solidFill>
                  <a:srgbClr val="FF0000"/>
                </a:solidFill>
              </a:rPr>
              <a:t>(февраль-март 2018 г</a:t>
            </a:r>
            <a:r>
              <a:rPr lang="ru-RU" sz="1800" b="1" dirty="0" smtClean="0">
                <a:solidFill>
                  <a:srgbClr val="FF0000"/>
                </a:solidFill>
              </a:rPr>
              <a:t>.)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68137"/>
              </p:ext>
            </p:extLst>
          </p:nvPr>
        </p:nvGraphicFramePr>
        <p:xfrm>
          <a:off x="228601" y="1600200"/>
          <a:ext cx="8762998" cy="485254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19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Регион (субъект Федерации)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дети 2017 г. рождения, состоящие на учёте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абс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дети,  родившиеся в 2017 г., получившие первичную серию вакцинации (V1 и V2) против пневмококковой инфекции в первые 6 месяцев жизни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мед. отводы при вакцинации против пневмококковой инфекции у детей 2017 года рождения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отказы от вакцинации против пневмококковой инфекции у детей 2017 года рождения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Суммарно мед. отводы и отказы от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вакцинации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абс.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% от состоящих на учёте детей, достигших возраста 5 мес. 29 дней к 31.12.2017 г 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абс.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% от состоящих на учёте детей 2017 г. рождения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абс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 от состоящих на учёте детей 2017 г. рождения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Мурманская область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6636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8%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Ивановская область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9336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489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11%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291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476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Республика Марий Эл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7453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917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26%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265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364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Чеченская Республика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19951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5640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28%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692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5380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Калининградская область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10936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1187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43%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478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268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Владимирская область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13 395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3976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780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Приморский край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18268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5065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55%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2158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1763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22%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Республика Саха (Якутия)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13710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3894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60%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391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Псковская область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6104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1763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60%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Еврейская автономная область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1998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1356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60%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23%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08" marR="1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9" t="31286" r="22705" b="34942"/>
          <a:stretch/>
        </p:blipFill>
        <p:spPr bwMode="auto">
          <a:xfrm>
            <a:off x="7099110" y="37640"/>
            <a:ext cx="2044890" cy="10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0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60648"/>
            <a:ext cx="8424936" cy="776654"/>
          </a:xfrm>
          <a:prstGeom prst="rect">
            <a:avLst/>
          </a:prstGeom>
        </p:spPr>
        <p:txBody>
          <a:bodyPr/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1,1%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(1182 216)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охват </a:t>
            </a:r>
            <a:r>
              <a:rPr lang="ru-RU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вакцинацией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взрослых </a:t>
            </a:r>
            <a:r>
              <a:rPr lang="ru-RU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РФ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против пневмококковой инфекции</a:t>
            </a:r>
            <a:r>
              <a:rPr lang="ru-RU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(Росстат. Ф 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2017 г </a:t>
            </a:r>
            <a:endParaRPr lang="ru-RU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defRPr/>
            </a:pPr>
            <a:endParaRPr lang="ru-RU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251520" y="1379474"/>
          <a:ext cx="8784976" cy="546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10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1000" y="76200"/>
            <a:ext cx="8321657" cy="914400"/>
          </a:xfrm>
          <a:prstGeom prst="rect">
            <a:avLst/>
          </a:prstGeom>
        </p:spPr>
        <p:txBody>
          <a:bodyPr/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Охват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вакцинацией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взрослого населения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РФ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против пневмококковой инфекции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(2015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-2017г)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71600" y="4797152"/>
            <a:ext cx="710810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61116" y="4675489"/>
            <a:ext cx="975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0,23%</a:t>
            </a:r>
            <a:endParaRPr lang="ru-RU" sz="1600" b="1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4581128"/>
            <a:ext cx="7089516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61116" y="4273351"/>
            <a:ext cx="90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0,38%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71600" y="4653136"/>
            <a:ext cx="710810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61116" y="4489375"/>
            <a:ext cx="975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0,33%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42418" y="4273351"/>
            <a:ext cx="740768" cy="740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28515" y="3212976"/>
            <a:ext cx="1168573" cy="5847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РФ охват по годам </a:t>
            </a:r>
            <a:endParaRPr lang="ru-RU" sz="16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450088" y="3797751"/>
            <a:ext cx="0" cy="4756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808519"/>
              </p:ext>
            </p:extLst>
          </p:nvPr>
        </p:nvGraphicFramePr>
        <p:xfrm>
          <a:off x="0" y="836304"/>
          <a:ext cx="8964488" cy="592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380946"/>
            <a:ext cx="91450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Данные адаптированы из ФБУЗ 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"Федеральный центр гигиены и эпидемиологии« (Форма 5)</a:t>
            </a:r>
          </a:p>
        </p:txBody>
      </p:sp>
    </p:spTree>
    <p:extLst>
      <p:ext uri="{BB962C8B-B14F-4D97-AF65-F5344CB8AC3E}">
        <p14:creationId xmlns:p14="http://schemas.microsoft.com/office/powerpoint/2010/main" val="12038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289" y="1052736"/>
            <a:ext cx="8229600" cy="549461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Охват </a:t>
            </a:r>
            <a:r>
              <a:rPr lang="ru-RU" sz="1400" dirty="0">
                <a:solidFill>
                  <a:prstClr val="black"/>
                </a:solidFill>
              </a:rPr>
              <a:t>вакцинацией против </a:t>
            </a:r>
            <a:r>
              <a:rPr lang="ru-RU" sz="1400" dirty="0" smtClean="0">
                <a:solidFill>
                  <a:prstClr val="black"/>
                </a:solidFill>
              </a:rPr>
              <a:t>пневмококковой инфекции </a:t>
            </a:r>
            <a:r>
              <a:rPr lang="ru-RU" sz="1400" dirty="0">
                <a:solidFill>
                  <a:prstClr val="black"/>
                </a:solidFill>
              </a:rPr>
              <a:t>на 1-м году жизни по </a:t>
            </a:r>
            <a:r>
              <a:rPr lang="ru-RU" sz="1400" dirty="0" smtClean="0">
                <a:solidFill>
                  <a:prstClr val="black"/>
                </a:solidFill>
              </a:rPr>
              <a:t>ФО в 2017 г. (%)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7732" y="6093569"/>
            <a:ext cx="865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/>
              <a:t>* </a:t>
            </a:r>
            <a:r>
              <a:rPr lang="ru-RU" sz="1400" dirty="0"/>
              <a:t>(</a:t>
            </a:r>
            <a:r>
              <a:rPr lang="en-US" altLang="ru-RU" sz="1400" dirty="0"/>
              <a:t>V1+V2</a:t>
            </a:r>
            <a:r>
              <a:rPr lang="ru-RU" altLang="ru-RU" sz="1400" dirty="0"/>
              <a:t>) на первом полугодии жизни</a:t>
            </a:r>
          </a:p>
          <a:p>
            <a:r>
              <a:rPr lang="ru-RU" sz="1400" dirty="0" smtClean="0"/>
              <a:t>Данные адаптированы из формы </a:t>
            </a:r>
            <a:r>
              <a:rPr lang="en-US" sz="1400" dirty="0"/>
              <a:t>6</a:t>
            </a:r>
            <a:r>
              <a:rPr lang="ru-RU" sz="1400" dirty="0"/>
              <a:t> ФБУЗ «Федеральный центр гигиены и эпидемиологии», </a:t>
            </a:r>
            <a:r>
              <a:rPr lang="ru-RU" sz="1400" dirty="0" smtClean="0"/>
              <a:t>2017 гг.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0432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Вакцинация</a:t>
            </a:r>
            <a:r>
              <a:rPr lang="ru-RU" alt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детей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2017 года рождения </a:t>
            </a:r>
            <a:endParaRPr lang="ru-RU" sz="24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 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пневмококковой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инфекции </a:t>
            </a:r>
            <a:r>
              <a:rPr lang="ru-RU" sz="2400" b="1" dirty="0">
                <a:solidFill>
                  <a:schemeClr val="tx2"/>
                </a:solidFill>
              </a:rPr>
              <a:t>(данные ф.6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 2016г -75%</a:t>
            </a:r>
            <a:endParaRPr lang="ru-RU" sz="2400" b="1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2708920"/>
            <a:ext cx="765105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6084168" y="1772816"/>
            <a:ext cx="2888386" cy="9361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83% средний показатель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 РФ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9190"/>
            <a:ext cx="9288016" cy="1008112"/>
          </a:xfrm>
          <a:prstGeom prst="rect">
            <a:avLst/>
          </a:prstGeom>
        </p:spPr>
        <p:txBody>
          <a:bodyPr/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,1%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охват </a:t>
            </a:r>
            <a:r>
              <a:rPr lang="ru-RU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вакцинацией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взрослых </a:t>
            </a:r>
            <a:r>
              <a:rPr lang="ru-RU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РФ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против пневмококковой инфекции</a:t>
            </a:r>
            <a:r>
              <a:rPr lang="ru-RU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ФБУЗ «Федеральный </a:t>
            </a:r>
            <a:r>
              <a:rPr lang="ru-RU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центр гигиены и </a:t>
            </a: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эпидемиологии» (</a:t>
            </a:r>
            <a:r>
              <a:rPr lang="ru-RU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Форма 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2017 г </a:t>
            </a:r>
            <a:endParaRPr lang="ru-RU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defRPr/>
            </a:pPr>
            <a:endParaRPr lang="ru-RU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-73024" y="692696"/>
          <a:ext cx="9217024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9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1663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Структура по возрастным группам вакцинированных против пневмококковой инфекции взрослых </a:t>
            </a:r>
            <a:endParaRPr lang="ru-RU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ФБУЗ </a:t>
            </a:r>
            <a:r>
              <a:rPr lang="ru-RU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«Федеральный центр гигиены и эпидемиологии» (Форма 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г</a:t>
            </a:r>
            <a:endParaRPr lang="en-US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539552" y="1193850"/>
          <a:ext cx="8136904" cy="566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5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560008"/>
              </p:ext>
            </p:extLst>
          </p:nvPr>
        </p:nvGraphicFramePr>
        <p:xfrm>
          <a:off x="228600" y="152400"/>
          <a:ext cx="8748464" cy="613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323528" y="1916832"/>
          <a:ext cx="8820472" cy="471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86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054864"/>
              </p:ext>
            </p:extLst>
          </p:nvPr>
        </p:nvGraphicFramePr>
        <p:xfrm>
          <a:off x="179512" y="188640"/>
          <a:ext cx="8784976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179512" y="1268760"/>
          <a:ext cx="8496944" cy="546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6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424936" cy="9361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Заболеваемость гриппом в РФ и охват вакцинацией с 1998 по 2017 г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.</a:t>
            </a:r>
            <a:br>
              <a:rPr lang="ru-RU" sz="2000" b="1" dirty="0">
                <a:solidFill>
                  <a:srgbClr val="C00000"/>
                </a:solidFill>
                <a:latin typeface="+mn-lt"/>
              </a:rPr>
            </a:br>
            <a:r>
              <a:rPr lang="ru-RU" sz="1800" b="1" dirty="0">
                <a:solidFill>
                  <a:srgbClr val="C00000"/>
                </a:solidFill>
                <a:latin typeface="+mn-lt"/>
              </a:rPr>
              <a:t>В 2017г привито от гриппа 67,4 млн чел ) 46,6% , в том числе за счет средств 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работодателей </a:t>
            </a:r>
            <a:r>
              <a:rPr lang="ru-RU" sz="1800" b="1" dirty="0">
                <a:solidFill>
                  <a:srgbClr val="C00000"/>
                </a:solidFill>
                <a:latin typeface="+mn-lt"/>
              </a:rPr>
              <a:t>– 6,6 </a:t>
            </a:r>
            <a:r>
              <a:rPr lang="ru-RU" sz="1800" b="1" dirty="0" err="1" smtClean="0">
                <a:solidFill>
                  <a:srgbClr val="C00000"/>
                </a:solidFill>
                <a:latin typeface="+mn-lt"/>
              </a:rPr>
              <a:t>млн.чел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.  </a:t>
            </a:r>
            <a:r>
              <a:rPr lang="ru-RU" sz="1800" b="1" dirty="0"/>
              <a:t>Риск заболевания гриппом у </a:t>
            </a:r>
            <a:r>
              <a:rPr lang="ru-RU" sz="1800" b="1" dirty="0" err="1"/>
              <a:t>непривитых</a:t>
            </a:r>
            <a:r>
              <a:rPr lang="ru-RU" sz="1800" b="1" dirty="0"/>
              <a:t> почти в 17 раз выше, чем у привитых.</a:t>
            </a:r>
            <a:r>
              <a:rPr lang="ru-RU" dirty="0"/>
              <a:t/>
            </a:r>
            <a:br>
              <a:rPr lang="ru-RU" dirty="0"/>
            </a:br>
            <a:endParaRPr lang="ru-RU" sz="1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556792"/>
          <a:ext cx="7886700" cy="462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72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784976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Охват вакцинацией против гриппа групп риска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в эпидемические сезоны 2015-2016гг., 2016-2017гг., 2017-2018  гг.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484784"/>
          <a:ext cx="8352928" cy="469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8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8928100" cy="1295400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Одновременная вакцинация против гриппа и пневмококковой инфекции приносит дополнительную пользу пожилым людям с хроническими болезнями органов дыхания</a:t>
            </a:r>
            <a:r>
              <a:rPr lang="ru-RU" altLang="ru-RU" sz="2000" smtClean="0"/>
              <a:t> В этом когортном исследовании участвовало 1898 пожилых людей в Миннеаполисе (США), </a:t>
            </a:r>
            <a:endParaRPr lang="en-US" altLang="ru-RU" sz="2000" b="1" smtClean="0">
              <a:solidFill>
                <a:srgbClr val="C00000"/>
              </a:solidFill>
            </a:endParaRPr>
          </a:p>
        </p:txBody>
      </p:sp>
      <p:grpSp>
        <p:nvGrpSpPr>
          <p:cNvPr id="208899" name="Group 56"/>
          <p:cNvGrpSpPr>
            <a:grpSpLocks noChangeAspect="1"/>
          </p:cNvGrpSpPr>
          <p:nvPr/>
        </p:nvGrpSpPr>
        <p:grpSpPr bwMode="auto">
          <a:xfrm>
            <a:off x="323850" y="1373188"/>
            <a:ext cx="8424863" cy="5224462"/>
            <a:chOff x="2592" y="1006"/>
            <a:chExt cx="3072" cy="3011"/>
          </a:xfrm>
        </p:grpSpPr>
        <p:sp>
          <p:nvSpPr>
            <p:cNvPr id="208902" name="AutoShape 57"/>
            <p:cNvSpPr>
              <a:spLocks noChangeAspect="1" noChangeArrowheads="1" noTextEdit="1"/>
            </p:cNvSpPr>
            <p:nvPr/>
          </p:nvSpPr>
          <p:spPr bwMode="auto">
            <a:xfrm>
              <a:off x="2592" y="1006"/>
              <a:ext cx="3072" cy="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03" name="Rectangle 58"/>
            <p:cNvSpPr>
              <a:spLocks noChangeArrowheads="1"/>
            </p:cNvSpPr>
            <p:nvPr/>
          </p:nvSpPr>
          <p:spPr bwMode="auto">
            <a:xfrm>
              <a:off x="2934" y="1097"/>
              <a:ext cx="2642" cy="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04" name="Rectangle 59"/>
            <p:cNvSpPr>
              <a:spLocks noChangeArrowheads="1"/>
            </p:cNvSpPr>
            <p:nvPr/>
          </p:nvSpPr>
          <p:spPr bwMode="auto">
            <a:xfrm>
              <a:off x="2920" y="1057"/>
              <a:ext cx="2642" cy="2151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05" name="Rectangle 60"/>
            <p:cNvSpPr>
              <a:spLocks noChangeArrowheads="1"/>
            </p:cNvSpPr>
            <p:nvPr/>
          </p:nvSpPr>
          <p:spPr bwMode="auto">
            <a:xfrm>
              <a:off x="3153" y="2666"/>
              <a:ext cx="292" cy="582"/>
            </a:xfrm>
            <a:prstGeom prst="rect">
              <a:avLst/>
            </a:prstGeom>
            <a:solidFill>
              <a:srgbClr val="FF99CC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06" name="Rectangle 61"/>
            <p:cNvSpPr>
              <a:spLocks noChangeArrowheads="1"/>
            </p:cNvSpPr>
            <p:nvPr/>
          </p:nvSpPr>
          <p:spPr bwMode="auto">
            <a:xfrm>
              <a:off x="4474" y="2517"/>
              <a:ext cx="293" cy="726"/>
            </a:xfrm>
            <a:prstGeom prst="rect">
              <a:avLst/>
            </a:prstGeom>
            <a:solidFill>
              <a:srgbClr val="FF99CC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07" name="Rectangle 62"/>
            <p:cNvSpPr>
              <a:spLocks noChangeArrowheads="1"/>
            </p:cNvSpPr>
            <p:nvPr/>
          </p:nvSpPr>
          <p:spPr bwMode="auto">
            <a:xfrm>
              <a:off x="3445" y="2129"/>
              <a:ext cx="296" cy="1119"/>
            </a:xfrm>
            <a:prstGeom prst="rect">
              <a:avLst/>
            </a:prstGeom>
            <a:solidFill>
              <a:srgbClr val="99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08" name="Rectangle 63"/>
            <p:cNvSpPr>
              <a:spLocks noChangeArrowheads="1"/>
            </p:cNvSpPr>
            <p:nvPr/>
          </p:nvSpPr>
          <p:spPr bwMode="auto">
            <a:xfrm>
              <a:off x="4767" y="1743"/>
              <a:ext cx="295" cy="1500"/>
            </a:xfrm>
            <a:prstGeom prst="rect">
              <a:avLst/>
            </a:prstGeom>
            <a:solidFill>
              <a:srgbClr val="99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09" name="Rectangle 64"/>
            <p:cNvSpPr>
              <a:spLocks noChangeArrowheads="1"/>
            </p:cNvSpPr>
            <p:nvPr/>
          </p:nvSpPr>
          <p:spPr bwMode="auto">
            <a:xfrm>
              <a:off x="3741" y="1892"/>
              <a:ext cx="292" cy="1356"/>
            </a:xfrm>
            <a:prstGeom prst="rect">
              <a:avLst/>
            </a:prstGeom>
            <a:solidFill>
              <a:srgbClr val="CC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10" name="Rectangle 65"/>
            <p:cNvSpPr>
              <a:spLocks noChangeArrowheads="1"/>
            </p:cNvSpPr>
            <p:nvPr/>
          </p:nvSpPr>
          <p:spPr bwMode="auto">
            <a:xfrm>
              <a:off x="5062" y="1506"/>
              <a:ext cx="292" cy="1742"/>
            </a:xfrm>
            <a:prstGeom prst="rect">
              <a:avLst/>
            </a:prstGeom>
            <a:solidFill>
              <a:srgbClr val="CC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11" name="Line 66"/>
            <p:cNvSpPr>
              <a:spLocks noChangeShapeType="1"/>
            </p:cNvSpPr>
            <p:nvPr/>
          </p:nvSpPr>
          <p:spPr bwMode="auto">
            <a:xfrm>
              <a:off x="2934" y="1097"/>
              <a:ext cx="0" cy="215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12" name="Line 67"/>
            <p:cNvSpPr>
              <a:spLocks noChangeShapeType="1"/>
            </p:cNvSpPr>
            <p:nvPr/>
          </p:nvSpPr>
          <p:spPr bwMode="auto">
            <a:xfrm>
              <a:off x="2905" y="3248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13" name="Line 68"/>
            <p:cNvSpPr>
              <a:spLocks noChangeShapeType="1"/>
            </p:cNvSpPr>
            <p:nvPr/>
          </p:nvSpPr>
          <p:spPr bwMode="auto">
            <a:xfrm>
              <a:off x="2905" y="2818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14" name="Line 69"/>
            <p:cNvSpPr>
              <a:spLocks noChangeShapeType="1"/>
            </p:cNvSpPr>
            <p:nvPr/>
          </p:nvSpPr>
          <p:spPr bwMode="auto">
            <a:xfrm>
              <a:off x="2905" y="2389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15" name="Line 70"/>
            <p:cNvSpPr>
              <a:spLocks noChangeShapeType="1"/>
            </p:cNvSpPr>
            <p:nvPr/>
          </p:nvSpPr>
          <p:spPr bwMode="auto">
            <a:xfrm>
              <a:off x="2905" y="1956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16" name="Line 71"/>
            <p:cNvSpPr>
              <a:spLocks noChangeShapeType="1"/>
            </p:cNvSpPr>
            <p:nvPr/>
          </p:nvSpPr>
          <p:spPr bwMode="auto">
            <a:xfrm>
              <a:off x="2905" y="1526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17" name="Line 72"/>
            <p:cNvSpPr>
              <a:spLocks noChangeShapeType="1"/>
            </p:cNvSpPr>
            <p:nvPr/>
          </p:nvSpPr>
          <p:spPr bwMode="auto">
            <a:xfrm>
              <a:off x="2905" y="1097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18" name="Line 73"/>
            <p:cNvSpPr>
              <a:spLocks noChangeShapeType="1"/>
            </p:cNvSpPr>
            <p:nvPr/>
          </p:nvSpPr>
          <p:spPr bwMode="auto">
            <a:xfrm>
              <a:off x="2934" y="3248"/>
              <a:ext cx="264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19" name="Line 74"/>
            <p:cNvSpPr>
              <a:spLocks noChangeShapeType="1"/>
            </p:cNvSpPr>
            <p:nvPr/>
          </p:nvSpPr>
          <p:spPr bwMode="auto">
            <a:xfrm flipV="1">
              <a:off x="2934" y="3248"/>
              <a:ext cx="0" cy="2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20" name="Line 75"/>
            <p:cNvSpPr>
              <a:spLocks noChangeShapeType="1"/>
            </p:cNvSpPr>
            <p:nvPr/>
          </p:nvSpPr>
          <p:spPr bwMode="auto">
            <a:xfrm flipV="1">
              <a:off x="4255" y="3248"/>
              <a:ext cx="0" cy="2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21" name="Line 76"/>
            <p:cNvSpPr>
              <a:spLocks noChangeShapeType="1"/>
            </p:cNvSpPr>
            <p:nvPr/>
          </p:nvSpPr>
          <p:spPr bwMode="auto">
            <a:xfrm flipV="1">
              <a:off x="5576" y="3248"/>
              <a:ext cx="0" cy="2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22" name="Rectangle 77"/>
            <p:cNvSpPr>
              <a:spLocks noChangeArrowheads="1"/>
            </p:cNvSpPr>
            <p:nvPr/>
          </p:nvSpPr>
          <p:spPr bwMode="auto">
            <a:xfrm>
              <a:off x="3191" y="2503"/>
              <a:ext cx="168" cy="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27%</a:t>
              </a:r>
              <a:endParaRPr kumimoji="0" lang="en-US" altLang="ru-RU" sz="18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23" name="Rectangle 78"/>
            <p:cNvSpPr>
              <a:spLocks noChangeArrowheads="1"/>
            </p:cNvSpPr>
            <p:nvPr/>
          </p:nvSpPr>
          <p:spPr bwMode="auto">
            <a:xfrm>
              <a:off x="4512" y="2354"/>
              <a:ext cx="168" cy="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34%</a:t>
              </a:r>
              <a:endParaRPr kumimoji="0" lang="en-US" altLang="ru-RU" sz="18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24" name="Rectangle 79"/>
            <p:cNvSpPr>
              <a:spLocks noChangeArrowheads="1"/>
            </p:cNvSpPr>
            <p:nvPr/>
          </p:nvSpPr>
          <p:spPr bwMode="auto">
            <a:xfrm>
              <a:off x="4805" y="1579"/>
              <a:ext cx="168" cy="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70%</a:t>
              </a:r>
              <a:endParaRPr kumimoji="0" lang="en-US" altLang="ru-RU" sz="18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25" name="Rectangle 80"/>
            <p:cNvSpPr>
              <a:spLocks noChangeArrowheads="1"/>
            </p:cNvSpPr>
            <p:nvPr/>
          </p:nvSpPr>
          <p:spPr bwMode="auto">
            <a:xfrm>
              <a:off x="3779" y="1728"/>
              <a:ext cx="224" cy="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63%</a:t>
              </a:r>
              <a:endParaRPr kumimoji="0" lang="en-US" altLang="ru-RU" sz="18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26" name="Rectangle 81"/>
            <p:cNvSpPr>
              <a:spLocks noChangeArrowheads="1"/>
            </p:cNvSpPr>
            <p:nvPr/>
          </p:nvSpPr>
          <p:spPr bwMode="auto">
            <a:xfrm>
              <a:off x="5100" y="1342"/>
              <a:ext cx="168" cy="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81%</a:t>
              </a:r>
              <a:endParaRPr kumimoji="0" lang="en-US" altLang="ru-RU" sz="18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27" name="Rectangle 82"/>
            <p:cNvSpPr>
              <a:spLocks noChangeArrowheads="1"/>
            </p:cNvSpPr>
            <p:nvPr/>
          </p:nvSpPr>
          <p:spPr bwMode="auto">
            <a:xfrm>
              <a:off x="3483" y="1965"/>
              <a:ext cx="168" cy="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52%</a:t>
              </a:r>
              <a:endParaRPr kumimoji="0" lang="en-US" altLang="ru-RU" sz="18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28" name="Rectangle 83"/>
            <p:cNvSpPr>
              <a:spLocks noChangeArrowheads="1"/>
            </p:cNvSpPr>
            <p:nvPr/>
          </p:nvSpPr>
          <p:spPr bwMode="auto">
            <a:xfrm>
              <a:off x="2726" y="3196"/>
              <a:ext cx="13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2000">
                  <a:solidFill>
                    <a:srgbClr val="000000"/>
                  </a:solidFill>
                  <a:latin typeface="Arial" panose="020B0604020202020204" pitchFamily="34" charset="0"/>
                </a:rPr>
                <a:t>0%</a:t>
              </a:r>
              <a:endParaRPr kumimoji="0" lang="en-US" altLang="ru-RU" sz="20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29" name="Rectangle 84"/>
            <p:cNvSpPr>
              <a:spLocks noChangeArrowheads="1"/>
            </p:cNvSpPr>
            <p:nvPr/>
          </p:nvSpPr>
          <p:spPr bwMode="auto">
            <a:xfrm>
              <a:off x="2674" y="2766"/>
              <a:ext cx="18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2000">
                  <a:solidFill>
                    <a:srgbClr val="000000"/>
                  </a:solidFill>
                  <a:latin typeface="Arial" panose="020B0604020202020204" pitchFamily="34" charset="0"/>
                </a:rPr>
                <a:t>20%</a:t>
              </a:r>
              <a:endParaRPr kumimoji="0" lang="en-US" altLang="ru-RU" sz="20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30" name="Rectangle 85"/>
            <p:cNvSpPr>
              <a:spLocks noChangeArrowheads="1"/>
            </p:cNvSpPr>
            <p:nvPr/>
          </p:nvSpPr>
          <p:spPr bwMode="auto">
            <a:xfrm>
              <a:off x="2674" y="2336"/>
              <a:ext cx="18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2000">
                  <a:solidFill>
                    <a:srgbClr val="000000"/>
                  </a:solidFill>
                  <a:latin typeface="Arial" panose="020B0604020202020204" pitchFamily="34" charset="0"/>
                </a:rPr>
                <a:t>40%</a:t>
              </a:r>
              <a:endParaRPr kumimoji="0" lang="en-US" altLang="ru-RU" sz="20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31" name="Rectangle 86"/>
            <p:cNvSpPr>
              <a:spLocks noChangeArrowheads="1"/>
            </p:cNvSpPr>
            <p:nvPr/>
          </p:nvSpPr>
          <p:spPr bwMode="auto">
            <a:xfrm>
              <a:off x="2674" y="1903"/>
              <a:ext cx="18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2000">
                  <a:solidFill>
                    <a:srgbClr val="000000"/>
                  </a:solidFill>
                  <a:latin typeface="Arial" panose="020B0604020202020204" pitchFamily="34" charset="0"/>
                </a:rPr>
                <a:t>60%</a:t>
              </a:r>
              <a:endParaRPr kumimoji="0" lang="en-US" altLang="ru-RU" sz="20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32" name="Rectangle 87"/>
            <p:cNvSpPr>
              <a:spLocks noChangeArrowheads="1"/>
            </p:cNvSpPr>
            <p:nvPr/>
          </p:nvSpPr>
          <p:spPr bwMode="auto">
            <a:xfrm>
              <a:off x="2674" y="1474"/>
              <a:ext cx="18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2000">
                  <a:solidFill>
                    <a:srgbClr val="000000"/>
                  </a:solidFill>
                  <a:latin typeface="Arial" panose="020B0604020202020204" pitchFamily="34" charset="0"/>
                </a:rPr>
                <a:t>80%</a:t>
              </a:r>
              <a:endParaRPr kumimoji="0" lang="en-US" altLang="ru-RU" sz="20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33" name="Rectangle 88"/>
            <p:cNvSpPr>
              <a:spLocks noChangeArrowheads="1"/>
            </p:cNvSpPr>
            <p:nvPr/>
          </p:nvSpPr>
          <p:spPr bwMode="auto">
            <a:xfrm>
              <a:off x="2621" y="1044"/>
              <a:ext cx="23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ru-RU" sz="2000">
                  <a:solidFill>
                    <a:srgbClr val="000000"/>
                  </a:solidFill>
                  <a:latin typeface="Arial" panose="020B0604020202020204" pitchFamily="34" charset="0"/>
                </a:rPr>
                <a:t>100%</a:t>
              </a:r>
              <a:endParaRPr kumimoji="0" lang="en-US" altLang="ru-RU" sz="20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34" name="Rectangle 89"/>
            <p:cNvSpPr>
              <a:spLocks noChangeArrowheads="1"/>
            </p:cNvSpPr>
            <p:nvPr/>
          </p:nvSpPr>
          <p:spPr bwMode="auto">
            <a:xfrm>
              <a:off x="3012" y="3277"/>
              <a:ext cx="1207" cy="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Уменьшение риска</a:t>
              </a:r>
              <a:br>
                <a:rPr kumimoji="0" lang="ru-RU" altLang="ru-RU" sz="1600" b="1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kumimoji="0" lang="ru-RU" altLang="ru-RU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госпитализаций в связи </a:t>
              </a:r>
              <a:br>
                <a:rPr kumimoji="0" lang="ru-RU" altLang="ru-RU" sz="1600" b="1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kumimoji="0" lang="ru-RU" altLang="ru-RU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с пневмонией</a:t>
              </a:r>
              <a:endParaRPr kumimoji="0" lang="en-US" altLang="ru-RU" sz="1600" b="1">
                <a:solidFill>
                  <a:srgbClr val="1F60A9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kumimoji="0" lang="en-US" altLang="ru-RU" sz="1200" b="1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35" name="Rectangle 90"/>
            <p:cNvSpPr>
              <a:spLocks noChangeArrowheads="1"/>
            </p:cNvSpPr>
            <p:nvPr/>
          </p:nvSpPr>
          <p:spPr bwMode="auto">
            <a:xfrm>
              <a:off x="3299" y="3447"/>
              <a:ext cx="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kumimoji="0" lang="en-US" altLang="ru-RU" sz="1800" b="1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36" name="Rectangle 91"/>
            <p:cNvSpPr>
              <a:spLocks noChangeArrowheads="1"/>
            </p:cNvSpPr>
            <p:nvPr/>
          </p:nvSpPr>
          <p:spPr bwMode="auto">
            <a:xfrm>
              <a:off x="4585" y="3301"/>
              <a:ext cx="753" cy="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Уменьшение общей </a:t>
              </a:r>
              <a:br>
                <a:rPr kumimoji="0" lang="ru-RU" altLang="ru-RU" sz="1600" b="1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kumimoji="0" lang="ru-RU" altLang="ru-RU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смертности</a:t>
              </a:r>
              <a:endParaRPr kumimoji="0" lang="en-US" altLang="ru-RU" sz="1600" b="1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37" name="Rectangle 93"/>
            <p:cNvSpPr>
              <a:spLocks noChangeArrowheads="1"/>
            </p:cNvSpPr>
            <p:nvPr/>
          </p:nvSpPr>
          <p:spPr bwMode="auto">
            <a:xfrm>
              <a:off x="2992" y="1158"/>
              <a:ext cx="1628" cy="581"/>
            </a:xfrm>
            <a:prstGeom prst="rect">
              <a:avLst/>
            </a:prstGeom>
            <a:solidFill>
              <a:schemeClr val="bg1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38" name="Rectangle 94"/>
            <p:cNvSpPr>
              <a:spLocks noChangeArrowheads="1"/>
            </p:cNvSpPr>
            <p:nvPr/>
          </p:nvSpPr>
          <p:spPr bwMode="auto">
            <a:xfrm>
              <a:off x="3042" y="1181"/>
              <a:ext cx="50" cy="50"/>
            </a:xfrm>
            <a:prstGeom prst="rect">
              <a:avLst/>
            </a:prstGeom>
            <a:solidFill>
              <a:srgbClr val="FF99CC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39" name="Rectangle 95"/>
            <p:cNvSpPr>
              <a:spLocks noChangeArrowheads="1"/>
            </p:cNvSpPr>
            <p:nvPr/>
          </p:nvSpPr>
          <p:spPr bwMode="auto">
            <a:xfrm>
              <a:off x="3115" y="1155"/>
              <a:ext cx="123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Только пневмококковая вакцина</a:t>
              </a:r>
              <a:endParaRPr kumimoji="0" lang="en-US" altLang="ru-RU" sz="14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40" name="Rectangle 96"/>
            <p:cNvSpPr>
              <a:spLocks noChangeArrowheads="1"/>
            </p:cNvSpPr>
            <p:nvPr/>
          </p:nvSpPr>
          <p:spPr bwMode="auto">
            <a:xfrm>
              <a:off x="3042" y="1298"/>
              <a:ext cx="50" cy="50"/>
            </a:xfrm>
            <a:prstGeom prst="rect">
              <a:avLst/>
            </a:prstGeom>
            <a:solidFill>
              <a:srgbClr val="99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41" name="Rectangle 97"/>
            <p:cNvSpPr>
              <a:spLocks noChangeArrowheads="1"/>
            </p:cNvSpPr>
            <p:nvPr/>
          </p:nvSpPr>
          <p:spPr bwMode="auto">
            <a:xfrm>
              <a:off x="3091" y="1278"/>
              <a:ext cx="1315" cy="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Только вакцина против гриппа</a:t>
              </a:r>
              <a:endParaRPr kumimoji="0" lang="en-US" altLang="ru-RU" sz="14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42" name="Rectangle 98"/>
            <p:cNvSpPr>
              <a:spLocks noChangeArrowheads="1"/>
            </p:cNvSpPr>
            <p:nvPr/>
          </p:nvSpPr>
          <p:spPr bwMode="auto">
            <a:xfrm>
              <a:off x="3042" y="1415"/>
              <a:ext cx="50" cy="50"/>
            </a:xfrm>
            <a:prstGeom prst="rect">
              <a:avLst/>
            </a:prstGeom>
            <a:solidFill>
              <a:srgbClr val="CC99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kumimoji="0" lang="ru-RU" altLang="ru-RU" sz="16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43" name="Rectangle 99"/>
            <p:cNvSpPr>
              <a:spLocks noChangeArrowheads="1"/>
            </p:cNvSpPr>
            <p:nvPr/>
          </p:nvSpPr>
          <p:spPr bwMode="auto">
            <a:xfrm>
              <a:off x="3117" y="1444"/>
              <a:ext cx="165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ru-RU" altLang="ru-RU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Вакцины против гриппа и пневмококковой инфекции</a:t>
              </a:r>
              <a:endParaRPr kumimoji="0" lang="en-US" altLang="ru-RU" sz="1400">
                <a:solidFill>
                  <a:srgbClr val="1F60A9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67" name="Text Box 100"/>
          <p:cNvSpPr txBox="1">
            <a:spLocks noChangeArrowheads="1"/>
          </p:cNvSpPr>
          <p:nvPr/>
        </p:nvSpPr>
        <p:spPr bwMode="auto">
          <a:xfrm>
            <a:off x="0" y="6092825"/>
            <a:ext cx="91440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Calibri"/>
              </a:rPr>
              <a:t>Nichol KL. The additive benefits of influenza and pneumococcal vaccinations during influenza seasons among elderly persons with chronic lung disease. Arch Intern Med. 1999 Nov 8;159(20):2437-42</a:t>
            </a:r>
          </a:p>
        </p:txBody>
      </p:sp>
      <p:sp>
        <p:nvSpPr>
          <p:cNvPr id="208901" name="Text Box 106"/>
          <p:cNvSpPr txBox="1">
            <a:spLocks noChangeArrowheads="1"/>
          </p:cNvSpPr>
          <p:nvPr/>
        </p:nvSpPr>
        <p:spPr bwMode="auto">
          <a:xfrm>
            <a:off x="4364038" y="2781300"/>
            <a:ext cx="157638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2000" b="1">
                <a:solidFill>
                  <a:srgbClr val="215968"/>
                </a:solidFill>
              </a:rPr>
              <a:t>Снижение (%)</a:t>
            </a:r>
            <a:endParaRPr kumimoji="0" lang="en-US" altLang="ru-RU" sz="2000" b="1">
              <a:solidFill>
                <a:srgbClr val="21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Arial" panose="020B0604020202020204" pitchFamily="34" charset="0"/>
              </a:rPr>
              <a:t>Рекомендации экспертного сообщества</a:t>
            </a:r>
            <a:br>
              <a:rPr lang="ru-RU" altLang="ru-RU" sz="2800" b="1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altLang="ru-RU" sz="2800" b="1" smtClean="0">
                <a:solidFill>
                  <a:srgbClr val="C00000"/>
                </a:solidFill>
                <a:latin typeface="Arial" panose="020B0604020202020204" pitchFamily="34" charset="0"/>
              </a:rPr>
              <a:t>по пневмококковой инфекции</a:t>
            </a:r>
          </a:p>
        </p:txBody>
      </p:sp>
      <p:sp>
        <p:nvSpPr>
          <p:cNvPr id="91139" name="Объект 4"/>
          <p:cNvSpPr>
            <a:spLocks noGrp="1"/>
          </p:cNvSpPr>
          <p:nvPr>
            <p:ph idx="1"/>
          </p:nvPr>
        </p:nvSpPr>
        <p:spPr>
          <a:xfrm>
            <a:off x="323850" y="1196975"/>
            <a:ext cx="8504238" cy="489585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Федеральные  клинические рекомендации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2A3978"/>
                </a:solidFill>
                <a:latin typeface="Times New Roman" panose="02020603050405020304" pitchFamily="18" charset="0"/>
              </a:rPr>
              <a:t>ВАКЦИНОПРОФИЛАКТИКА ПНЕВМОКОККОВОЙ ИНФЕКЦИИ</a:t>
            </a:r>
            <a:r>
              <a:rPr lang="ru-RU" altLang="ru-RU" sz="1800" baseline="30000" dirty="0" smtClean="0">
                <a:solidFill>
                  <a:srgbClr val="2A3978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1800" dirty="0" smtClean="0">
                <a:solidFill>
                  <a:srgbClr val="2A3978"/>
                </a:solidFill>
                <a:latin typeface="Times New Roman" panose="02020603050405020304" pitchFamily="18" charset="0"/>
              </a:rPr>
              <a:t>, апрель 2015 (МЗ РФ, НП НАСКИ, Союз педиатров России, НИИ ДИ)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2A3978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Руководство для врачей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2A3978"/>
                </a:solidFill>
                <a:latin typeface="Times New Roman" panose="02020603050405020304" pitchFamily="18" charset="0"/>
              </a:rPr>
              <a:t>ВАКЦИНОПРОФИЛАКТИКА ПНЕВМОКОККОВОЙ ИНФЕКЦИИ У ДЕТЕЙ, декабрь 2015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2A3978"/>
                </a:solidFill>
                <a:latin typeface="Times New Roman" panose="02020603050405020304" pitchFamily="18" charset="0"/>
              </a:rPr>
              <a:t>(МЗ РФ, Союз педиатров России , ФГБУ «Научный центр здоровья детей»)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u="sng" dirty="0" smtClean="0">
                <a:hlinkClick r:id="rId3"/>
              </a:rPr>
              <a:t>https://www.rosminzdrav.ru/poleznye-resursy/klinicheskie-rekomendatsii-po-vaktsinoprofilaktike-pnevmokokkovoy-infektsii</a:t>
            </a:r>
            <a:endParaRPr lang="ru-RU" altLang="ru-RU" sz="1800" u="sng" dirty="0" smtClean="0"/>
          </a:p>
          <a:p>
            <a:pPr marL="0" indent="0">
              <a:buNone/>
            </a:pPr>
            <a:r>
              <a:rPr lang="ru-RU" altLang="ru-RU" sz="1800" dirty="0">
                <a:solidFill>
                  <a:srgbClr val="FF0000"/>
                </a:solidFill>
              </a:rPr>
              <a:t>Учебно-методический комплекс </a:t>
            </a:r>
            <a:r>
              <a:rPr lang="ru-RU" altLang="ru-RU" sz="1800" dirty="0"/>
              <a:t>«Иммунопрофилактика пневмококковой инфекции» для врачей разных специальностей.   (под ред. Н.И. Брико) М.2013с. 279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1800" u="sng" dirty="0" smtClean="0"/>
          </a:p>
          <a:p>
            <a:pPr marL="0" indent="0"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altLang="ru-RU" sz="2000" b="1" dirty="0">
                <a:solidFill>
                  <a:srgbClr val="FF0000"/>
                </a:solidFill>
              </a:rPr>
              <a:t>Федеральные  клинические рекомендации по вакцинопрофилактике пневмококковой инфекции у детей</a:t>
            </a:r>
            <a:r>
              <a:rPr lang="ru-RU" altLang="ru-RU" sz="2000" b="1" dirty="0"/>
              <a:t>». Союз педиатров </a:t>
            </a:r>
            <a:r>
              <a:rPr lang="ru-RU" altLang="ru-RU" sz="2000" b="1" dirty="0" smtClean="0"/>
              <a:t>России  М.2017</a:t>
            </a:r>
            <a:endParaRPr lang="ru-RU" altLang="ru-RU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b="1" u="sng" dirty="0" smtClean="0"/>
          </a:p>
          <a:p>
            <a:pPr marL="0" indent="0"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Учебное пособие </a:t>
            </a:r>
            <a:r>
              <a:rPr lang="ru-RU" altLang="ru-RU" sz="2000" b="1" dirty="0" smtClean="0"/>
              <a:t>«Эпидемиология, клиника и профилактика пневмококковой инфекции</a:t>
            </a:r>
            <a:r>
              <a:rPr lang="ru-RU" altLang="ru-RU" sz="2000" b="1" dirty="0"/>
              <a:t>» (под ред. Н.И. Брико) Москва </a:t>
            </a:r>
            <a:r>
              <a:rPr lang="ru-RU" altLang="ru-RU" sz="2000" b="1" dirty="0" smtClean="0"/>
              <a:t>2017 с. 111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dirty="0" smtClean="0">
              <a:solidFill>
                <a:srgbClr val="2A397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80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800" b="1" dirty="0">
                <a:solidFill>
                  <a:schemeClr val="tx2"/>
                </a:solidFill>
              </a:rPr>
              <a:t>Вакцинация схемы и </a:t>
            </a:r>
            <a:r>
              <a:rPr lang="ru-RU" sz="2800" b="1" dirty="0" smtClean="0">
                <a:solidFill>
                  <a:schemeClr val="tx2"/>
                </a:solidFill>
              </a:rPr>
              <a:t>сроки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Autofit/>
          </a:bodyPr>
          <a:lstStyle/>
          <a:p>
            <a:r>
              <a:rPr lang="ru-RU" sz="2200" b="1" dirty="0"/>
              <a:t>Первичный вакцинальный комплекс иммунизации против пневмококковой инфекции состоит из 2 доз с интервалом не </a:t>
            </a:r>
            <a:r>
              <a:rPr lang="ru-RU" sz="2200" b="1" dirty="0">
                <a:solidFill>
                  <a:srgbClr val="C00000"/>
                </a:solidFill>
              </a:rPr>
              <a:t>менее 2 месяцев между введениями</a:t>
            </a:r>
            <a:r>
              <a:rPr lang="ru-RU" sz="2200" b="1" dirty="0"/>
              <a:t>. Ревакцинация одной дозой на втором году жизни, но не ранее, чем через 4 месяца от последней дозы (</a:t>
            </a:r>
            <a:r>
              <a:rPr lang="en-US" sz="2200" b="1" dirty="0"/>
              <a:t>V</a:t>
            </a:r>
            <a:r>
              <a:rPr lang="ru-RU" sz="2200" b="1" dirty="0"/>
              <a:t>2) первичного вакцинального комплекса. Согласно Национального календаря прививок схема вакцинации </a:t>
            </a:r>
            <a:r>
              <a:rPr lang="ru-RU" sz="2200" b="1" dirty="0">
                <a:solidFill>
                  <a:srgbClr val="C00000"/>
                </a:solidFill>
              </a:rPr>
              <a:t>2+1 (2-4,5-15 мес.) </a:t>
            </a:r>
          </a:p>
          <a:p>
            <a:r>
              <a:rPr lang="ru-RU" sz="2200" b="1" dirty="0"/>
              <a:t>Детям, имеющим особенности в состоянии здоровья: </a:t>
            </a:r>
            <a:r>
              <a:rPr lang="ru-RU" sz="2200" b="1" dirty="0">
                <a:solidFill>
                  <a:srgbClr val="C00000"/>
                </a:solidFill>
              </a:rPr>
              <a:t>недоношенные, иммунокомпрометированные, включая ВИЧ-инфицированных – рекомендуется вакцинация с возраста 2 мес. (паспортный возраст) по схеме 3+1 </a:t>
            </a:r>
            <a:r>
              <a:rPr lang="ru-RU" sz="2200" b="1" dirty="0"/>
              <a:t>(первичный вакцинальный комплекс: три дозы с интервалом </a:t>
            </a:r>
            <a:r>
              <a:rPr lang="ru-RU" sz="2200" b="1" dirty="0">
                <a:solidFill>
                  <a:srgbClr val="C00000"/>
                </a:solidFill>
              </a:rPr>
              <a:t>не менее 1,5 мес. между ними </a:t>
            </a:r>
            <a:r>
              <a:rPr lang="ru-RU" sz="2200" b="1" dirty="0"/>
              <a:t>и ревакцинация на втором году жизни, но не ранее, чем через 4 месяца от последней дозы (</a:t>
            </a:r>
            <a:r>
              <a:rPr lang="en-US" sz="2200" b="1" dirty="0"/>
              <a:t>V</a:t>
            </a:r>
            <a:r>
              <a:rPr lang="ru-RU" sz="2200" b="1" dirty="0"/>
              <a:t>3) первичного вакцинального комплекса</a:t>
            </a:r>
            <a:r>
              <a:rPr lang="ru-RU" sz="2200" b="1" dirty="0" smtClean="0"/>
              <a:t>) </a:t>
            </a:r>
            <a:r>
              <a:rPr lang="ru-RU" sz="2200" b="1" dirty="0">
                <a:solidFill>
                  <a:srgbClr val="C00000"/>
                </a:solidFill>
              </a:rPr>
              <a:t>(</a:t>
            </a:r>
            <a:r>
              <a:rPr lang="ru-RU" sz="2200" b="1" dirty="0" smtClean="0">
                <a:solidFill>
                  <a:srgbClr val="C00000"/>
                </a:solidFill>
              </a:rPr>
              <a:t>2-4,5-6-15 </a:t>
            </a:r>
            <a:r>
              <a:rPr lang="ru-RU" sz="2200" b="1" dirty="0">
                <a:solidFill>
                  <a:srgbClr val="C00000"/>
                </a:solidFill>
              </a:rPr>
              <a:t>мес.) </a:t>
            </a:r>
            <a:endParaRPr lang="ru-RU" sz="2200" b="1" dirty="0"/>
          </a:p>
          <a:p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5160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800" b="1" dirty="0">
                <a:solidFill>
                  <a:schemeClr val="tx2"/>
                </a:solidFill>
              </a:rPr>
              <a:t>Вакцинация схемы и </a:t>
            </a:r>
            <a:r>
              <a:rPr lang="ru-RU" sz="2800" b="1" dirty="0" smtClean="0">
                <a:solidFill>
                  <a:schemeClr val="tx2"/>
                </a:solidFill>
              </a:rPr>
              <a:t>сроки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1) При нарушении сроков начала вакцинации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b="1" dirty="0"/>
              <a:t>1.1) если вакцинация начата в возрасте </a:t>
            </a:r>
            <a:r>
              <a:rPr lang="ru-RU" sz="2200" b="1" dirty="0">
                <a:solidFill>
                  <a:srgbClr val="C00000"/>
                </a:solidFill>
              </a:rPr>
              <a:t>3-11 месяцев</a:t>
            </a:r>
            <a:r>
              <a:rPr lang="ru-RU" sz="2200" b="1" dirty="0"/>
              <a:t>, прививают по схеме: первичный вакцинальный комплекс </a:t>
            </a:r>
            <a:r>
              <a:rPr lang="ru-RU" sz="2200" b="1" dirty="0">
                <a:solidFill>
                  <a:srgbClr val="C00000"/>
                </a:solidFill>
              </a:rPr>
              <a:t>из 2 доз с интервалом не менее  2 месяцев между дозами </a:t>
            </a:r>
            <a:r>
              <a:rPr lang="ru-RU" sz="2200" b="1" dirty="0"/>
              <a:t>и ревакцинация на втором годом жизни, но не ранее, чем</a:t>
            </a:r>
            <a:r>
              <a:rPr lang="ru-RU" sz="2200" b="1" dirty="0">
                <a:solidFill>
                  <a:srgbClr val="C00000"/>
                </a:solidFill>
              </a:rPr>
              <a:t> через 4 месяца</a:t>
            </a:r>
            <a:r>
              <a:rPr lang="ru-RU" sz="2200" b="1" dirty="0"/>
              <a:t> после последней дозы первичного вакцинального комплекса;</a:t>
            </a:r>
          </a:p>
          <a:p>
            <a:r>
              <a:rPr lang="ru-RU" sz="2200" b="1" dirty="0"/>
              <a:t>1.2) если вакцинация начата в возрасте </a:t>
            </a:r>
            <a:r>
              <a:rPr lang="ru-RU" sz="2200" b="1" dirty="0">
                <a:solidFill>
                  <a:srgbClr val="C00000"/>
                </a:solidFill>
              </a:rPr>
              <a:t>12-23 месяца</a:t>
            </a:r>
            <a:r>
              <a:rPr lang="ru-RU" sz="2200" b="1" dirty="0"/>
              <a:t>, то первичный вакцинальный комплекс состоит из одной дозы, ревакцинация одной дозой не ранее, </a:t>
            </a:r>
            <a:r>
              <a:rPr lang="ru-RU" sz="2200" b="1" dirty="0">
                <a:solidFill>
                  <a:srgbClr val="C00000"/>
                </a:solidFill>
              </a:rPr>
              <a:t>чем через 4 месяца от предыдущего введения</a:t>
            </a:r>
            <a:r>
              <a:rPr lang="ru-RU" sz="2200" b="1" dirty="0"/>
              <a:t>;</a:t>
            </a:r>
          </a:p>
          <a:p>
            <a:r>
              <a:rPr lang="ru-RU" sz="2200" b="1" dirty="0"/>
              <a:t>1.3) если вакцинация начата в возрасте </a:t>
            </a:r>
            <a:r>
              <a:rPr lang="ru-RU" sz="2200" b="1" dirty="0">
                <a:solidFill>
                  <a:srgbClr val="C00000"/>
                </a:solidFill>
              </a:rPr>
              <a:t>старше 24 месяцев</a:t>
            </a:r>
            <a:r>
              <a:rPr lang="ru-RU" sz="2200" b="1" dirty="0"/>
              <a:t>, первичный вакцинальный комплекс состоит </a:t>
            </a:r>
            <a:r>
              <a:rPr lang="ru-RU" sz="2200" b="1" dirty="0">
                <a:solidFill>
                  <a:srgbClr val="C00000"/>
                </a:solidFill>
              </a:rPr>
              <a:t>из одной дозы</a:t>
            </a:r>
            <a:r>
              <a:rPr lang="ru-RU" sz="2200" b="1" dirty="0"/>
              <a:t>. </a:t>
            </a:r>
            <a:r>
              <a:rPr lang="ru-RU" sz="2200" b="1" dirty="0">
                <a:solidFill>
                  <a:srgbClr val="C00000"/>
                </a:solidFill>
              </a:rPr>
              <a:t>Ревакцинация в таком случае не требуется</a:t>
            </a:r>
            <a:r>
              <a:rPr lang="ru-RU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18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6165304"/>
            <a:ext cx="865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/>
              <a:t>* </a:t>
            </a:r>
            <a:r>
              <a:rPr lang="ru-RU" sz="1400" dirty="0"/>
              <a:t>(</a:t>
            </a:r>
            <a:r>
              <a:rPr lang="en-US" altLang="ru-RU" sz="1400" dirty="0"/>
              <a:t>V1+V2</a:t>
            </a:r>
            <a:r>
              <a:rPr lang="ru-RU" altLang="ru-RU" sz="1400" dirty="0"/>
              <a:t>) на первом полугодии жизни</a:t>
            </a:r>
          </a:p>
          <a:p>
            <a:r>
              <a:rPr lang="ru-RU" sz="1400" dirty="0" smtClean="0"/>
              <a:t>Данные адаптированы из формы </a:t>
            </a:r>
            <a:r>
              <a:rPr lang="ru-RU" sz="1400" dirty="0"/>
              <a:t>6</a:t>
            </a:r>
            <a:r>
              <a:rPr lang="ru-RU" sz="1400" dirty="0" smtClean="0"/>
              <a:t> </a:t>
            </a:r>
            <a:r>
              <a:rPr lang="ru-RU" sz="1400" dirty="0"/>
              <a:t>ФБУЗ «Федеральный центр гигиены и эпидемиологии», </a:t>
            </a:r>
            <a:r>
              <a:rPr lang="ru-RU" sz="1400" dirty="0" smtClean="0"/>
              <a:t>2017 г.</a:t>
            </a:r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8" y="-6341"/>
            <a:ext cx="92449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Темпы вакцинации детей первого года жизни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от пневмококковой инфекции, 2016-2017 гг</a:t>
            </a:r>
            <a:r>
              <a:rPr lang="ru-RU" sz="2400" b="1" dirty="0">
                <a:solidFill>
                  <a:schemeClr val="tx2"/>
                </a:solidFill>
              </a:rPr>
              <a:t>. (данные ф.6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Абс.число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233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800" b="1" dirty="0">
                <a:solidFill>
                  <a:schemeClr val="tx2"/>
                </a:solidFill>
              </a:rPr>
              <a:t>Вакцинация схемы и </a:t>
            </a:r>
            <a:r>
              <a:rPr lang="ru-RU" sz="2800" b="1" dirty="0" smtClean="0">
                <a:solidFill>
                  <a:schemeClr val="tx2"/>
                </a:solidFill>
              </a:rPr>
              <a:t>сроки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2) При нарушении схемы вакцинации дети, получившие одну дозу на первом году жизни и не завершившие первичный вакцинальный комплекс, продолжают иммунизацию в соответствии с начатой схемой и возрастом обращения: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1000" y="2300192"/>
            <a:ext cx="85344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2.1</a:t>
            </a:r>
            <a:r>
              <a:rPr lang="ru-RU" b="1" dirty="0"/>
              <a:t>) возраст обращения </a:t>
            </a: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V</a:t>
            </a:r>
            <a:r>
              <a:rPr lang="ru-RU" b="1" dirty="0">
                <a:solidFill>
                  <a:srgbClr val="C00000"/>
                </a:solidFill>
              </a:rPr>
              <a:t>2) 5-11 месяцев </a:t>
            </a:r>
            <a:r>
              <a:rPr lang="ru-RU" b="1" dirty="0"/>
              <a:t>– вторая доза первичного вакцинального комплекса (</a:t>
            </a:r>
            <a:r>
              <a:rPr lang="en-US" b="1" dirty="0"/>
              <a:t>V</a:t>
            </a:r>
            <a:r>
              <a:rPr lang="ru-RU" b="1" dirty="0"/>
              <a:t>2) не ранее, </a:t>
            </a:r>
            <a:r>
              <a:rPr lang="ru-RU" b="1" dirty="0">
                <a:solidFill>
                  <a:srgbClr val="C00000"/>
                </a:solidFill>
              </a:rPr>
              <a:t>чем через 2 месяца </a:t>
            </a:r>
            <a:r>
              <a:rPr lang="ru-RU" b="1" dirty="0"/>
              <a:t>от предшествующей дозы. Ревакцинация на втором году жизни, но не ранее, чем через 4 месяца от последней дозы первичного вакцинального комплекса;</a:t>
            </a:r>
          </a:p>
          <a:p>
            <a:r>
              <a:rPr lang="ru-RU" b="1" dirty="0"/>
              <a:t>2.2) возраст обращения </a:t>
            </a: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V</a:t>
            </a:r>
            <a:r>
              <a:rPr lang="ru-RU" b="1" dirty="0">
                <a:solidFill>
                  <a:srgbClr val="C00000"/>
                </a:solidFill>
              </a:rPr>
              <a:t>2) 12-23 месяца </a:t>
            </a:r>
            <a:r>
              <a:rPr lang="ru-RU" b="1" dirty="0"/>
              <a:t>– вторая доза первичного вакцинального комплекса (</a:t>
            </a:r>
            <a:r>
              <a:rPr lang="en-US" b="1" dirty="0"/>
              <a:t>V</a:t>
            </a:r>
            <a:r>
              <a:rPr lang="ru-RU" b="1" dirty="0"/>
              <a:t>2)  </a:t>
            </a:r>
            <a:r>
              <a:rPr lang="ru-RU" b="1" dirty="0">
                <a:solidFill>
                  <a:srgbClr val="C00000"/>
                </a:solidFill>
              </a:rPr>
              <a:t>не ранее, чем через 2 месяца от первой дозы</a:t>
            </a:r>
            <a:r>
              <a:rPr lang="ru-RU" b="1" dirty="0"/>
              <a:t>. Ревакцинация (</a:t>
            </a:r>
            <a:r>
              <a:rPr lang="en-US" b="1" dirty="0"/>
              <a:t>RV</a:t>
            </a:r>
            <a:r>
              <a:rPr lang="ru-RU" b="1" dirty="0"/>
              <a:t>) не ранее, чем через 4 месяца от последней дозы первичного вакцинального комплекса;</a:t>
            </a:r>
          </a:p>
          <a:p>
            <a:r>
              <a:rPr lang="ru-RU" b="1" dirty="0"/>
              <a:t>2.3) возраст обращения </a:t>
            </a:r>
            <a:r>
              <a:rPr lang="ru-RU" b="1" dirty="0">
                <a:solidFill>
                  <a:srgbClr val="C00000"/>
                </a:solidFill>
              </a:rPr>
              <a:t>24 месяца и старше – одна ревакцинирующая доза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800" b="1" dirty="0">
                <a:solidFill>
                  <a:schemeClr val="tx2"/>
                </a:solidFill>
              </a:rPr>
              <a:t>Вакцинация схемы и сроки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1000" y="2300193"/>
            <a:ext cx="8229600" cy="3491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3) При нарушении схемы вакцинации детям, </a:t>
            </a:r>
            <a:r>
              <a:rPr lang="ru-RU" sz="25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начавшим вакцинацию в возрасте 12-23 месяца</a:t>
            </a:r>
            <a:r>
              <a:rPr lang="ru-RU" sz="2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и получившим только одну дозу (</a:t>
            </a:r>
            <a:r>
              <a:rPr lang="en-US" sz="2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</a:t>
            </a:r>
            <a:r>
              <a:rPr lang="ru-RU" sz="2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1), проводится ревакцинация одной дозой не ранее, чем через 4 месяца от предшествовавшей (</a:t>
            </a:r>
            <a:r>
              <a:rPr lang="en-US" sz="2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</a:t>
            </a:r>
            <a:r>
              <a:rPr lang="ru-RU" sz="2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1) дозы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4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1"/>
          <p:cNvSpPr>
            <a:spLocks noGrp="1"/>
          </p:cNvSpPr>
          <p:nvPr>
            <p:ph idx="1"/>
          </p:nvPr>
        </p:nvSpPr>
        <p:spPr>
          <a:xfrm>
            <a:off x="1331208" y="2863533"/>
            <a:ext cx="6318647" cy="2588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405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</a:t>
            </a:r>
          </a:p>
        </p:txBody>
      </p:sp>
      <p:sp>
        <p:nvSpPr>
          <p:cNvPr id="10752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733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5265938" y="990600"/>
          <a:ext cx="37338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6386" y="152400"/>
            <a:ext cx="9072978" cy="1524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По </a:t>
            </a:r>
            <a:r>
              <a:rPr lang="ru-RU" sz="2000" b="1" dirty="0">
                <a:solidFill>
                  <a:schemeClr val="tx2"/>
                </a:solidFill>
              </a:rPr>
              <a:t>данным </a:t>
            </a:r>
            <a:r>
              <a:rPr lang="ru-RU" sz="2000" b="1" dirty="0" smtClean="0">
                <a:solidFill>
                  <a:schemeClr val="tx2"/>
                </a:solidFill>
              </a:rPr>
              <a:t>Ф.  6 Росстата в </a:t>
            </a:r>
            <a:r>
              <a:rPr lang="ru-RU" sz="2000" b="1" dirty="0">
                <a:solidFill>
                  <a:schemeClr val="tx2"/>
                </a:solidFill>
              </a:rPr>
              <a:t>Российской Федерации в </a:t>
            </a:r>
            <a:r>
              <a:rPr lang="ru-RU" sz="2000" b="1" dirty="0" smtClean="0">
                <a:solidFill>
                  <a:schemeClr val="tx2"/>
                </a:solidFill>
              </a:rPr>
              <a:t>201</a:t>
            </a:r>
            <a:r>
              <a:rPr lang="en-US" sz="2000" b="1" dirty="0">
                <a:solidFill>
                  <a:schemeClr val="tx2"/>
                </a:solidFill>
              </a:rPr>
              <a:t>7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г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  <a:r>
              <a:rPr lang="ru-RU" sz="2000" b="1" dirty="0">
                <a:solidFill>
                  <a:schemeClr val="tx2"/>
                </a:solidFill>
              </a:rPr>
              <a:t> от пневмококковой </a:t>
            </a:r>
            <a:r>
              <a:rPr lang="ru-RU" sz="2000" b="1" dirty="0" smtClean="0">
                <a:solidFill>
                  <a:schemeClr val="tx2"/>
                </a:solidFill>
              </a:rPr>
              <a:t>инфекции привито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– </a:t>
            </a:r>
            <a:r>
              <a:rPr lang="en-US" sz="2000" b="1" dirty="0" smtClean="0">
                <a:solidFill>
                  <a:srgbClr val="C00000"/>
                </a:solidFill>
              </a:rPr>
              <a:t>83 </a:t>
            </a:r>
            <a:r>
              <a:rPr lang="ru-RU" sz="2000" b="1" dirty="0">
                <a:solidFill>
                  <a:srgbClr val="C00000"/>
                </a:solidFill>
              </a:rPr>
              <a:t>% </a:t>
            </a:r>
            <a:r>
              <a:rPr lang="ru-RU" sz="2000" b="1" dirty="0">
                <a:solidFill>
                  <a:schemeClr val="tx2"/>
                </a:solidFill>
              </a:rPr>
              <a:t>детей  в соответствии с графиком нац. </a:t>
            </a:r>
            <a:r>
              <a:rPr lang="ru-RU" sz="2000" b="1" dirty="0" smtClean="0">
                <a:solidFill>
                  <a:schemeClr val="tx2"/>
                </a:solidFill>
              </a:rPr>
              <a:t>Календаря.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В 2016г – 75% ( </a:t>
            </a:r>
            <a:r>
              <a:rPr lang="ru-RU" sz="2000" b="1" dirty="0">
                <a:solidFill>
                  <a:schemeClr val="tx2"/>
                </a:solidFill>
              </a:rPr>
              <a:t>6-12 месяцев</a:t>
            </a:r>
            <a:r>
              <a:rPr lang="ru-RU" sz="2000" b="1" dirty="0" smtClean="0">
                <a:solidFill>
                  <a:schemeClr val="tx2"/>
                </a:solidFill>
              </a:rPr>
              <a:t>) </a:t>
            </a: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Дети до </a:t>
            </a:r>
            <a:r>
              <a:rPr lang="ru-RU" sz="2000" b="1" dirty="0">
                <a:solidFill>
                  <a:schemeClr val="tx2"/>
                </a:solidFill>
              </a:rPr>
              <a:t>6 </a:t>
            </a:r>
            <a:r>
              <a:rPr lang="ru-RU" sz="2000" b="1" dirty="0" err="1" smtClean="0">
                <a:solidFill>
                  <a:schemeClr val="tx2"/>
                </a:solidFill>
              </a:rPr>
              <a:t>мес</a:t>
            </a:r>
            <a:r>
              <a:rPr lang="ru-RU" sz="2000" b="1" dirty="0" smtClean="0">
                <a:solidFill>
                  <a:schemeClr val="tx2"/>
                </a:solidFill>
              </a:rPr>
              <a:t> - 31% -, в 2016г </a:t>
            </a:r>
            <a:r>
              <a:rPr lang="ru-RU" sz="2000" b="1" dirty="0">
                <a:solidFill>
                  <a:schemeClr val="tx2"/>
                </a:solidFill>
              </a:rPr>
              <a:t>– 25</a:t>
            </a:r>
            <a:r>
              <a:rPr lang="ru-RU" sz="2000" b="1" dirty="0" smtClean="0">
                <a:solidFill>
                  <a:schemeClr val="tx2"/>
                </a:solidFill>
              </a:rPr>
              <a:t>%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200" y="6100996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000" dirty="0"/>
              <a:t>Федеральная служба по надзору в сфере защиты прав потребителей и благополучия человека (Форма 6</a:t>
            </a:r>
            <a:r>
              <a:rPr lang="ru-RU" altLang="ru-RU" sz="1000" dirty="0" smtClean="0"/>
              <a:t>)</a:t>
            </a:r>
          </a:p>
          <a:p>
            <a:pPr>
              <a:defRPr/>
            </a:pPr>
            <a:r>
              <a:rPr lang="en-US" altLang="ru-RU" sz="1000" dirty="0" smtClean="0"/>
              <a:t>V1+V2</a:t>
            </a:r>
            <a:endParaRPr lang="ru-RU" altLang="ru-RU" sz="1000" dirty="0"/>
          </a:p>
        </p:txBody>
      </p:sp>
      <p:graphicFrame>
        <p:nvGraphicFramePr>
          <p:cNvPr id="2" name="Диаграмма 1"/>
          <p:cNvGraphicFramePr/>
          <p:nvPr>
            <p:extLst/>
          </p:nvPr>
        </p:nvGraphicFramePr>
        <p:xfrm>
          <a:off x="1219200" y="1752600"/>
          <a:ext cx="6934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36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Охват вакцинацией против пневмококковой инфекции детей различных возрастных групп в РФ в 2017 </a:t>
            </a:r>
            <a:r>
              <a:rPr lang="ru-RU" sz="2400" b="1" dirty="0" smtClean="0">
                <a:solidFill>
                  <a:srgbClr val="C00000"/>
                </a:solidFill>
              </a:rPr>
              <a:t>году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(данные Ф6 </a:t>
            </a:r>
            <a:r>
              <a:rPr lang="ru-RU" sz="2000" b="1" dirty="0" err="1" smtClean="0">
                <a:solidFill>
                  <a:srgbClr val="C00000"/>
                </a:solidFill>
              </a:rPr>
              <a:t>Россстата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222685"/>
              </p:ext>
            </p:extLst>
          </p:nvPr>
        </p:nvGraphicFramePr>
        <p:xfrm>
          <a:off x="152400" y="12192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22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Регионы РФ с наиболее высоким уровнем охвата вакцинацией против пневмококковой инфекции детей в возрасте до 6 месяцев в 2017 году (по данным формы №6).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636221"/>
              </p:ext>
            </p:extLst>
          </p:nvPr>
        </p:nvGraphicFramePr>
        <p:xfrm>
          <a:off x="304800" y="1295400"/>
          <a:ext cx="85344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96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Регионы РФ с минимальными уровнями охвата вакцинацией против пневмококковой инфекции детей в возрасте до 6 месяцев в 2017 году (по данным формы №6).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763533"/>
              </p:ext>
            </p:extLst>
          </p:nvPr>
        </p:nvGraphicFramePr>
        <p:xfrm>
          <a:off x="152400" y="1143000"/>
          <a:ext cx="88392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В </a:t>
            </a:r>
            <a:r>
              <a:rPr lang="ru-RU" sz="2400" b="1" dirty="0" smtClean="0">
                <a:solidFill>
                  <a:schemeClr val="tx2"/>
                </a:solidFill>
              </a:rPr>
              <a:t>Российской Федерации  </a:t>
            </a:r>
            <a:r>
              <a:rPr lang="ru-RU" sz="2400" b="1" dirty="0" smtClean="0">
                <a:solidFill>
                  <a:srgbClr val="C00000"/>
                </a:solidFill>
              </a:rPr>
              <a:t>54 % детей</a:t>
            </a:r>
            <a:r>
              <a:rPr lang="ru-RU" sz="2400" b="1" dirty="0" smtClean="0">
                <a:solidFill>
                  <a:schemeClr val="tx2"/>
                </a:solidFill>
              </a:rPr>
              <a:t>, </a:t>
            </a:r>
            <a:r>
              <a:rPr lang="ru-RU" sz="2400" b="1" dirty="0">
                <a:solidFill>
                  <a:schemeClr val="tx2"/>
                </a:solidFill>
              </a:rPr>
              <a:t>рожденных в </a:t>
            </a:r>
            <a:r>
              <a:rPr lang="ru-RU" sz="2400" b="1" dirty="0" smtClean="0">
                <a:solidFill>
                  <a:schemeClr val="tx2"/>
                </a:solidFill>
              </a:rPr>
              <a:t>2016 году, </a:t>
            </a:r>
            <a:r>
              <a:rPr lang="ru-RU" sz="2400" b="1" dirty="0">
                <a:solidFill>
                  <a:schemeClr val="tx2"/>
                </a:solidFill>
              </a:rPr>
              <a:t>своевременно </a:t>
            </a:r>
            <a:r>
              <a:rPr lang="ru-RU" sz="2400" b="1" dirty="0" smtClean="0">
                <a:solidFill>
                  <a:schemeClr val="tx2"/>
                </a:solidFill>
              </a:rPr>
              <a:t>получили </a:t>
            </a:r>
            <a:r>
              <a:rPr lang="ru-RU" sz="2400" b="1" dirty="0">
                <a:solidFill>
                  <a:schemeClr val="tx2"/>
                </a:solidFill>
              </a:rPr>
              <a:t>законченный курс </a:t>
            </a:r>
            <a:r>
              <a:rPr lang="ru-RU" sz="2400" b="1" dirty="0" smtClean="0">
                <a:solidFill>
                  <a:schemeClr val="tx2"/>
                </a:solidFill>
              </a:rPr>
              <a:t>вакцинации (ревакцинацию  на 2-м году жизни в 2017 г.).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914400" y="1371600"/>
          <a:ext cx="7620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6200" y="6442725"/>
            <a:ext cx="5486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000" dirty="0" smtClean="0">
                <a:solidFill>
                  <a:prstClr val="black"/>
                </a:solidFill>
              </a:rPr>
              <a:t>Федеральная служба по надзору в сфере защиты прав потребителей и благополучия человека </a:t>
            </a:r>
            <a:endParaRPr lang="ru-RU" alt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/>
          </p:nvPr>
        </p:nvGraphicFramePr>
        <p:xfrm>
          <a:off x="305760" y="181887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7558" y="-6341"/>
            <a:ext cx="92449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Законченный курс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иммунизации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от пневмококковой инфекции</a:t>
            </a:r>
            <a:r>
              <a:rPr lang="ru-RU" sz="2400" b="1" dirty="0" smtClean="0">
                <a:solidFill>
                  <a:srgbClr val="C00000"/>
                </a:solidFill>
              </a:rPr>
              <a:t> детей рождённых в 2016 г. </a:t>
            </a:r>
            <a:r>
              <a:rPr lang="ru-RU" sz="2400" b="1" dirty="0">
                <a:solidFill>
                  <a:schemeClr val="tx2"/>
                </a:solidFill>
              </a:rPr>
              <a:t>(форма 6)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38491" y="3068960"/>
            <a:ext cx="765105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5935035" y="2132856"/>
            <a:ext cx="2888386" cy="9361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54% средний показатель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 РФ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7232" y="6237312"/>
            <a:ext cx="865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/>
              <a:t>* </a:t>
            </a:r>
            <a:r>
              <a:rPr lang="en-US" altLang="ru-RU" sz="1400" dirty="0" smtClean="0"/>
              <a:t>V1+V2</a:t>
            </a:r>
            <a:r>
              <a:rPr lang="ru-RU" altLang="ru-RU" sz="1400" dirty="0" smtClean="0"/>
              <a:t>+</a:t>
            </a:r>
            <a:r>
              <a:rPr lang="en-US" altLang="ru-RU" sz="1400" dirty="0" smtClean="0"/>
              <a:t>R</a:t>
            </a:r>
            <a:endParaRPr lang="ru-RU" altLang="ru-RU" sz="1400" dirty="0"/>
          </a:p>
          <a:p>
            <a:r>
              <a:rPr lang="ru-RU" sz="1400" dirty="0" smtClean="0"/>
              <a:t>Данные адаптированы из формы </a:t>
            </a:r>
            <a:r>
              <a:rPr lang="en-US" sz="1400" dirty="0"/>
              <a:t>6</a:t>
            </a:r>
            <a:r>
              <a:rPr lang="ru-RU" sz="1400" dirty="0"/>
              <a:t> ФБУЗ «Федеральный центр гигиены и эпидемиологии», </a:t>
            </a:r>
            <a:r>
              <a:rPr lang="ru-RU" sz="1400" dirty="0" smtClean="0"/>
              <a:t>2017 гг.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6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2097</Words>
  <Application>Microsoft Office PowerPoint</Application>
  <PresentationFormat>Экран (4:3)</PresentationFormat>
  <Paragraphs>331</Paragraphs>
  <Slides>32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</vt:lpstr>
      <vt:lpstr>Times New Roman</vt:lpstr>
      <vt:lpstr>Office Theme</vt:lpstr>
      <vt:lpstr>Охват и своевременность вакцинации против  пневмококковой инфекции в России</vt:lpstr>
      <vt:lpstr>Охват вакцинацией против пневмококковой инфекции на 1-м году жизни по ФО в 2017 г. (%)</vt:lpstr>
      <vt:lpstr>Презентация PowerPoint</vt:lpstr>
      <vt:lpstr>По данным Ф.  6 Росстата в Российской Федерации в 2017 г. от пневмококковой инфекции привито – 83 % детей  в соответствии с графиком нац. Календаря.  В 2016г – 75% ( 6-12 месяцев)  Дети до 6 мес - 31% -, в 2016г – 25%</vt:lpstr>
      <vt:lpstr>Охват вакцинацией против пневмококковой инфекции детей различных возрастных групп в РФ в 2017 году (данные Ф6 Россстата) </vt:lpstr>
      <vt:lpstr>Регионы РФ с наиболее высоким уровнем охвата вакцинацией против пневмококковой инфекции детей в возрасте до 6 месяцев в 2017 году (по данным формы №6). </vt:lpstr>
      <vt:lpstr>Регионы РФ с минимальными уровнями охвата вакцинацией против пневмококковой инфекции детей в возрасте до 6 месяцев в 2017 году (по данным формы №6). </vt:lpstr>
      <vt:lpstr>В Российской Федерации  54 % детей, рожденных в 2016 году, своевременно получили законченный курс вакцинации (ревакцинацию  на 2-м году жизни в 2017 г.).</vt:lpstr>
      <vt:lpstr>Презентация PowerPoint</vt:lpstr>
      <vt:lpstr>Презентация PowerPoint</vt:lpstr>
      <vt:lpstr>Презентация PowerPoint</vt:lpstr>
      <vt:lpstr>Мед.отводы и отказы от вакцинации против пневмококковой инфекции 2016-2017 гг. в РФ (по данным регионов, февраль-март 2018 г.)</vt:lpstr>
      <vt:lpstr>Медицинские  отводы при вакцинации против пневмококковой инфекции  детей первого года жизни в РФ по федеральным округам в 2016-2017 гг. </vt:lpstr>
      <vt:lpstr>Регионы РФ с наиболее высоким уровнем медицинских отводов от вакцинацией против пневмококковой инфекции детей в возрасте до 6 мес. в 2017 году (по данным регионов). </vt:lpstr>
      <vt:lpstr>Отказы от вакцинации против пневмококковой инфекции детей первого года жизни в РФ по федеральным округам в 2016-2017 гг. </vt:lpstr>
      <vt:lpstr>Регионы РФ с максимальной долей детей в возрасте до 6 мес., которым не была выполнена вакцинация против пневмококковой инфекции по причине отказа от вакцинации в 2017 году. </vt:lpstr>
      <vt:lpstr>Регионы с самыми низкими показателями своевременности вакцинации против пневмококковой инфекции  (данные регионов (февраль-март 2018 г.)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Заболеваемость гриппом в РФ и охват вакцинацией с 1998 по 2017 г. В 2017г привито от гриппа 67,4 млн чел ) 46,6% , в том числе за счет средств работодателей – 6,6 млн.чел.  Риск заболевания гриппом у непривитых почти в 17 раз выше, чем у привитых. </vt:lpstr>
      <vt:lpstr>Охват вакцинацией против гриппа групп риска в эпидемические сезоны 2015-2016гг., 2016-2017гг., 2017-2018  гг.</vt:lpstr>
      <vt:lpstr>Одновременная вакцинация против гриппа и пневмококковой инфекции приносит дополнительную пользу пожилым людям с хроническими болезнями органов дыхания В этом когортном исследовании участвовало 1898 пожилых людей в Миннеаполисе (США), </vt:lpstr>
      <vt:lpstr>Рекомендации экспертного сообщества по пневмококковой инфекции</vt:lpstr>
      <vt:lpstr>Вакцинация схемы и сроки</vt:lpstr>
      <vt:lpstr>Вакцинация схемы и сроки 1) При нарушении сроков начала вакцинации </vt:lpstr>
      <vt:lpstr>Вакцинация схемы и сроки 2) При нарушении схемы вакцинации дети, получившие одну дозу на первом году жизни и не завершившие первичный вакцинальный комплекс, продолжают иммунизацию в соответствии с начатой схемой и возрастом обращения:  </vt:lpstr>
      <vt:lpstr>Вакцинация схемы и сроки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2017-12-08T20:13:50Z</dcterms:created>
  <dcterms:modified xsi:type="dcterms:W3CDTF">2018-05-31T19:06:47Z</dcterms:modified>
</cp:coreProperties>
</file>