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78" r:id="rId3"/>
    <p:sldId id="268" r:id="rId4"/>
    <p:sldId id="385" r:id="rId5"/>
    <p:sldId id="380" r:id="rId6"/>
    <p:sldId id="374" r:id="rId7"/>
    <p:sldId id="373" r:id="rId8"/>
    <p:sldId id="276" r:id="rId9"/>
    <p:sldId id="387" r:id="rId10"/>
    <p:sldId id="388" r:id="rId11"/>
    <p:sldId id="386" r:id="rId12"/>
  </p:sldIdLst>
  <p:sldSz cx="9144000" cy="6858000" type="screen4x3"/>
  <p:notesSz cx="6807200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D759D8-F25D-4C00-AC23-46AE623F5742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7BC3BE-63CF-49DE-A8F9-5D734F3501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336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63FE63-3C0A-4A05-99C9-F769F32353E7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068492-16F9-48CB-BEF6-5029DABB73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5412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2B94-2AC6-4573-A966-0F7806D3C15F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59D3F-C12D-4BA6-9829-C4D7B7B508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2B94-2AC6-4573-A966-0F7806D3C15F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59D3F-C12D-4BA6-9829-C4D7B7B508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2B94-2AC6-4573-A966-0F7806D3C15F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59D3F-C12D-4BA6-9829-C4D7B7B508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2B94-2AC6-4573-A966-0F7806D3C15F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59D3F-C12D-4BA6-9829-C4D7B7B508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2B94-2AC6-4573-A966-0F7806D3C15F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59D3F-C12D-4BA6-9829-C4D7B7B508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2B94-2AC6-4573-A966-0F7806D3C15F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59D3F-C12D-4BA6-9829-C4D7B7B508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2B94-2AC6-4573-A966-0F7806D3C15F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59D3F-C12D-4BA6-9829-C4D7B7B508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2B94-2AC6-4573-A966-0F7806D3C15F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59D3F-C12D-4BA6-9829-C4D7B7B508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2B94-2AC6-4573-A966-0F7806D3C15F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59D3F-C12D-4BA6-9829-C4D7B7B508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2B94-2AC6-4573-A966-0F7806D3C15F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59D3F-C12D-4BA6-9829-C4D7B7B508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2B94-2AC6-4573-A966-0F7806D3C15F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59D3F-C12D-4BA6-9829-C4D7B7B508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42B94-2AC6-4573-A966-0F7806D3C15F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59D3F-C12D-4BA6-9829-C4D7B7B5080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944215"/>
          </a:xfrm>
        </p:spPr>
        <p:txBody>
          <a:bodyPr>
            <a:normAutofit fontScale="90000"/>
          </a:bodyPr>
          <a:lstStyle/>
          <a:p>
            <a:r>
              <a:rPr lang="ru-RU" sz="5300" dirty="0" smtClean="0"/>
              <a:t/>
            </a:r>
            <a:br>
              <a:rPr lang="ru-RU" sz="5300" dirty="0" smtClean="0"/>
            </a:br>
            <a:r>
              <a:rPr lang="ru-RU" sz="5300" dirty="0"/>
              <a:t/>
            </a:r>
            <a:br>
              <a:rPr lang="ru-RU" sz="5300" dirty="0"/>
            </a:br>
            <a:r>
              <a:rPr lang="ru-RU" sz="6700" dirty="0" smtClean="0"/>
              <a:t>Грипп у детей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645024"/>
            <a:ext cx="6400800" cy="2592288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ru-RU" sz="2400" kern="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ГЛАВНЫЙ ВНЕШТАТНЫЙ СПЕЦИАЛИСТ</a:t>
            </a:r>
            <a:endParaRPr lang="ru-RU" sz="2400" kern="50" dirty="0">
              <a:solidFill>
                <a:schemeClr val="tx1"/>
              </a:solidFill>
              <a:latin typeface="Times New Roman"/>
              <a:ea typeface="SimSun"/>
              <a:cs typeface="Mangal"/>
            </a:endParaRPr>
          </a:p>
          <a:p>
            <a:pPr>
              <a:spcAft>
                <a:spcPts val="0"/>
              </a:spcAft>
            </a:pPr>
            <a:r>
              <a:rPr lang="ru-RU" sz="2400" kern="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МИНЗДРАВА РОССИИ ПО ИНФЕКЦИОННЫМ БОЛЕЗНЯМ У ДЕТЕЙ</a:t>
            </a:r>
            <a:endParaRPr lang="ru-RU" sz="2400" kern="50" dirty="0">
              <a:solidFill>
                <a:schemeClr val="tx1"/>
              </a:solidFill>
              <a:latin typeface="Times New Roman"/>
              <a:ea typeface="SimSun"/>
              <a:cs typeface="Mangal"/>
            </a:endParaRPr>
          </a:p>
          <a:p>
            <a:pPr>
              <a:spcAft>
                <a:spcPts val="0"/>
              </a:spcAft>
            </a:pPr>
            <a:r>
              <a:rPr lang="ru-RU" sz="2400" kern="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АКАДЕМИК РАН,  ПРОФЕССОР</a:t>
            </a:r>
            <a:endParaRPr lang="ru-RU" sz="2400" kern="50" dirty="0">
              <a:solidFill>
                <a:schemeClr val="tx1"/>
              </a:solidFill>
              <a:latin typeface="Times New Roman"/>
              <a:ea typeface="SimSun"/>
              <a:cs typeface="Mangal"/>
            </a:endParaRPr>
          </a:p>
          <a:p>
            <a:pPr>
              <a:spcAft>
                <a:spcPts val="0"/>
              </a:spcAft>
            </a:pPr>
            <a:r>
              <a:rPr lang="ru-RU" sz="2400" kern="0" dirty="0">
                <a:latin typeface="Times New Roman"/>
                <a:ea typeface="Calibri"/>
                <a:cs typeface="Times New Roman"/>
              </a:rPr>
              <a:t> </a:t>
            </a:r>
            <a:endParaRPr lang="ru-RU" sz="2400" kern="50" dirty="0">
              <a:latin typeface="Times New Roman"/>
              <a:ea typeface="SimSun"/>
              <a:cs typeface="Mangal"/>
            </a:endParaRP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/>
                <a:ea typeface="Calibri"/>
              </a:rPr>
              <a:t>Ю.В.ЛОБЗИН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850106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latin typeface="Times New Roman"/>
                <a:ea typeface="Calibri"/>
              </a:rPr>
              <a:t>Анализ представленных выписок из </a:t>
            </a:r>
            <a:r>
              <a:rPr lang="ru-RU" sz="2800" b="1">
                <a:latin typeface="Times New Roman"/>
                <a:ea typeface="Calibri"/>
              </a:rPr>
              <a:t>медицинских </a:t>
            </a:r>
            <a:r>
              <a:rPr lang="ru-RU" sz="2800" b="1" smtClean="0">
                <a:latin typeface="Times New Roman"/>
                <a:ea typeface="Calibri"/>
              </a:rPr>
              <a:t>карт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25000" lnSpcReduction="20000"/>
          </a:bodyPr>
          <a:lstStyle/>
          <a:p>
            <a:pPr marL="0" lvl="0" indent="0" algn="just">
              <a:lnSpc>
                <a:spcPct val="115000"/>
              </a:lnSpc>
              <a:buNone/>
            </a:pPr>
            <a:r>
              <a:rPr lang="ru-RU" sz="4800" dirty="0" smtClean="0">
                <a:latin typeface="Times New Roman"/>
                <a:ea typeface="Times New Roman"/>
              </a:rPr>
              <a:t>1. Летальные </a:t>
            </a:r>
            <a:r>
              <a:rPr lang="ru-RU" sz="4800" dirty="0">
                <a:latin typeface="Times New Roman"/>
                <a:ea typeface="Times New Roman"/>
              </a:rPr>
              <a:t>исходы у пациентов разного возраста (от одного года до 17лет)  в отличие </a:t>
            </a:r>
            <a:r>
              <a:rPr lang="ru-RU" sz="4800" dirty="0" err="1">
                <a:latin typeface="Times New Roman"/>
                <a:ea typeface="Times New Roman"/>
              </a:rPr>
              <a:t>эпидсезона</a:t>
            </a:r>
            <a:r>
              <a:rPr lang="ru-RU" sz="4800" dirty="0">
                <a:latin typeface="Times New Roman"/>
                <a:ea typeface="Times New Roman"/>
              </a:rPr>
              <a:t>  2015/16гг обусловлены  различными  штаммами вируса гриппа: в двух случаях </a:t>
            </a:r>
            <a:r>
              <a:rPr lang="ru-RU" sz="4800" dirty="0" err="1">
                <a:latin typeface="Times New Roman"/>
                <a:ea typeface="Times New Roman"/>
              </a:rPr>
              <a:t>этиологически</a:t>
            </a:r>
            <a:r>
              <a:rPr lang="ru-RU" sz="4800" dirty="0">
                <a:latin typeface="Times New Roman"/>
                <a:ea typeface="Times New Roman"/>
              </a:rPr>
              <a:t> обусловлены вирусами гриппа В и в трех – вирусами гриппа А  (</a:t>
            </a:r>
            <a:r>
              <a:rPr lang="en-US" sz="4800" dirty="0">
                <a:latin typeface="Times New Roman"/>
                <a:ea typeface="Times New Roman"/>
              </a:rPr>
              <a:t>H</a:t>
            </a:r>
            <a:r>
              <a:rPr lang="ru-RU" sz="4800" dirty="0">
                <a:latin typeface="Times New Roman"/>
                <a:ea typeface="Times New Roman"/>
              </a:rPr>
              <a:t>1</a:t>
            </a:r>
            <a:r>
              <a:rPr lang="en-US" sz="4800" dirty="0">
                <a:latin typeface="Times New Roman"/>
                <a:ea typeface="Times New Roman"/>
              </a:rPr>
              <a:t>N</a:t>
            </a:r>
            <a:r>
              <a:rPr lang="ru-RU" sz="4800" dirty="0">
                <a:latin typeface="Times New Roman"/>
                <a:ea typeface="Times New Roman"/>
              </a:rPr>
              <a:t>1)</a:t>
            </a:r>
            <a:r>
              <a:rPr lang="en-US" sz="4800" dirty="0" err="1">
                <a:latin typeface="Times New Roman"/>
                <a:ea typeface="Times New Roman"/>
              </a:rPr>
              <a:t>pdm</a:t>
            </a:r>
            <a:r>
              <a:rPr lang="ru-RU" sz="4800" dirty="0">
                <a:latin typeface="Times New Roman"/>
                <a:ea typeface="Times New Roman"/>
              </a:rPr>
              <a:t>09, в одном - гриппа А  </a:t>
            </a:r>
            <a:r>
              <a:rPr lang="en-US" sz="4800" dirty="0">
                <a:latin typeface="Times New Roman"/>
                <a:ea typeface="Times New Roman"/>
              </a:rPr>
              <a:t>H</a:t>
            </a:r>
            <a:r>
              <a:rPr lang="ru-RU" sz="4800" dirty="0">
                <a:latin typeface="Times New Roman"/>
                <a:ea typeface="Times New Roman"/>
              </a:rPr>
              <a:t>3</a:t>
            </a:r>
            <a:r>
              <a:rPr lang="en-US" sz="4800" dirty="0">
                <a:latin typeface="Times New Roman"/>
                <a:ea typeface="Times New Roman"/>
              </a:rPr>
              <a:t>N</a:t>
            </a:r>
            <a:r>
              <a:rPr lang="ru-RU" sz="4800" dirty="0">
                <a:latin typeface="Times New Roman"/>
                <a:ea typeface="Times New Roman"/>
              </a:rPr>
              <a:t>2</a:t>
            </a:r>
            <a:r>
              <a:rPr lang="ru-RU" sz="4800" b="1" dirty="0" smtClean="0">
                <a:latin typeface="Times New Roman"/>
                <a:ea typeface="Times New Roman"/>
              </a:rPr>
              <a:t>.</a:t>
            </a:r>
          </a:p>
          <a:p>
            <a:pPr marL="0" lvl="0" indent="0" algn="just">
              <a:lnSpc>
                <a:spcPct val="115000"/>
              </a:lnSpc>
              <a:buNone/>
            </a:pPr>
            <a:endParaRPr lang="ru-RU" sz="4800" dirty="0">
              <a:latin typeface="Times New Roman"/>
              <a:ea typeface="Times New Roman"/>
            </a:endParaRPr>
          </a:p>
          <a:p>
            <a:pPr marL="0" lvl="0" indent="0" algn="just">
              <a:lnSpc>
                <a:spcPct val="115000"/>
              </a:lnSpc>
              <a:buNone/>
            </a:pPr>
            <a:r>
              <a:rPr lang="ru-RU" sz="4800" dirty="0" smtClean="0">
                <a:latin typeface="Times New Roman"/>
                <a:ea typeface="Times New Roman"/>
              </a:rPr>
              <a:t>2. Трое </a:t>
            </a:r>
            <a:r>
              <a:rPr lang="ru-RU" sz="4800" dirty="0">
                <a:latin typeface="Times New Roman"/>
                <a:ea typeface="Times New Roman"/>
              </a:rPr>
              <a:t>из заболевших (2- гриппом В и 1 – гриппом А) были привиты от гриппа в текущем </a:t>
            </a:r>
            <a:r>
              <a:rPr lang="ru-RU" sz="4800" dirty="0" err="1">
                <a:latin typeface="Times New Roman"/>
                <a:ea typeface="Times New Roman"/>
              </a:rPr>
              <a:t>эпидсезоне</a:t>
            </a:r>
            <a:r>
              <a:rPr lang="ru-RU" sz="4800" dirty="0">
                <a:latin typeface="Times New Roman"/>
                <a:ea typeface="Times New Roman"/>
              </a:rPr>
              <a:t> вакциной </a:t>
            </a:r>
            <a:r>
              <a:rPr lang="ru-RU" sz="4800" dirty="0" err="1">
                <a:latin typeface="Times New Roman"/>
                <a:ea typeface="Times New Roman"/>
              </a:rPr>
              <a:t>Совигрипп</a:t>
            </a:r>
            <a:r>
              <a:rPr lang="ru-RU" sz="4800" dirty="0">
                <a:latin typeface="Times New Roman"/>
                <a:ea typeface="Times New Roman"/>
              </a:rPr>
              <a:t>. Это может быть обусловлено двумя факторами. Во-первых, иммунитет после прививки вырабатывают не все привитые, во-вторых, в трехвалентные вакцины, в том числе «</a:t>
            </a:r>
            <a:r>
              <a:rPr lang="ru-RU" sz="4800" dirty="0" err="1">
                <a:latin typeface="Times New Roman"/>
                <a:ea typeface="Times New Roman"/>
              </a:rPr>
              <a:t>Совигрипп</a:t>
            </a:r>
            <a:r>
              <a:rPr lang="ru-RU" sz="4800" dirty="0">
                <a:latin typeface="Times New Roman"/>
                <a:ea typeface="Times New Roman"/>
              </a:rPr>
              <a:t>», включен был в сезон </a:t>
            </a:r>
            <a:r>
              <a:rPr lang="ru-RU" sz="4800" dirty="0" smtClean="0">
                <a:latin typeface="Times New Roman"/>
                <a:ea typeface="Times New Roman"/>
              </a:rPr>
              <a:t>2017-2018 </a:t>
            </a:r>
            <a:r>
              <a:rPr lang="ru-RU" sz="4800" dirty="0">
                <a:latin typeface="Times New Roman"/>
                <a:ea typeface="Times New Roman"/>
              </a:rPr>
              <a:t>гг. вирус гриппа В линии Виктория, тогда как в этом сезоне, по данным </a:t>
            </a:r>
            <a:r>
              <a:rPr lang="en-US" sz="4800" dirty="0" err="1">
                <a:latin typeface="Times New Roman"/>
                <a:ea typeface="Times New Roman"/>
              </a:rPr>
              <a:t>FluNet</a:t>
            </a:r>
            <a:r>
              <a:rPr lang="en-US" sz="4800" dirty="0">
                <a:latin typeface="Times New Roman"/>
                <a:ea typeface="Times New Roman"/>
              </a:rPr>
              <a:t> Summary</a:t>
            </a:r>
            <a:r>
              <a:rPr lang="ru-RU" sz="4800" dirty="0">
                <a:latin typeface="Times New Roman"/>
                <a:ea typeface="Times New Roman"/>
              </a:rPr>
              <a:t> (на 19 февраля 2018), из тестированных 7553 штаммов вируса гриппа В </a:t>
            </a:r>
            <a:r>
              <a:rPr lang="ru-RU" sz="4800" dirty="0" err="1">
                <a:latin typeface="Times New Roman"/>
                <a:ea typeface="Times New Roman"/>
              </a:rPr>
              <a:t>в</a:t>
            </a:r>
            <a:r>
              <a:rPr lang="ru-RU" sz="4800" dirty="0">
                <a:latin typeface="Times New Roman"/>
                <a:ea typeface="Times New Roman"/>
              </a:rPr>
              <a:t> 92.5% (7441 штаммов) определяли вирусы линии </a:t>
            </a:r>
            <a:r>
              <a:rPr lang="ru-RU" sz="4800" dirty="0" err="1">
                <a:latin typeface="Times New Roman"/>
                <a:ea typeface="Times New Roman"/>
              </a:rPr>
              <a:t>Ямагата</a:t>
            </a:r>
            <a:r>
              <a:rPr lang="ru-RU" sz="4800" dirty="0">
                <a:latin typeface="Times New Roman"/>
                <a:ea typeface="Times New Roman"/>
              </a:rPr>
              <a:t>, к которым вакцина не формирует защиту. </a:t>
            </a:r>
            <a:endParaRPr lang="ru-RU" sz="4800" dirty="0" smtClean="0">
              <a:latin typeface="Times New Roman"/>
              <a:ea typeface="Times New Roman"/>
            </a:endParaRPr>
          </a:p>
          <a:p>
            <a:pPr marL="0" lvl="0" indent="0" algn="just">
              <a:lnSpc>
                <a:spcPct val="115000"/>
              </a:lnSpc>
              <a:buNone/>
            </a:pPr>
            <a:endParaRPr lang="ru-RU" sz="4800" dirty="0">
              <a:latin typeface="Times New Roman"/>
              <a:ea typeface="Times New Roman"/>
            </a:endParaRPr>
          </a:p>
          <a:p>
            <a:pPr marL="0" lvl="0" indent="0" algn="just">
              <a:lnSpc>
                <a:spcPct val="115000"/>
              </a:lnSpc>
              <a:buNone/>
            </a:pPr>
            <a:r>
              <a:rPr lang="ru-RU" sz="4800" dirty="0" smtClean="0">
                <a:latin typeface="Times New Roman"/>
                <a:ea typeface="Times New Roman"/>
              </a:rPr>
              <a:t>3. Другой </a:t>
            </a:r>
            <a:r>
              <a:rPr lang="ru-RU" sz="4800" dirty="0">
                <a:latin typeface="Times New Roman"/>
                <a:ea typeface="Times New Roman"/>
              </a:rPr>
              <a:t>характерной особенностью является поздняя госпитализация пациентов (4 сутки; 7 сутки; 6-7 сутки). В большинстве случаев при поступлении в стационар они уже имели прогностические факторы неблагоприятного исхода, о чем свидетельствуют короткие сроки пребывания детей на койке (менее 3 час; 1 сутки+5 час; 1 сутки+3 час). </a:t>
            </a:r>
            <a:endParaRPr lang="ru-RU" sz="4800" dirty="0" smtClean="0">
              <a:latin typeface="Times New Roman"/>
              <a:ea typeface="Times New Roman"/>
            </a:endParaRPr>
          </a:p>
          <a:p>
            <a:pPr marL="0" lvl="0" indent="0" algn="just">
              <a:lnSpc>
                <a:spcPct val="115000"/>
              </a:lnSpc>
              <a:buNone/>
            </a:pPr>
            <a:endParaRPr lang="ru-RU" sz="4800" dirty="0">
              <a:latin typeface="Times New Roman"/>
              <a:ea typeface="Times New Roman"/>
            </a:endParaRPr>
          </a:p>
          <a:p>
            <a:pPr marL="0" lvl="0" indent="0" algn="just">
              <a:lnSpc>
                <a:spcPct val="115000"/>
              </a:lnSpc>
              <a:buNone/>
            </a:pPr>
            <a:r>
              <a:rPr lang="ru-RU" sz="4800" dirty="0" smtClean="0">
                <a:latin typeface="Times New Roman"/>
                <a:ea typeface="Times New Roman"/>
              </a:rPr>
              <a:t>4. У </a:t>
            </a:r>
            <a:r>
              <a:rPr lang="ru-RU" sz="4800" dirty="0">
                <a:latin typeface="Times New Roman"/>
                <a:ea typeface="Times New Roman"/>
              </a:rPr>
              <a:t>всех погибших детей отсутствовал клинический диагноз «грипп». Они госпитализировались в непрофильные стационары с диагнозом «внебольничная пневмония», что определяло другую тактику терапии, несмотря на то, что во всех случаях врачи исключали грипп и в большинстве из них – назначали противогриппозный препарат (</a:t>
            </a:r>
            <a:r>
              <a:rPr lang="ru-RU" sz="4800" dirty="0" err="1">
                <a:latin typeface="Times New Roman"/>
                <a:ea typeface="Times New Roman"/>
              </a:rPr>
              <a:t>Осельтамивир</a:t>
            </a:r>
            <a:r>
              <a:rPr lang="ru-RU" sz="4800" dirty="0">
                <a:latin typeface="Times New Roman"/>
                <a:ea typeface="Times New Roman"/>
              </a:rPr>
              <a:t>). Игнорирование этиологического аспекта диагностики, особенно в период эпидемического подъема заболеваемости, акцент на нозологические формы</a:t>
            </a:r>
            <a:r>
              <a:rPr lang="ru-RU" sz="4800" dirty="0" smtClean="0">
                <a:latin typeface="Times New Roman"/>
                <a:ea typeface="Times New Roman"/>
              </a:rPr>
              <a:t>, </a:t>
            </a:r>
            <a:r>
              <a:rPr lang="ru-RU" sz="4800" dirty="0">
                <a:latin typeface="Times New Roman"/>
                <a:ea typeface="Times New Roman"/>
              </a:rPr>
              <a:t>приводит к снижению настороженности к гриппу и отсрочке в назначении противогриппозных препаратов и сроков госпитализации</a:t>
            </a:r>
            <a:r>
              <a:rPr lang="ru-RU" sz="4800" dirty="0" smtClean="0">
                <a:latin typeface="Times New Roman"/>
                <a:ea typeface="Times New Roman"/>
              </a:rPr>
              <a:t>.</a:t>
            </a:r>
          </a:p>
          <a:p>
            <a:pPr marL="0" lvl="0" indent="0" algn="just">
              <a:lnSpc>
                <a:spcPct val="115000"/>
              </a:lnSpc>
              <a:buNone/>
            </a:pPr>
            <a:endParaRPr lang="ru-RU" sz="4800" dirty="0">
              <a:latin typeface="Times New Roman"/>
              <a:ea typeface="Times New Roman"/>
            </a:endParaRPr>
          </a:p>
          <a:p>
            <a:pPr marL="0" lvl="0" indent="0" algn="just">
              <a:lnSpc>
                <a:spcPct val="115000"/>
              </a:lnSpc>
              <a:buNone/>
            </a:pPr>
            <a:r>
              <a:rPr lang="ru-RU" sz="4800" dirty="0" smtClean="0">
                <a:latin typeface="Times New Roman"/>
                <a:ea typeface="Times New Roman"/>
              </a:rPr>
              <a:t>5. Летальные </a:t>
            </a:r>
            <a:r>
              <a:rPr lang="ru-RU" sz="4800" dirty="0">
                <a:latin typeface="Times New Roman"/>
                <a:ea typeface="Times New Roman"/>
              </a:rPr>
              <a:t>исходы от гриппа обусловлены не только поражением легких с развитием </a:t>
            </a:r>
            <a:r>
              <a:rPr lang="ru-RU" sz="4800" b="1" dirty="0">
                <a:latin typeface="Times New Roman"/>
                <a:ea typeface="Times New Roman"/>
              </a:rPr>
              <a:t>двусторонней вирусной пневмонии </a:t>
            </a:r>
            <a:r>
              <a:rPr lang="ru-RU" sz="4800" dirty="0">
                <a:latin typeface="Times New Roman"/>
                <a:ea typeface="Times New Roman"/>
              </a:rPr>
              <a:t>и ее осложнений, а также </a:t>
            </a:r>
            <a:r>
              <a:rPr lang="ru-RU" sz="4800" b="1" dirty="0">
                <a:latin typeface="Times New Roman"/>
                <a:ea typeface="Times New Roman"/>
              </a:rPr>
              <a:t>вторичной вирусно-бактериальной пневмонии</a:t>
            </a:r>
            <a:r>
              <a:rPr lang="ru-RU" sz="4800" dirty="0">
                <a:latin typeface="Times New Roman"/>
                <a:ea typeface="Times New Roman"/>
              </a:rPr>
              <a:t>, но и </a:t>
            </a:r>
            <a:r>
              <a:rPr lang="ru-RU" sz="4800" b="1" dirty="0">
                <a:latin typeface="Times New Roman"/>
                <a:ea typeface="Times New Roman"/>
              </a:rPr>
              <a:t>тяжелых поражений ЦНС </a:t>
            </a:r>
            <a:r>
              <a:rPr lang="ru-RU" sz="4800" dirty="0">
                <a:latin typeface="Times New Roman"/>
                <a:ea typeface="Times New Roman"/>
              </a:rPr>
              <a:t>(отек мозга и его осложнения, гриппозный </a:t>
            </a:r>
            <a:r>
              <a:rPr lang="ru-RU" sz="4800" dirty="0" err="1">
                <a:latin typeface="Times New Roman"/>
                <a:ea typeface="Times New Roman"/>
              </a:rPr>
              <a:t>менингоэнцефалит</a:t>
            </a:r>
            <a:r>
              <a:rPr lang="ru-RU" sz="4800" dirty="0">
                <a:latin typeface="Times New Roman"/>
                <a:ea typeface="Times New Roman"/>
              </a:rPr>
              <a:t>), а также </a:t>
            </a:r>
            <a:r>
              <a:rPr lang="ru-RU" sz="4800" b="1" dirty="0">
                <a:latin typeface="Times New Roman"/>
                <a:ea typeface="Times New Roman"/>
              </a:rPr>
              <a:t>сердца</a:t>
            </a:r>
            <a:r>
              <a:rPr lang="ru-RU" sz="4800" dirty="0">
                <a:latin typeface="Times New Roman"/>
                <a:ea typeface="Times New Roman"/>
              </a:rPr>
              <a:t> (миокардит и /или острые, </a:t>
            </a:r>
            <a:r>
              <a:rPr lang="ru-RU" sz="4800" dirty="0" err="1">
                <a:latin typeface="Times New Roman"/>
                <a:ea typeface="Times New Roman"/>
              </a:rPr>
              <a:t>жизнеугрожающие</a:t>
            </a:r>
            <a:r>
              <a:rPr lang="ru-RU" sz="4800" dirty="0">
                <a:latin typeface="Times New Roman"/>
                <a:ea typeface="Times New Roman"/>
              </a:rPr>
              <a:t> нарушения ритма), в связи с чем необходимо повышение квалификации реаниматологов по оказанию неотложной помощи детям с острыми нарушениями ритма сердца, а также разработка системы оказания помощи детским кардиологом, в том числе, </a:t>
            </a:r>
            <a:r>
              <a:rPr lang="ru-RU" sz="4800" dirty="0" err="1">
                <a:latin typeface="Times New Roman"/>
                <a:ea typeface="Times New Roman"/>
              </a:rPr>
              <a:t>аритмологом</a:t>
            </a:r>
            <a:r>
              <a:rPr lang="ru-RU" sz="4800" dirty="0">
                <a:latin typeface="Times New Roman"/>
                <a:ea typeface="Times New Roman"/>
              </a:rPr>
              <a:t>, в инфекционном стационаре.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5727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-923025"/>
            <a:ext cx="8002587" cy="908719"/>
          </a:xfrm>
        </p:spPr>
        <p:txBody>
          <a:bodyPr/>
          <a:lstStyle/>
          <a:p>
            <a:pPr eaLnBrk="1" hangingPunct="1">
              <a:defRPr/>
            </a:pPr>
            <a:endParaRPr lang="ru-RU" sz="3600" b="1" dirty="0" smtClean="0">
              <a:solidFill>
                <a:schemeClr val="tx1"/>
              </a:solidFill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196752"/>
            <a:ext cx="7921252" cy="504056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  <a:defRPr/>
            </a:pPr>
            <a:endParaRPr lang="ru-RU" sz="2800" dirty="0" smtClean="0"/>
          </a:p>
          <a:p>
            <a:pPr marL="0" indent="0" eaLnBrk="1" hangingPunct="1">
              <a:buNone/>
              <a:defRPr/>
            </a:pPr>
            <a:endParaRPr lang="ru-RU" sz="2800" dirty="0"/>
          </a:p>
          <a:p>
            <a:pPr marL="0" indent="0" eaLnBrk="1" hangingPunct="1">
              <a:buNone/>
              <a:defRPr/>
            </a:pPr>
            <a:endParaRPr lang="ru-RU" sz="2800" dirty="0" smtClean="0"/>
          </a:p>
          <a:p>
            <a:pPr marL="0" indent="0" eaLnBrk="1" hangingPunct="1">
              <a:buNone/>
              <a:defRPr/>
            </a:pPr>
            <a:endParaRPr lang="ru-RU" sz="2800" dirty="0"/>
          </a:p>
          <a:p>
            <a:pPr marL="0" indent="0" eaLnBrk="1" hangingPunct="1">
              <a:buNone/>
              <a:defRPr/>
            </a:pPr>
            <a:endParaRPr lang="ru-RU" sz="2800" dirty="0" smtClean="0"/>
          </a:p>
          <a:p>
            <a:pPr marL="0" indent="0" eaLnBrk="1" hangingPunct="1">
              <a:buNone/>
              <a:defRPr/>
            </a:pPr>
            <a:r>
              <a:rPr lang="ru-RU" sz="4400" b="1" dirty="0" smtClean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49380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937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Опорные клинические признаки гриппа </a:t>
            </a: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b="1" dirty="0" smtClean="0">
              <a:solidFill>
                <a:srgbClr val="800080"/>
              </a:solidFill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0729"/>
            <a:ext cx="8229600" cy="5877272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ru-RU" sz="1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/>
              <a:t>острейшее начало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ru-RU" sz="1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/>
              <a:t>повышение температуры выше 38ºС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1800" dirty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/>
              <a:t>выраженный синдром общей инфекционной интоксикации (вялость, слабость, недомогание и др.)</a:t>
            </a:r>
            <a:endParaRPr lang="ru-RU" sz="18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1800" dirty="0" smtClean="0"/>
          </a:p>
          <a:p>
            <a:pPr lvl="0">
              <a:lnSpc>
                <a:spcPct val="80000"/>
              </a:lnSpc>
              <a:defRPr/>
            </a:pPr>
            <a:r>
              <a:rPr lang="ru-RU" sz="1800" dirty="0" smtClean="0">
                <a:solidFill>
                  <a:prstClr val="black"/>
                </a:solidFill>
              </a:rPr>
              <a:t>заложенность </a:t>
            </a:r>
            <a:r>
              <a:rPr lang="ru-RU" sz="1800" dirty="0">
                <a:solidFill>
                  <a:prstClr val="black"/>
                </a:solidFill>
              </a:rPr>
              <a:t>носа, сухость слизистых оболочек </a:t>
            </a:r>
            <a:r>
              <a:rPr lang="ru-RU" sz="1800" dirty="0" smtClean="0">
                <a:solidFill>
                  <a:prstClr val="black"/>
                </a:solidFill>
              </a:rPr>
              <a:t>, незначительный </a:t>
            </a:r>
            <a:r>
              <a:rPr lang="ru-RU" sz="1800" dirty="0">
                <a:solidFill>
                  <a:prstClr val="black"/>
                </a:solidFill>
              </a:rPr>
              <a:t>ринит, гиперемия </a:t>
            </a:r>
            <a:r>
              <a:rPr lang="ru-RU" sz="1800" dirty="0" smtClean="0">
                <a:solidFill>
                  <a:prstClr val="black"/>
                </a:solidFill>
              </a:rPr>
              <a:t>конъюнктив</a:t>
            </a:r>
          </a:p>
          <a:p>
            <a:pPr marL="0" lvl="0" indent="0">
              <a:lnSpc>
                <a:spcPct val="80000"/>
              </a:lnSpc>
              <a:buNone/>
              <a:defRPr/>
            </a:pPr>
            <a:endParaRPr lang="ru-RU" sz="1800" dirty="0">
              <a:solidFill>
                <a:prstClr val="black"/>
              </a:solidFill>
            </a:endParaRPr>
          </a:p>
          <a:p>
            <a:pPr lvl="0">
              <a:lnSpc>
                <a:spcPct val="80000"/>
              </a:lnSpc>
              <a:defRPr/>
            </a:pPr>
            <a:r>
              <a:rPr lang="ru-RU" sz="1800" dirty="0">
                <a:solidFill>
                  <a:prstClr val="black"/>
                </a:solidFill>
              </a:rPr>
              <a:t>головная </a:t>
            </a:r>
            <a:r>
              <a:rPr lang="ru-RU" sz="1800" dirty="0" smtClean="0">
                <a:solidFill>
                  <a:prstClr val="black"/>
                </a:solidFill>
              </a:rPr>
              <a:t>боль,, боли при движении глазных яблок, миалгия (мышцы ног)</a:t>
            </a:r>
          </a:p>
          <a:p>
            <a:pPr lvl="0">
              <a:lnSpc>
                <a:spcPct val="80000"/>
              </a:lnSpc>
              <a:defRPr/>
            </a:pPr>
            <a:endParaRPr lang="ru-RU" sz="1800" dirty="0">
              <a:solidFill>
                <a:prstClr val="black"/>
              </a:solidFill>
            </a:endParaRPr>
          </a:p>
          <a:p>
            <a:pPr lvl="0">
              <a:lnSpc>
                <a:spcPct val="80000"/>
              </a:lnSpc>
              <a:defRPr/>
            </a:pPr>
            <a:r>
              <a:rPr lang="ru-RU" sz="1800" dirty="0" smtClean="0">
                <a:solidFill>
                  <a:prstClr val="black"/>
                </a:solidFill>
              </a:rPr>
              <a:t> признаки трахеита (</a:t>
            </a:r>
            <a:r>
              <a:rPr lang="ru-RU" sz="1800" dirty="0" err="1" smtClean="0">
                <a:solidFill>
                  <a:prstClr val="black"/>
                </a:solidFill>
              </a:rPr>
              <a:t>саднение</a:t>
            </a:r>
            <a:r>
              <a:rPr lang="ru-RU" sz="1800" dirty="0" smtClean="0">
                <a:solidFill>
                  <a:prstClr val="black"/>
                </a:solidFill>
              </a:rPr>
              <a:t>, «жжение» за грудиной, сухой кашель)</a:t>
            </a:r>
          </a:p>
          <a:p>
            <a:pPr lvl="0">
              <a:lnSpc>
                <a:spcPct val="80000"/>
              </a:lnSpc>
              <a:defRPr/>
            </a:pPr>
            <a:endParaRPr lang="ru-RU" sz="1800" dirty="0">
              <a:solidFill>
                <a:prstClr val="black"/>
              </a:solidFill>
            </a:endParaRPr>
          </a:p>
          <a:p>
            <a:pPr lvl="0">
              <a:lnSpc>
                <a:spcPct val="80000"/>
              </a:lnSpc>
              <a:defRPr/>
            </a:pPr>
            <a:r>
              <a:rPr lang="ru-RU" sz="1800" dirty="0">
                <a:solidFill>
                  <a:prstClr val="black"/>
                </a:solidFill>
              </a:rPr>
              <a:t>г</a:t>
            </a:r>
            <a:r>
              <a:rPr lang="ru-RU" sz="1800" dirty="0" smtClean="0">
                <a:solidFill>
                  <a:prstClr val="black"/>
                </a:solidFill>
              </a:rPr>
              <a:t>еморрагический синдром (носовые кровотечения, геморрагическая сыпь)</a:t>
            </a:r>
          </a:p>
          <a:p>
            <a:pPr marL="0" lvl="0" indent="0">
              <a:lnSpc>
                <a:spcPct val="80000"/>
              </a:lnSpc>
              <a:buNone/>
              <a:defRPr/>
            </a:pPr>
            <a:endParaRPr lang="ru-RU" sz="1800" dirty="0">
              <a:solidFill>
                <a:prstClr val="black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ru-RU" sz="1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ru-RU" sz="1800" dirty="0" smtClean="0"/>
          </a:p>
        </p:txBody>
      </p:sp>
    </p:spTree>
    <p:extLst>
      <p:ext uri="{BB962C8B-B14F-4D97-AF65-F5344CB8AC3E}">
        <p14:creationId xmlns:p14="http://schemas.microsoft.com/office/powerpoint/2010/main" val="531071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800" b="1" dirty="0" smtClean="0"/>
              <a:t>Особенности современного течения гриппа у детей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Короткий инкубационный период, острое начало и бурное развитие</a:t>
            </a:r>
          </a:p>
          <a:p>
            <a:endParaRPr lang="ru-RU" dirty="0"/>
          </a:p>
          <a:p>
            <a:r>
              <a:rPr lang="ru-RU" dirty="0" smtClean="0"/>
              <a:t>Длительная до 4-5 суток фебрильная (38-40 и выше) лихорадка и интоксикация</a:t>
            </a:r>
          </a:p>
          <a:p>
            <a:endParaRPr lang="ru-RU" dirty="0"/>
          </a:p>
          <a:p>
            <a:r>
              <a:rPr lang="ru-RU" dirty="0" smtClean="0"/>
              <a:t>Раннее развитие осложнений, особенно пневмонии</a:t>
            </a:r>
          </a:p>
          <a:p>
            <a:endParaRPr lang="ru-RU" dirty="0"/>
          </a:p>
          <a:p>
            <a:r>
              <a:rPr lang="ru-RU" dirty="0" smtClean="0"/>
              <a:t>Значительное повышение частоты диареи (поражение вирусом </a:t>
            </a:r>
            <a:r>
              <a:rPr lang="ru-RU" dirty="0" err="1" smtClean="0"/>
              <a:t>энтероцитов</a:t>
            </a:r>
            <a:r>
              <a:rPr lang="ru-RU" dirty="0" smtClean="0"/>
              <a:t>)</a:t>
            </a:r>
          </a:p>
          <a:p>
            <a:endParaRPr lang="ru-RU" dirty="0"/>
          </a:p>
          <a:p>
            <a:r>
              <a:rPr lang="ru-RU" dirty="0" smtClean="0"/>
              <a:t>Частое обострение сопутствующей патологии 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Микст-инфекции (герпетическая инфекция, другие вирусные респираторные заболевания)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Ctr="0">
            <a:normAutofit fontScale="90000"/>
          </a:bodyPr>
          <a:lstStyle/>
          <a:p>
            <a:pPr eaLnBrk="1" hangingPunct="1">
              <a:defRPr/>
            </a:pPr>
            <a:r>
              <a:rPr lang="ru-RU" sz="3500" b="1" dirty="0" smtClean="0"/>
              <a:t/>
            </a:r>
            <a:br>
              <a:rPr lang="ru-RU" sz="3500" b="1" dirty="0" smtClean="0"/>
            </a:br>
            <a:r>
              <a:rPr lang="ru-RU" sz="3500" b="1" dirty="0" smtClean="0"/>
              <a:t>Особенности гриппа у детей раннего возраста</a:t>
            </a:r>
            <a:br>
              <a:rPr lang="ru-RU" sz="3500" b="1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endParaRPr lang="ru-RU" sz="3500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85000" lnSpcReduction="20000"/>
          </a:bodyPr>
          <a:lstStyle/>
          <a:p>
            <a:pPr marL="0" indent="0" algn="ctr" eaLnBrk="1" hangingPunct="1">
              <a:lnSpc>
                <a:spcPct val="80000"/>
              </a:lnSpc>
              <a:buNone/>
              <a:defRPr/>
            </a:pPr>
            <a:endParaRPr lang="ru-RU" sz="2000" b="1" dirty="0" smtClean="0"/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endParaRPr lang="ru-RU" sz="2000" b="1" dirty="0"/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ru-RU" sz="2000" b="1" dirty="0" smtClean="0"/>
              <a:t>Дети болеют гриппом с рождения. </a:t>
            </a: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ru-RU" sz="2000" b="1" dirty="0" smtClean="0"/>
              <a:t>Однако повышение заболеваемости отмечается после 3-4 месяцев жизни. 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/>
              <a:t>У новорожденных, как правило, не развиваются гипертермия и геморрагический синдром. Катаральные явления выражены слабо – «сопение» носом, покашливание, чихание.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/>
              <a:t>У детей первого года жизни грипп начинается постепенно и протекает со стертой клинической симптоматикой: 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ru-RU" sz="2000" dirty="0" smtClean="0"/>
              <a:t>       -   незначительное беспокойство, сменяющееся вялостью, 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ru-RU" sz="2000" dirty="0" smtClean="0"/>
              <a:t>       -   отказ от груди. 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ru-RU" sz="2000" dirty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ru-RU" sz="2000" dirty="0" smtClean="0"/>
              <a:t>Температура тела субфебрильная или нормальная. Сегментарное поражение легких не характерно.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/>
              <a:t>Часто отмечается повторная рвота, возможна </a:t>
            </a:r>
            <a:r>
              <a:rPr lang="ru-RU" sz="2000" dirty="0" err="1" smtClean="0"/>
              <a:t>энцефалитическая</a:t>
            </a:r>
            <a:r>
              <a:rPr lang="ru-RU" sz="2000" dirty="0" smtClean="0"/>
              <a:t> реакция с кратковременной потерей сознания.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/>
              <a:t> Преобладает негладкое течение вследствие возникновения вторичных бактериальных осложнений, в первую очередь, со стороны дыхательной системы.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/>
              <a:t>Наиболее часто диагностируют пневмонию, которая может развиться в первые дни болезни. </a:t>
            </a:r>
          </a:p>
        </p:txBody>
      </p:sp>
    </p:spTree>
    <p:extLst>
      <p:ext uri="{BB962C8B-B14F-4D97-AF65-F5344CB8AC3E}">
        <p14:creationId xmlns:p14="http://schemas.microsoft.com/office/powerpoint/2010/main" val="3194187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tx1"/>
                </a:solidFill>
              </a:rPr>
              <a:t>Показания  к  госпитализации при гриппе</a:t>
            </a:r>
            <a:r>
              <a:rPr lang="ru-RU" sz="4000" dirty="0" smtClean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1412776"/>
            <a:ext cx="9144000" cy="5445224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endParaRPr lang="ru-RU" dirty="0" smtClean="0"/>
          </a:p>
          <a:p>
            <a:pPr eaLnBrk="1" hangingPunct="1">
              <a:lnSpc>
                <a:spcPct val="90000"/>
              </a:lnSpc>
            </a:pPr>
            <a:endParaRPr lang="ru-RU" dirty="0"/>
          </a:p>
          <a:p>
            <a:pPr eaLnBrk="1" hangingPunct="1">
              <a:lnSpc>
                <a:spcPct val="90000"/>
              </a:lnSpc>
            </a:pPr>
            <a:r>
              <a:rPr lang="ru-RU" dirty="0" smtClean="0"/>
              <a:t>Тяжелые формы гриппа</a:t>
            </a:r>
          </a:p>
          <a:p>
            <a:pPr eaLnBrk="1" hangingPunct="1">
              <a:lnSpc>
                <a:spcPct val="90000"/>
              </a:lnSpc>
            </a:pPr>
            <a:endParaRPr lang="ru-RU" dirty="0"/>
          </a:p>
          <a:p>
            <a:pPr eaLnBrk="1" hangingPunct="1">
              <a:lnSpc>
                <a:spcPct val="90000"/>
              </a:lnSpc>
            </a:pPr>
            <a:r>
              <a:rPr lang="ru-RU" dirty="0" smtClean="0"/>
              <a:t>Среднетяжелые формы гриппа с осложненным течением</a:t>
            </a:r>
          </a:p>
          <a:p>
            <a:pPr eaLnBrk="1" hangingPunct="1">
              <a:lnSpc>
                <a:spcPct val="90000"/>
              </a:lnSpc>
            </a:pPr>
            <a:endParaRPr lang="ru-RU" dirty="0"/>
          </a:p>
          <a:p>
            <a:pPr eaLnBrk="1" hangingPunct="1">
              <a:lnSpc>
                <a:spcPct val="90000"/>
              </a:lnSpc>
            </a:pPr>
            <a:r>
              <a:rPr lang="ru-RU" dirty="0" smtClean="0"/>
              <a:t>Новорожденные</a:t>
            </a:r>
          </a:p>
          <a:p>
            <a:pPr eaLnBrk="1" hangingPunct="1">
              <a:lnSpc>
                <a:spcPct val="90000"/>
              </a:lnSpc>
            </a:pPr>
            <a:endParaRPr lang="ru-RU" dirty="0" smtClean="0"/>
          </a:p>
          <a:p>
            <a:pPr eaLnBrk="1" hangingPunct="1">
              <a:lnSpc>
                <a:spcPct val="90000"/>
              </a:lnSpc>
            </a:pPr>
            <a:endParaRPr lang="ru-RU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b="1" dirty="0" smtClean="0"/>
          </a:p>
          <a:p>
            <a:pPr eaLnBrk="1" hangingPunct="1">
              <a:lnSpc>
                <a:spcPct val="90000"/>
              </a:lnSpc>
            </a:pPr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163575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x-none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dirty="0" smtClean="0"/>
              <a:t>Угрожающие признаки </a:t>
            </a:r>
            <a:r>
              <a:rPr lang="x-none" sz="4000" b="1" smtClean="0"/>
              <a:t>тяжёл</a:t>
            </a:r>
            <a:r>
              <a:rPr lang="ru-RU" sz="4000" b="1" dirty="0" smtClean="0"/>
              <a:t>ого течения гриппа, требующие мероприятий в условиях ОРИТ</a:t>
            </a:r>
            <a:r>
              <a:rPr lang="x-none" sz="4000" b="1" smtClean="0"/>
              <a:t> 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11256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ru-RU" dirty="0"/>
          </a:p>
          <a:p>
            <a:pPr lvl="0"/>
            <a:endParaRPr lang="ru-RU" sz="3600" dirty="0" smtClean="0"/>
          </a:p>
          <a:p>
            <a:pPr lvl="0"/>
            <a:r>
              <a:rPr lang="ru-RU" sz="3800" dirty="0" smtClean="0"/>
              <a:t>Нарастание цианоза и одышки в покое, ухудшение показателей </a:t>
            </a:r>
            <a:r>
              <a:rPr lang="ru-RU" sz="3800" dirty="0" err="1" smtClean="0"/>
              <a:t>пульсоксиметрии</a:t>
            </a:r>
            <a:endParaRPr lang="ru-RU" sz="3800" dirty="0" smtClean="0"/>
          </a:p>
          <a:p>
            <a:pPr lvl="0"/>
            <a:endParaRPr lang="ru-RU" sz="3800" dirty="0"/>
          </a:p>
          <a:p>
            <a:pPr lvl="0"/>
            <a:r>
              <a:rPr lang="ru-RU" sz="3800" dirty="0" smtClean="0"/>
              <a:t>Появление кашля </a:t>
            </a:r>
            <a:r>
              <a:rPr lang="ru-RU" sz="3800" dirty="0"/>
              <a:t>с примесью крови в мокроте, </a:t>
            </a:r>
            <a:r>
              <a:rPr lang="ru-RU" sz="3800" dirty="0" smtClean="0"/>
              <a:t>боли </a:t>
            </a:r>
            <a:r>
              <a:rPr lang="ru-RU" sz="3800" dirty="0"/>
              <a:t>или </a:t>
            </a:r>
            <a:r>
              <a:rPr lang="ru-RU" sz="3800" dirty="0" smtClean="0"/>
              <a:t>тяжести </a:t>
            </a:r>
            <a:r>
              <a:rPr lang="ru-RU" sz="3800" dirty="0"/>
              <a:t>в </a:t>
            </a:r>
            <a:r>
              <a:rPr lang="ru-RU" sz="3800" dirty="0" smtClean="0"/>
              <a:t>груди</a:t>
            </a:r>
          </a:p>
          <a:p>
            <a:pPr lvl="0"/>
            <a:endParaRPr lang="ru-RU" sz="3800" dirty="0"/>
          </a:p>
          <a:p>
            <a:pPr lvl="0"/>
            <a:r>
              <a:rPr lang="ru-RU" sz="3800" dirty="0" smtClean="0"/>
              <a:t>Усиление геморрагического синдрома</a:t>
            </a:r>
          </a:p>
          <a:p>
            <a:pPr lvl="0"/>
            <a:endParaRPr lang="ru-RU" sz="3800" dirty="0"/>
          </a:p>
          <a:p>
            <a:pPr lvl="0"/>
            <a:r>
              <a:rPr lang="ru-RU" sz="3800" dirty="0" smtClean="0"/>
              <a:t>Изменения </a:t>
            </a:r>
            <a:r>
              <a:rPr lang="ru-RU" sz="3800" dirty="0"/>
              <a:t>психического состояния, </a:t>
            </a:r>
            <a:r>
              <a:rPr lang="ru-RU" sz="3800" dirty="0" smtClean="0"/>
              <a:t>спутанность </a:t>
            </a:r>
            <a:r>
              <a:rPr lang="ru-RU" sz="3800" dirty="0"/>
              <a:t>сознания или </a:t>
            </a:r>
            <a:r>
              <a:rPr lang="ru-RU" sz="3800" dirty="0" smtClean="0"/>
              <a:t>возбуждение, судороги</a:t>
            </a:r>
          </a:p>
          <a:p>
            <a:pPr lvl="0"/>
            <a:endParaRPr lang="ru-RU" sz="3800" dirty="0"/>
          </a:p>
          <a:p>
            <a:pPr lvl="0"/>
            <a:r>
              <a:rPr lang="ru-RU" sz="3800" dirty="0" smtClean="0"/>
              <a:t>Повторные рвоты</a:t>
            </a:r>
          </a:p>
          <a:p>
            <a:pPr lvl="0"/>
            <a:endParaRPr lang="ru-RU" sz="3800" dirty="0"/>
          </a:p>
          <a:p>
            <a:pPr lvl="0"/>
            <a:r>
              <a:rPr lang="ru-RU" sz="3800" dirty="0" smtClean="0"/>
              <a:t>Снижение </a:t>
            </a:r>
            <a:r>
              <a:rPr lang="ru-RU" sz="3800" dirty="0"/>
              <a:t>артериального давления и </a:t>
            </a:r>
            <a:r>
              <a:rPr lang="ru-RU" sz="3800" dirty="0" smtClean="0"/>
              <a:t>уменьшение мочеотделения</a:t>
            </a:r>
          </a:p>
          <a:p>
            <a:pPr lvl="0"/>
            <a:endParaRPr lang="ru-RU" sz="3800" dirty="0"/>
          </a:p>
          <a:p>
            <a:pPr lvl="0"/>
            <a:r>
              <a:rPr lang="ru-RU" sz="3800" dirty="0" smtClean="0"/>
              <a:t>Сохранение </a:t>
            </a:r>
            <a:r>
              <a:rPr lang="ru-RU" sz="3800" dirty="0"/>
              <a:t>высокой </a:t>
            </a:r>
            <a:r>
              <a:rPr lang="ru-RU" sz="3800" dirty="0" smtClean="0"/>
              <a:t>лихорадки (более 4-5 суток) с </a:t>
            </a:r>
            <a:r>
              <a:rPr lang="ru-RU" sz="3800" dirty="0" err="1" smtClean="0"/>
              <a:t>рефрактерностью</a:t>
            </a:r>
            <a:r>
              <a:rPr lang="ru-RU" sz="3800" dirty="0" smtClean="0"/>
              <a:t> к жаропонижающим средствам и развитием тяжелых осложнений</a:t>
            </a:r>
          </a:p>
          <a:p>
            <a:pPr marL="0" lvl="0" indent="0">
              <a:buNone/>
            </a:pPr>
            <a:r>
              <a:rPr lang="ru-RU" sz="3800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5159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538736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Пневмония </a:t>
            </a:r>
            <a:br>
              <a:rPr lang="ru-RU" b="1" dirty="0" smtClean="0"/>
            </a:br>
            <a:r>
              <a:rPr lang="ru-RU" b="1" dirty="0" smtClean="0"/>
              <a:t>при гриппе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24944"/>
            <a:ext cx="7894712" cy="3201219"/>
          </a:xfrm>
        </p:spPr>
        <p:txBody>
          <a:bodyPr>
            <a:normAutofit fontScale="55000" lnSpcReduction="20000"/>
          </a:bodyPr>
          <a:lstStyle/>
          <a:p>
            <a:r>
              <a:rPr lang="ru-RU" u="sng" dirty="0" smtClean="0"/>
              <a:t>Вирусная пневмония </a:t>
            </a:r>
            <a:r>
              <a:rPr lang="ru-RU" dirty="0" smtClean="0"/>
              <a:t>- развивается в первые 2 дня от начала заболевания. Всегда протекает тяжело. Преобладают симптомы интоксикации и синдром острого вызванного вирусом повреждения лёгочной ткани, который может трансформироваться в острый респираторный </a:t>
            </a:r>
            <a:r>
              <a:rPr lang="ru-RU" dirty="0" err="1" smtClean="0"/>
              <a:t>дистресс</a:t>
            </a:r>
            <a:r>
              <a:rPr lang="ru-RU" dirty="0" smtClean="0"/>
              <a:t>-синдром (ОРДС).</a:t>
            </a:r>
          </a:p>
          <a:p>
            <a:endParaRPr lang="ru-RU" dirty="0" smtClean="0"/>
          </a:p>
          <a:p>
            <a:r>
              <a:rPr lang="ru-RU" u="sng" dirty="0" smtClean="0"/>
              <a:t>Вирусно-бактериальная пневмония </a:t>
            </a:r>
            <a:r>
              <a:rPr lang="ru-RU" dirty="0" smtClean="0"/>
              <a:t>развивается на  1-ой неделе заболевания. Наиболее частыми ее возбудителями являются </a:t>
            </a:r>
            <a:r>
              <a:rPr lang="ru-RU" dirty="0" err="1" smtClean="0"/>
              <a:t>Streptococcus</a:t>
            </a:r>
            <a:r>
              <a:rPr lang="ru-RU" dirty="0" smtClean="0"/>
              <a:t> </a:t>
            </a:r>
            <a:r>
              <a:rPr lang="ru-RU" dirty="0" err="1" smtClean="0"/>
              <a:t>pneumoniae</a:t>
            </a:r>
            <a:r>
              <a:rPr lang="ru-RU" dirty="0" smtClean="0"/>
              <a:t> (48 % случаев), </a:t>
            </a:r>
            <a:r>
              <a:rPr lang="ru-RU" dirty="0" err="1" smtClean="0"/>
              <a:t>Staphylococcus</a:t>
            </a:r>
            <a:r>
              <a:rPr lang="ru-RU" dirty="0" smtClean="0"/>
              <a:t> </a:t>
            </a:r>
            <a:r>
              <a:rPr lang="ru-RU" dirty="0" err="1" smtClean="0"/>
              <a:t>aureus</a:t>
            </a:r>
            <a:r>
              <a:rPr lang="ru-RU" dirty="0" smtClean="0"/>
              <a:t> (19 %), реже </a:t>
            </a:r>
            <a:r>
              <a:rPr lang="ru-RU" dirty="0" err="1" smtClean="0"/>
              <a:t>Haemophilus</a:t>
            </a:r>
            <a:r>
              <a:rPr lang="ru-RU" dirty="0" smtClean="0"/>
              <a:t> </a:t>
            </a:r>
            <a:r>
              <a:rPr lang="ru-RU" dirty="0" err="1" smtClean="0"/>
              <a:t>influenzae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</a:p>
          <a:p>
            <a:r>
              <a:rPr lang="ru-RU" u="sng" dirty="0" smtClean="0"/>
              <a:t>Бактериальная пневмония </a:t>
            </a:r>
            <a:r>
              <a:rPr lang="ru-RU" dirty="0" smtClean="0"/>
              <a:t>на 2-ой неделе.</a:t>
            </a:r>
            <a:endParaRPr lang="ru-RU" dirty="0"/>
          </a:p>
        </p:txBody>
      </p:sp>
      <p:pic>
        <p:nvPicPr>
          <p:cNvPr id="4" name="Рисунок 3" descr="C:\Documents and Settings\USER\Мои документы\Левина\для отдела\лекции\лекции окончательные\Rg Устименко с зачеркн фамилией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88640"/>
            <a:ext cx="3707904" cy="2265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796136" y="2420888"/>
            <a:ext cx="2541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Грипп А+</a:t>
            </a:r>
            <a:r>
              <a:rPr lang="en-US" dirty="0" err="1" smtClean="0">
                <a:solidFill>
                  <a:prstClr val="black"/>
                </a:solidFill>
              </a:rPr>
              <a:t>Str.pneumoniae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359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8002587" cy="142081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600" b="1" dirty="0" smtClean="0">
                <a:solidFill>
                  <a:schemeClr val="tx1"/>
                </a:solidFill>
              </a:rPr>
              <a:t>Дифференциальная диагностика гриппа с </a:t>
            </a:r>
            <a:r>
              <a:rPr lang="ru-RU" sz="3600" b="1" dirty="0" err="1" smtClean="0">
                <a:solidFill>
                  <a:schemeClr val="tx1"/>
                </a:solidFill>
              </a:rPr>
              <a:t>синдромосходными</a:t>
            </a:r>
            <a:r>
              <a:rPr lang="ru-RU" sz="3600" b="1" dirty="0" smtClean="0">
                <a:solidFill>
                  <a:schemeClr val="tx1"/>
                </a:solidFill>
              </a:rPr>
              <a:t> заболеваниями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196752"/>
            <a:ext cx="7921252" cy="468052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endParaRPr lang="ru-RU" sz="2800" dirty="0" smtClean="0"/>
          </a:p>
          <a:p>
            <a:pPr eaLnBrk="1" hangingPunct="1">
              <a:defRPr/>
            </a:pPr>
            <a:endParaRPr lang="ru-RU" sz="2800" dirty="0"/>
          </a:p>
          <a:p>
            <a:pPr eaLnBrk="1" hangingPunct="1">
              <a:defRPr/>
            </a:pPr>
            <a:r>
              <a:rPr lang="ru-RU" sz="2800" dirty="0" smtClean="0"/>
              <a:t>ОРВИ не гриппозной этиологии</a:t>
            </a:r>
          </a:p>
          <a:p>
            <a:pPr eaLnBrk="1" hangingPunct="1">
              <a:defRPr/>
            </a:pPr>
            <a:endParaRPr lang="ru-RU" sz="2800" dirty="0"/>
          </a:p>
          <a:p>
            <a:pPr eaLnBrk="1" hangingPunct="1">
              <a:defRPr/>
            </a:pPr>
            <a:r>
              <a:rPr lang="ru-RU" sz="2800" dirty="0" err="1" smtClean="0"/>
              <a:t>Менингококкцемия</a:t>
            </a:r>
            <a:endParaRPr lang="ru-RU" sz="2800" dirty="0" smtClean="0"/>
          </a:p>
          <a:p>
            <a:pPr eaLnBrk="1" hangingPunct="1">
              <a:defRPr/>
            </a:pPr>
            <a:endParaRPr lang="ru-RU" sz="2800" dirty="0"/>
          </a:p>
          <a:p>
            <a:pPr eaLnBrk="1" hangingPunct="1">
              <a:defRPr/>
            </a:pPr>
            <a:r>
              <a:rPr lang="ru-RU" sz="2800" dirty="0" smtClean="0"/>
              <a:t>Менингиты</a:t>
            </a:r>
          </a:p>
          <a:p>
            <a:pPr eaLnBrk="1" hangingPunct="1">
              <a:defRPr/>
            </a:pPr>
            <a:endParaRPr lang="ru-RU" sz="2800" dirty="0"/>
          </a:p>
          <a:p>
            <a:pPr>
              <a:defRPr/>
            </a:pPr>
            <a:r>
              <a:rPr lang="ru-RU" sz="2900" dirty="0" err="1" smtClean="0">
                <a:solidFill>
                  <a:prstClr val="black"/>
                </a:solidFill>
              </a:rPr>
              <a:t>Ротавирусная</a:t>
            </a:r>
            <a:r>
              <a:rPr lang="ru-RU" sz="2900" dirty="0">
                <a:solidFill>
                  <a:prstClr val="black"/>
                </a:solidFill>
              </a:rPr>
              <a:t>, </a:t>
            </a:r>
            <a:r>
              <a:rPr lang="ru-RU" sz="2900" dirty="0" err="1">
                <a:solidFill>
                  <a:prstClr val="black"/>
                </a:solidFill>
              </a:rPr>
              <a:t>норовирусная</a:t>
            </a:r>
            <a:r>
              <a:rPr lang="ru-RU" sz="2900" dirty="0">
                <a:solidFill>
                  <a:prstClr val="black"/>
                </a:solidFill>
              </a:rPr>
              <a:t> инфекция </a:t>
            </a:r>
            <a:r>
              <a:rPr lang="ru-RU" sz="2900" dirty="0" smtClean="0">
                <a:solidFill>
                  <a:prstClr val="black"/>
                </a:solidFill>
              </a:rPr>
              <a:t> (у</a:t>
            </a:r>
            <a:r>
              <a:rPr lang="ru-RU" sz="2800" dirty="0" smtClean="0"/>
              <a:t> детей раннего возраста)</a:t>
            </a:r>
          </a:p>
          <a:p>
            <a:pPr eaLnBrk="1" hangingPunct="1">
              <a:defRPr/>
            </a:pPr>
            <a:endParaRPr lang="ru-RU" sz="2800" dirty="0"/>
          </a:p>
          <a:p>
            <a:pPr eaLnBrk="1" hangingPunct="1">
              <a:defRPr/>
            </a:pPr>
            <a:r>
              <a:rPr lang="ru-RU" sz="2800" dirty="0" smtClean="0"/>
              <a:t>Энтеровирусная инфекция</a:t>
            </a:r>
          </a:p>
          <a:p>
            <a:pPr eaLnBrk="1" hangingPunct="1">
              <a:defRPr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/>
                <a:ea typeface="Calibri"/>
                <a:cs typeface="Times New Roman"/>
              </a:rPr>
              <a:t>В 2018 г в ДНКЦИБ на рецензии были 6 историй детей, погибших от </a:t>
            </a:r>
            <a:r>
              <a:rPr lang="ru-RU" sz="2400" b="1" dirty="0" smtClean="0">
                <a:latin typeface="Times New Roman"/>
                <a:ea typeface="Calibri"/>
                <a:cs typeface="Times New Roman"/>
              </a:rPr>
              <a:t>гриппа</a:t>
            </a:r>
            <a:r>
              <a:rPr lang="ru-RU" sz="2400" dirty="0">
                <a:ea typeface="Calibri"/>
                <a:cs typeface="Times New Roman"/>
              </a:rPr>
              <a:t/>
            </a:r>
            <a:br>
              <a:rPr lang="ru-RU" sz="2400" dirty="0">
                <a:ea typeface="Calibri"/>
                <a:cs typeface="Times New Roman"/>
              </a:rPr>
            </a:b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6085096"/>
              </p:ext>
            </p:extLst>
          </p:nvPr>
        </p:nvGraphicFramePr>
        <p:xfrm>
          <a:off x="395536" y="1124744"/>
          <a:ext cx="8496944" cy="552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4248472"/>
              </a:tblGrid>
              <a:tr h="532859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ru-RU" sz="1400" b="1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Дети с гриппом А(</a:t>
                      </a:r>
                      <a:r>
                        <a:rPr lang="en-US" sz="1400" b="1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ru-RU" sz="1400" b="1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1400" b="1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r>
                        <a:rPr lang="ru-RU" sz="1400" b="1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1)</a:t>
                      </a:r>
                      <a:r>
                        <a:rPr lang="en-US" sz="1400" b="1" dirty="0" err="1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pdm</a:t>
                      </a:r>
                      <a:r>
                        <a:rPr lang="ru-RU" sz="1400" b="1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09 - 3 чел</a:t>
                      </a:r>
                      <a:r>
                        <a:rPr lang="ru-RU" sz="1400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400" dirty="0" err="1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Невакцинированы</a:t>
                      </a:r>
                      <a:r>
                        <a:rPr lang="ru-RU" sz="1400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- 2 чел, Вакцинирован -1 чел (</a:t>
                      </a:r>
                      <a:r>
                        <a:rPr lang="ru-RU" sz="1400" dirty="0" err="1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Совигрипп</a:t>
                      </a:r>
                      <a:r>
                        <a:rPr lang="ru-RU" sz="1400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);</a:t>
                      </a:r>
                      <a:endParaRPr lang="ru-RU" sz="1400" dirty="0" smtClean="0">
                        <a:solidFill>
                          <a:srgbClr val="0070C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Возраст; 2 г, 7 лет, 17 лет 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None/>
                        <a:tabLst>
                          <a:tab pos="457200" algn="l"/>
                        </a:tabLst>
                      </a:pP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Преморбидный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фон -органическое поражение ЦНС; спортсменка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None/>
                        <a:tabLst>
                          <a:tab pos="457200" algn="l"/>
                        </a:tabLst>
                      </a:pP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Осложнения – 2-сторонняя пневмония, отек легких, ИТШ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None/>
                        <a:tabLst>
                          <a:tab pos="457200" algn="l"/>
                        </a:tabLst>
                      </a:pP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457200" algn="l"/>
                        </a:tabLs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воспалительная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кардиомиопатия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брадиаритмия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), вирусно-бактериальная пневмония, энцефалит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457200" algn="l"/>
                        </a:tabLst>
                      </a:pP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457200" algn="l"/>
                        </a:tabLs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пароксизмальная желудочковая тахикардия на фоне гриппа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457200" algn="l"/>
                        </a:tabLst>
                      </a:pP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Сроки госпитализации – 7 сутки (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Орвирем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), 6 сутки; 7 сутки</a:t>
                      </a: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Дети с гриппом В -2 чел</a:t>
                      </a:r>
                      <a:endParaRPr lang="ru-RU" sz="1400" dirty="0" smtClean="0">
                        <a:solidFill>
                          <a:srgbClr val="0070C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Вакцинированы -2 чел (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Совигрипп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None/>
                        <a:tabLst>
                          <a:tab pos="457200" algn="l"/>
                        </a:tabLst>
                      </a:pP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Возраст – 14 лет, 7 лет</a:t>
                      </a: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Преморбидный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фон – ожирение 2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(100 кг), - ИДС</a:t>
                      </a: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Осложнения –субтотальная 2-сторонняя вирусная пневмония с ОРДС +2-сторонняя крупноочаговая пневмония с 2-сторонним экссудативным плевритом</a:t>
                      </a: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Некротический ларинготрахеит</a:t>
                      </a: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Сроки госпитализации – 6 сутки, 2-3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сут</a:t>
                      </a: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 ребенка не получали противовирусной терапии, верификация гриппа была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постмортальной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, при этом они были госпитализированы в непрофильные стационары</a:t>
                      </a: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Ребенок 1 года  погиб на 4 сутки болезни от гриппа А  </a:t>
                      </a:r>
                      <a:r>
                        <a:rPr lang="en-US" sz="1400" b="1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ru-RU" sz="1400" b="1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1400" b="1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r>
                        <a:rPr lang="ru-RU" sz="1400" b="1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на дому, предположительно от тяжелого нарушения ритма сердца</a:t>
                      </a:r>
                      <a:endParaRPr lang="ru-RU" sz="1400" dirty="0" smtClean="0">
                        <a:solidFill>
                          <a:srgbClr val="0070C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40822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977</TotalTime>
  <Words>1059</Words>
  <Application>Microsoft Office PowerPoint</Application>
  <PresentationFormat>Экран (4:3)</PresentationFormat>
  <Paragraphs>138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  Грипп у детей  </vt:lpstr>
      <vt:lpstr> Опорные клинические признаки гриппа  </vt:lpstr>
      <vt:lpstr>Особенности современного течения гриппа у детей </vt:lpstr>
      <vt:lpstr> Особенности гриппа у детей раннего возраста  </vt:lpstr>
      <vt:lpstr>Показания  к  госпитализации при гриппе:</vt:lpstr>
      <vt:lpstr>  Угрожающие признаки тяжёлого течения гриппа, требующие мероприятий в условиях ОРИТ  </vt:lpstr>
      <vt:lpstr>Пневмония  при гриппе </vt:lpstr>
      <vt:lpstr>Дифференциальная диагностика гриппа с синдромосходными заболеваниями</vt:lpstr>
      <vt:lpstr>В 2018 г в ДНКЦИБ на рецензии были 6 историй детей, погибших от гриппа </vt:lpstr>
      <vt:lpstr>Анализ представленных выписок из медицинских карт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Настя</dc:creator>
  <cp:lastModifiedBy>Усков </cp:lastModifiedBy>
  <cp:revision>85</cp:revision>
  <cp:lastPrinted>2018-05-29T12:18:41Z</cp:lastPrinted>
  <dcterms:created xsi:type="dcterms:W3CDTF">2016-02-01T17:41:15Z</dcterms:created>
  <dcterms:modified xsi:type="dcterms:W3CDTF">2018-05-30T06:55:00Z</dcterms:modified>
</cp:coreProperties>
</file>