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05613" cy="99393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DFF3"/>
    <a:srgbClr val="28B7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A1EBF2A-DEA5-4560-993E-70E8DCFAFB89}" type="datetimeFigureOut">
              <a:rPr lang="ru-RU"/>
              <a:pPr>
                <a:defRPr/>
              </a:pPr>
              <a:t>31.05.2018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1186"/>
            <a:ext cx="544449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6E6EC26-3009-4848-A434-C18C1E445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86643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27" tIns="45514" rIns="91027" bIns="45514" anchor="b"/>
          <a:lstStyle/>
          <a:p>
            <a:pPr algn="r"/>
            <a:fld id="{FACAC1AF-88F4-4288-AF0A-F369825108BE}" type="slidenum">
              <a:rPr lang="ru-RU" sz="1200">
                <a:latin typeface="Calibri" pitchFamily="34" charset="0"/>
              </a:rPr>
              <a:pPr algn="r"/>
              <a:t>1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 txBox="1">
            <a:spLocks noGrp="1"/>
          </p:cNvSpPr>
          <p:nvPr/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27" tIns="45514" rIns="91027" bIns="45514" anchor="b"/>
          <a:lstStyle/>
          <a:p>
            <a:pPr algn="r"/>
            <a:fld id="{2A2CB75A-EE68-4CE7-97C4-9FD3DEE71E78}" type="slidenum">
              <a:rPr lang="ru-RU" sz="1200">
                <a:latin typeface="Calibri" pitchFamily="34" charset="0"/>
              </a:rPr>
              <a:pPr algn="r"/>
              <a:t>2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 txBox="1">
            <a:spLocks noGrp="1"/>
          </p:cNvSpPr>
          <p:nvPr/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27" tIns="45514" rIns="91027" bIns="45514" anchor="b"/>
          <a:lstStyle/>
          <a:p>
            <a:pPr algn="r"/>
            <a:fld id="{FACAC1AF-88F4-4288-AF0A-F369825108BE}" type="slidenum">
              <a:rPr lang="ru-RU" sz="1200">
                <a:latin typeface="Calibri" pitchFamily="34" charset="0"/>
              </a:rPr>
              <a:pPr algn="r"/>
              <a:t>3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 txBox="1">
            <a:spLocks noGrp="1"/>
          </p:cNvSpPr>
          <p:nvPr/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27" tIns="45514" rIns="91027" bIns="45514" anchor="b"/>
          <a:lstStyle/>
          <a:p>
            <a:pPr algn="r"/>
            <a:fld id="{29D01B24-662E-4D6A-879B-C7302CEA53BD}" type="slidenum">
              <a:rPr lang="ru-RU" sz="1200">
                <a:latin typeface="Calibri" pitchFamily="34" charset="0"/>
              </a:rPr>
              <a:pPr algn="r"/>
              <a:t>4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 txBox="1">
            <a:spLocks noGrp="1"/>
          </p:cNvSpPr>
          <p:nvPr/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27" tIns="45514" rIns="91027" bIns="45514" anchor="b"/>
          <a:lstStyle/>
          <a:p>
            <a:pPr algn="r"/>
            <a:fld id="{7FB3C744-1406-46A0-B5AB-7E0A6507A3E3}" type="slidenum">
              <a:rPr lang="ru-RU" sz="1200">
                <a:latin typeface="Calibri" pitchFamily="34" charset="0"/>
              </a:rPr>
              <a:pPr algn="r"/>
              <a:t>5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 txBox="1">
            <a:spLocks noGrp="1"/>
          </p:cNvSpPr>
          <p:nvPr/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27" tIns="45514" rIns="91027" bIns="45514" anchor="b"/>
          <a:lstStyle/>
          <a:p>
            <a:pPr algn="r"/>
            <a:fld id="{7FB3C744-1406-46A0-B5AB-7E0A6507A3E3}" type="slidenum">
              <a:rPr lang="ru-RU" sz="1200">
                <a:latin typeface="Calibri" pitchFamily="34" charset="0"/>
              </a:rPr>
              <a:pPr algn="r"/>
              <a:t>6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 txBox="1">
            <a:spLocks noGrp="1"/>
          </p:cNvSpPr>
          <p:nvPr/>
        </p:nvSpPr>
        <p:spPr bwMode="auto">
          <a:xfrm>
            <a:off x="3854939" y="9440646"/>
            <a:ext cx="2949099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027" tIns="45514" rIns="91027" bIns="45514" anchor="b"/>
          <a:lstStyle/>
          <a:p>
            <a:pPr algn="r"/>
            <a:fld id="{7FB3C744-1406-46A0-B5AB-7E0A6507A3E3}" type="slidenum">
              <a:rPr lang="ru-RU" sz="1200">
                <a:latin typeface="Calibri" pitchFamily="34" charset="0"/>
              </a:rPr>
              <a:pPr algn="r"/>
              <a:t>7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60F23-C850-46EF-81C2-82F03F587CD1}" type="datetimeFigureOut">
              <a:rPr lang="ru-RU"/>
              <a:pPr>
                <a:defRPr/>
              </a:pPr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5E88E-96FB-4AA9-86D0-62856D04E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8F451-A404-46F8-B819-0154BE1091BA}" type="datetimeFigureOut">
              <a:rPr lang="ru-RU"/>
              <a:pPr>
                <a:defRPr/>
              </a:pPr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3520E-B915-4F5A-B2AC-EA7CBF841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A3D5B-7A20-4E80-BA5E-3ECB0B7AA91C}" type="datetimeFigureOut">
              <a:rPr lang="ru-RU"/>
              <a:pPr>
                <a:defRPr/>
              </a:pPr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A1D37-1448-400A-8592-93AA54022A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2A5D4-C48C-40BD-A6C7-46B4AD5D0141}" type="datetimeFigureOut">
              <a:rPr lang="ru-RU"/>
              <a:pPr>
                <a:defRPr/>
              </a:pPr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3BBB0-69C9-4E86-9782-935FDD5D9C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9EBA5-A4DE-4E38-AC20-2E688071EB6F}" type="datetimeFigureOut">
              <a:rPr lang="ru-RU"/>
              <a:pPr>
                <a:defRPr/>
              </a:pPr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0AECD-4309-4795-8B3E-52EF6C8A85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D9002-1BF2-422F-BFDF-CF7F461F2634}" type="datetimeFigureOut">
              <a:rPr lang="ru-RU"/>
              <a:pPr>
                <a:defRPr/>
              </a:pPr>
              <a:t>31.05.2018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AE8A6-488F-46A0-B3FA-BDB6B5009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65BA06-7B61-42D8-BFEE-8E0E95DFAB02}" type="datetimeFigureOut">
              <a:rPr lang="ru-RU"/>
              <a:pPr>
                <a:defRPr/>
              </a:pPr>
              <a:t>31.05.2018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E1637-B1F1-412E-9606-BEF745224A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82214-255F-44C8-A2E1-7071DC88B5C0}" type="datetimeFigureOut">
              <a:rPr lang="ru-RU"/>
              <a:pPr>
                <a:defRPr/>
              </a:pPr>
              <a:t>31.05.2018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E5546-CF48-4819-9819-A1AE91AD3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B6CAB-9F34-456C-A984-68E48AACA3F9}" type="datetimeFigureOut">
              <a:rPr lang="ru-RU"/>
              <a:pPr>
                <a:defRPr/>
              </a:pPr>
              <a:t>31.05.2018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430A2-122E-4837-801A-E555BCA906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7BFAC-5452-4F8F-AE12-569FC4428992}" type="datetimeFigureOut">
              <a:rPr lang="ru-RU"/>
              <a:pPr>
                <a:defRPr/>
              </a:pPr>
              <a:t>31.05.2018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0ED25-C094-47D4-8D75-D0ED65554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78090-D1D0-474A-8579-ABC9BA15592A}" type="datetimeFigureOut">
              <a:rPr lang="ru-RU"/>
              <a:pPr>
                <a:defRPr/>
              </a:pPr>
              <a:t>31.05.2018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CBBC7-85D7-4DC3-9D24-66D80D228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4F684C-85FA-41C0-86DF-D4B9DC42D0EC}" type="datetimeFigureOut">
              <a:rPr lang="ru-RU"/>
              <a:pPr>
                <a:defRPr/>
              </a:pPr>
              <a:t>31.05.2018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BBA1EE-088A-4129-83AE-755EF416A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0" y="115888"/>
            <a:ext cx="9144000" cy="576262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endParaRPr lang="ru-RU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Министерство здравоохранения Российской Федерации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Департамент мониторинга, анализа и стратегического развития здравоохранения</a:t>
            </a:r>
          </a:p>
          <a:p>
            <a:pPr algn="ctr"/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5113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Номер слайда 6"/>
          <p:cNvSpPr txBox="1">
            <a:spLocks noGrp="1"/>
          </p:cNvSpPr>
          <p:nvPr/>
        </p:nvSpPr>
        <p:spPr>
          <a:xfrm>
            <a:off x="6737350" y="601662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ADE60A2-054A-455B-B07B-5E57FE8911A2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9185" y="2054946"/>
            <a:ext cx="8280920" cy="21602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Кодирование и порядок выбора первоначальной причины смерти от гриппа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56529" y="6180661"/>
            <a:ext cx="20309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/>
              <a:t>Москва, </a:t>
            </a:r>
            <a:r>
              <a:rPr lang="ru-RU" sz="1200" dirty="0"/>
              <a:t>1 июня </a:t>
            </a:r>
            <a:r>
              <a:rPr lang="ru-RU" sz="1200" dirty="0" smtClean="0"/>
              <a:t>2018 год 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171852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рямоугольник 1"/>
          <p:cNvSpPr>
            <a:spLocks noChangeArrowheads="1"/>
          </p:cNvSpPr>
          <p:nvPr/>
        </p:nvSpPr>
        <p:spPr bwMode="auto">
          <a:xfrm>
            <a:off x="0" y="115888"/>
            <a:ext cx="9144000" cy="576262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Правила кодирования  гриппа</a:t>
            </a:r>
          </a:p>
          <a:p>
            <a:pPr algn="ctr"/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5113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Номер слайда 6"/>
          <p:cNvSpPr txBox="1">
            <a:spLocks noGrp="1"/>
          </p:cNvSpPr>
          <p:nvPr/>
        </p:nvSpPr>
        <p:spPr>
          <a:xfrm>
            <a:off x="6737350" y="601662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F998E28-5F24-4BD0-B1F8-82A80967DB48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504" y="899253"/>
            <a:ext cx="8928992" cy="461797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Рубрика J09 «Грипп, вызванный идентифицированным зоонозным или пандемическим вирусом гриппа».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К этой  рубрике  относится  грипп, вызванный подтипами вируса типа 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A/H1N1 – сезонный и пандемический (свиной);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A/H3N2;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A/H5N1 – эпидемический (птичий);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A/H7N9</a:t>
            </a:r>
            <a:endParaRPr lang="ru-RU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rgbClr val="FF0000"/>
                </a:solidFill>
              </a:rPr>
              <a:t>Грипп, вызванный вирусом типа А кодируется рубрикой J09 независимо от того, </a:t>
            </a:r>
            <a:endParaRPr lang="ru-RU" sz="1400" b="1" dirty="0" smtClean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 smtClean="0">
                <a:solidFill>
                  <a:srgbClr val="FF0000"/>
                </a:solidFill>
              </a:rPr>
              <a:t>какие </a:t>
            </a:r>
            <a:r>
              <a:rPr lang="ru-RU" sz="1400" b="1" dirty="0">
                <a:solidFill>
                  <a:srgbClr val="FF0000"/>
                </a:solidFill>
              </a:rPr>
              <a:t>осложнения гриппа имеются у </a:t>
            </a:r>
            <a:r>
              <a:rPr lang="ru-RU" sz="1400" b="1" dirty="0" smtClean="0">
                <a:solidFill>
                  <a:srgbClr val="FF0000"/>
                </a:solidFill>
              </a:rPr>
              <a:t>пациента</a:t>
            </a:r>
            <a:endParaRPr lang="ru-RU" sz="1400" b="1" dirty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 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dirty="0">
                <a:solidFill>
                  <a:schemeClr val="tx1"/>
                </a:solidFill>
              </a:rPr>
              <a:t>Рубрика </a:t>
            </a:r>
            <a:r>
              <a:rPr lang="en-US" sz="1400" b="1" dirty="0">
                <a:solidFill>
                  <a:schemeClr val="tx1"/>
                </a:solidFill>
              </a:rPr>
              <a:t>J</a:t>
            </a:r>
            <a:r>
              <a:rPr lang="ru-RU" sz="1400" b="1" dirty="0">
                <a:solidFill>
                  <a:schemeClr val="tx1"/>
                </a:solidFill>
              </a:rPr>
              <a:t>10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b="1" dirty="0">
                <a:solidFill>
                  <a:schemeClr val="tx1"/>
                </a:solidFill>
              </a:rPr>
              <a:t>«Грипп, вызванный идентифицированным сезонным вирусом гриппа».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К рубрике относится грипп, вызванный сезонными вирусами типов В и </a:t>
            </a:r>
            <a:r>
              <a:rPr lang="ru-RU" sz="1400" dirty="0" smtClean="0">
                <a:solidFill>
                  <a:schemeClr val="tx1"/>
                </a:solidFill>
              </a:rPr>
              <a:t>С</a:t>
            </a:r>
            <a:endParaRPr lang="ru-RU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Подрубрики: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J</a:t>
            </a:r>
            <a:r>
              <a:rPr lang="ru-RU" sz="1400" b="1" dirty="0">
                <a:solidFill>
                  <a:schemeClr val="tx1"/>
                </a:solidFill>
              </a:rPr>
              <a:t>10.0</a:t>
            </a:r>
            <a:r>
              <a:rPr lang="ru-RU" sz="1400" dirty="0">
                <a:solidFill>
                  <a:schemeClr val="tx1"/>
                </a:solidFill>
              </a:rPr>
              <a:t> Грипп с пневмонией, вызванный сезонным вирусом гриппа.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J</a:t>
            </a:r>
            <a:r>
              <a:rPr lang="ru-RU" sz="1400" b="1" dirty="0">
                <a:solidFill>
                  <a:schemeClr val="tx1"/>
                </a:solidFill>
              </a:rPr>
              <a:t>10.1</a:t>
            </a:r>
            <a:r>
              <a:rPr lang="ru-RU" sz="1400" dirty="0">
                <a:solidFill>
                  <a:schemeClr val="tx1"/>
                </a:solidFill>
              </a:rPr>
              <a:t> Грипп с другими респираторными проявлениями, вызванный   сезонным вирусом гриппа.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Включены гриппозные: острая инфекция верхних дыхательных путей, ларингит, фарингит, плевральный </a:t>
            </a:r>
            <a:r>
              <a:rPr lang="ru-RU" sz="1400" dirty="0" smtClean="0">
                <a:solidFill>
                  <a:schemeClr val="tx1"/>
                </a:solidFill>
              </a:rPr>
              <a:t>выпот </a:t>
            </a:r>
            <a:endParaRPr lang="ru-RU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tx1"/>
                </a:solidFill>
              </a:rPr>
              <a:t>J</a:t>
            </a:r>
            <a:r>
              <a:rPr lang="ru-RU" sz="1400" b="1" dirty="0">
                <a:solidFill>
                  <a:schemeClr val="tx1"/>
                </a:solidFill>
              </a:rPr>
              <a:t>10.8</a:t>
            </a:r>
            <a:r>
              <a:rPr lang="ru-RU" sz="1400" dirty="0">
                <a:solidFill>
                  <a:schemeClr val="tx1"/>
                </a:solidFill>
              </a:rPr>
              <a:t> Грипп с другими проявлениями, вызванный сезонным вирусом </a:t>
            </a:r>
            <a:r>
              <a:rPr lang="ru-RU" sz="1400" dirty="0" smtClean="0">
                <a:solidFill>
                  <a:schemeClr val="tx1"/>
                </a:solidFill>
              </a:rPr>
              <a:t>гриппа </a:t>
            </a:r>
            <a:endParaRPr lang="ru-RU" sz="14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tx1"/>
                </a:solidFill>
              </a:rPr>
              <a:t>Включены: энцефалопатия, вызванная гриппом, гриппозный гастроэнтерит и миокардит (острый</a:t>
            </a:r>
            <a:r>
              <a:rPr lang="ru-RU" sz="1400" dirty="0" smtClean="0">
                <a:solidFill>
                  <a:schemeClr val="tx1"/>
                </a:solidFill>
              </a:rPr>
              <a:t>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0"/>
          <p:cNvSpPr/>
          <p:nvPr/>
        </p:nvSpPr>
        <p:spPr>
          <a:xfrm>
            <a:off x="979488" y="5770531"/>
            <a:ext cx="7045809" cy="5760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rgbClr val="FF0000"/>
                </a:solidFill>
              </a:rPr>
              <a:t>Все случаи гриппа, включенные в рубрики </a:t>
            </a:r>
            <a:r>
              <a:rPr lang="en-US" sz="1600" b="1" dirty="0">
                <a:solidFill>
                  <a:srgbClr val="FF0000"/>
                </a:solidFill>
              </a:rPr>
              <a:t>J</a:t>
            </a:r>
            <a:r>
              <a:rPr lang="ru-RU" sz="1600" b="1" dirty="0">
                <a:solidFill>
                  <a:srgbClr val="FF0000"/>
                </a:solidFill>
              </a:rPr>
              <a:t>09 и </a:t>
            </a:r>
            <a:r>
              <a:rPr lang="en-US" sz="1600" b="1" dirty="0">
                <a:solidFill>
                  <a:srgbClr val="FF0000"/>
                </a:solidFill>
              </a:rPr>
              <a:t>J</a:t>
            </a:r>
            <a:r>
              <a:rPr lang="ru-RU" sz="1600" b="1" dirty="0">
                <a:solidFill>
                  <a:srgbClr val="FF0000"/>
                </a:solidFill>
              </a:rPr>
              <a:t>10, </a:t>
            </a:r>
            <a:endParaRPr lang="ru-RU" sz="1600" b="1" dirty="0" smtClean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 smtClean="0">
                <a:solidFill>
                  <a:srgbClr val="FF0000"/>
                </a:solidFill>
              </a:rPr>
              <a:t>должны </a:t>
            </a:r>
            <a:r>
              <a:rPr lang="ru-RU" sz="1600" b="1" dirty="0">
                <a:solidFill>
                  <a:srgbClr val="FF0000"/>
                </a:solidFill>
              </a:rPr>
              <a:t>быть подтверждены лабораторным </a:t>
            </a:r>
            <a:r>
              <a:rPr lang="ru-RU" sz="1600" b="1" dirty="0" smtClean="0">
                <a:solidFill>
                  <a:srgbClr val="FF0000"/>
                </a:solidFill>
              </a:rPr>
              <a:t>методом</a:t>
            </a:r>
            <a:endParaRPr lang="ru-RU" sz="1600" b="1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1"/>
          <p:cNvSpPr>
            <a:spLocks noChangeArrowheads="1"/>
          </p:cNvSpPr>
          <p:nvPr/>
        </p:nvSpPr>
        <p:spPr bwMode="auto">
          <a:xfrm>
            <a:off x="0" y="115888"/>
            <a:ext cx="9144000" cy="576262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endParaRPr lang="ru-RU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Правила 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кодирования  гриппа</a:t>
            </a:r>
          </a:p>
          <a:p>
            <a:pPr algn="ctr"/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5113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Номер слайда 6"/>
          <p:cNvSpPr txBox="1">
            <a:spLocks noGrp="1"/>
          </p:cNvSpPr>
          <p:nvPr/>
        </p:nvSpPr>
        <p:spPr>
          <a:xfrm>
            <a:off x="6737350" y="601662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6ADE60A2-054A-455B-B07B-5E57FE8911A2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67544" y="1340769"/>
            <a:ext cx="8280920" cy="21602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Гриппозная пневмония является осложнением гриппа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и в качестве основного состояния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FF0000"/>
                </a:solidFill>
              </a:rPr>
              <a:t>не используется</a:t>
            </a:r>
            <a:r>
              <a:rPr lang="ru-RU" b="1" dirty="0">
                <a:solidFill>
                  <a:schemeClr val="tx1"/>
                </a:solidFill>
              </a:rPr>
              <a:t>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Скругленный прямоугольник 10"/>
          <p:cNvSpPr/>
          <p:nvPr/>
        </p:nvSpPr>
        <p:spPr>
          <a:xfrm>
            <a:off x="683568" y="4149080"/>
            <a:ext cx="7848872" cy="10801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Для кодирования случаев гриппа с идентификацией вируса используются рубрики </a:t>
            </a:r>
            <a:r>
              <a:rPr lang="en-US" sz="1600" b="1" dirty="0">
                <a:solidFill>
                  <a:schemeClr val="tx1"/>
                </a:solidFill>
              </a:rPr>
              <a:t>J</a:t>
            </a:r>
            <a:r>
              <a:rPr lang="ru-RU" sz="1600" b="1" dirty="0">
                <a:solidFill>
                  <a:schemeClr val="tx1"/>
                </a:solidFill>
              </a:rPr>
              <a:t>09 и </a:t>
            </a:r>
            <a:r>
              <a:rPr lang="en-US" sz="1600" b="1" dirty="0">
                <a:solidFill>
                  <a:schemeClr val="tx1"/>
                </a:solidFill>
              </a:rPr>
              <a:t>J</a:t>
            </a:r>
            <a:r>
              <a:rPr lang="ru-RU" sz="1600" b="1" dirty="0">
                <a:solidFill>
                  <a:schemeClr val="tx1"/>
                </a:solidFill>
              </a:rPr>
              <a:t>10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/>
                </a:solidFill>
              </a:rPr>
              <a:t>в зависимости от типа вируса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0" y="115888"/>
            <a:ext cx="9144000" cy="576262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endParaRPr lang="ru-RU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Правила 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кодирования  гриппа</a:t>
            </a:r>
          </a:p>
          <a:p>
            <a:pPr algn="ctr"/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5113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Номер слайда 6"/>
          <p:cNvSpPr txBox="1">
            <a:spLocks noGrp="1"/>
          </p:cNvSpPr>
          <p:nvPr/>
        </p:nvSpPr>
        <p:spPr>
          <a:xfrm>
            <a:off x="6737350" y="601662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3729A3E5-7419-490E-BDD6-01CB7D5D906E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8968" y="1480122"/>
            <a:ext cx="8280920" cy="453650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tx1"/>
              </a:solidFill>
            </a:endParaRPr>
          </a:p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Если при гриппе возникло другое острое состояние, не связанное с гриппом, которое безусловно привело к </a:t>
            </a:r>
            <a:r>
              <a:rPr lang="ru-RU" b="1" dirty="0" smtClean="0">
                <a:solidFill>
                  <a:schemeClr val="tx1"/>
                </a:solidFill>
              </a:rPr>
              <a:t>смерти (в течение 1-2 дней), </a:t>
            </a:r>
            <a:r>
              <a:rPr lang="ru-RU" b="1" dirty="0">
                <a:solidFill>
                  <a:schemeClr val="tx1"/>
                </a:solidFill>
              </a:rPr>
              <a:t>например, язвенное кровотечение, то это последнее состояние и должно быть выбрано в качестве первоначальной причины смерти, </a:t>
            </a:r>
          </a:p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а грипп указывается в части </a:t>
            </a:r>
            <a:r>
              <a:rPr lang="en-US" b="1" dirty="0">
                <a:solidFill>
                  <a:schemeClr val="tx1"/>
                </a:solidFill>
              </a:rPr>
              <a:t>II</a:t>
            </a:r>
            <a:r>
              <a:rPr lang="ru-RU" b="1" dirty="0">
                <a:solidFill>
                  <a:schemeClr val="tx1"/>
                </a:solidFill>
              </a:rPr>
              <a:t> Свидетельства</a:t>
            </a:r>
          </a:p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0" y="115888"/>
            <a:ext cx="9144000" cy="576262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endParaRPr lang="ru-RU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Правила 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кодирования  гриппа</a:t>
            </a:r>
          </a:p>
          <a:p>
            <a:pPr algn="ctr"/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5113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Номер слайда 6"/>
          <p:cNvSpPr txBox="1">
            <a:spLocks noGrp="1"/>
          </p:cNvSpPr>
          <p:nvPr/>
        </p:nvSpPr>
        <p:spPr>
          <a:xfrm>
            <a:off x="6737350" y="601662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D9F5446-7C78-4156-8010-26CFC62ED97F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20538" name="Group 58"/>
          <p:cNvGraphicFramePr>
            <a:graphicFrameLocks noGrp="1"/>
          </p:cNvGraphicFramePr>
          <p:nvPr/>
        </p:nvGraphicFramePr>
        <p:xfrm>
          <a:off x="684213" y="1125538"/>
          <a:ext cx="7795260" cy="4234815"/>
        </p:xfrm>
        <a:graphic>
          <a:graphicData uri="http://schemas.openxmlformats.org/drawingml/2006/table">
            <a:tbl>
              <a:tblPr/>
              <a:tblGrid>
                <a:gridCol w="5613400"/>
                <a:gridCol w="966787"/>
                <a:gridCol w="266700"/>
                <a:gridCol w="265113"/>
                <a:gridCol w="208280"/>
                <a:gridCol w="208280"/>
                <a:gridCol w="26670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 Причины смерти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Приблизитель-ный период времени между началом патол. процесса и смертью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МКБ-10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первоначальной  и внешней причины смерти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а)  </a:t>
                      </a: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сепсис, вызванный неуточненным стафилококком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болезнь или состояние, непосредственно  приведшее к смерти        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час.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б)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правосторонняя нижнедолевая пневмония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__________________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патологическое состояние, которое привело к возникновению вышеуказанной причины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сут.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в)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Грипп, вызванный подтипом вируса A/H1N1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</a:t>
                      </a:r>
                      <a:r>
                        <a:rPr kumimoji="0" lang="ru-RU" sz="14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первоначальная  причина смерти  указывается  последней       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1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en-US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X</a:t>
                      </a:r>
                      <a:endParaRPr kumimoji="0" lang="ru-RU" sz="1400" b="1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г)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________________________________________</a:t>
                      </a: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</a:t>
                      </a: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внешняя причина при травмах и  отравлениях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</a:tr>
              <a:tr h="1298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важные состояния, способствовавшие смерти, но не связанные с болезнью или патологическим состоянием, приведшим к ней, включая употребление алкоголя, наркотических средств, психотропных  и других токсических веществ, содержание их в крови, а также операции (название, дата)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Постинфарктный кардиосклероз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лет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2 5 . 8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0" y="115888"/>
            <a:ext cx="9144000" cy="576262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endParaRPr lang="ru-RU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Правила 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кодирования  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гриппа и ВИЧ- инфекции</a:t>
            </a:r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5113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Номер слайда 6"/>
          <p:cNvSpPr txBox="1">
            <a:spLocks noGrp="1"/>
          </p:cNvSpPr>
          <p:nvPr/>
        </p:nvSpPr>
        <p:spPr>
          <a:xfrm>
            <a:off x="6737350" y="601662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D9F5446-7C78-4156-8010-26CFC62ED97F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20538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936481"/>
              </p:ext>
            </p:extLst>
          </p:nvPr>
        </p:nvGraphicFramePr>
        <p:xfrm>
          <a:off x="684213" y="1125538"/>
          <a:ext cx="7795260" cy="4234815"/>
        </p:xfrm>
        <a:graphic>
          <a:graphicData uri="http://schemas.openxmlformats.org/drawingml/2006/table">
            <a:tbl>
              <a:tblPr/>
              <a:tblGrid>
                <a:gridCol w="5613400"/>
                <a:gridCol w="966787"/>
                <a:gridCol w="266700"/>
                <a:gridCol w="265113"/>
                <a:gridCol w="208280"/>
                <a:gridCol w="208280"/>
                <a:gridCol w="26670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 Причины смерти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Приблизитель-ный период времени между началом патол. процесса и смертью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МКБ-10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первоначальной  и внешней причины смерти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а) </a:t>
                      </a:r>
                      <a:r>
                        <a:rPr kumimoji="0" lang="ru-RU" sz="14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гастроэнтерит_геморрагический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болезнь или состояние, непосредственно  приведшее к смерти       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б)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энцефалопатия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_________________________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патологическое состояние, которое привело к возникновению вышеуказанной причины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сут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Грипп с осложнениями, вирус идентифицирован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</a:t>
                      </a:r>
                      <a:r>
                        <a:rPr kumimoji="0" lang="ru-RU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первоначальная  причина смерти  указывается  последней       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kumimoji="0" lang="en-US" sz="1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г)</a:t>
                      </a: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________________________________________</a:t>
                      </a: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</a:t>
                      </a:r>
                      <a:r>
                        <a:rPr kumimoji="0" lang="ru-RU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внешняя причина при травмах и  отравлениях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</a:tr>
              <a:tr h="1298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важные состояния, способствовавшие смерти, но не связанные с болезнью или патологическим состоянием, приведшим к ней, включая употребление алкоголя, наркотических средств, психотропных  и других токсических веществ, содержание их в крови, а также операции (название, дата)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Болезнь, вызванная ВИЧ с проявлением множественных болезней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года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В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.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61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0" y="115888"/>
            <a:ext cx="9144000" cy="576262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lIns="95782" tIns="47891" rIns="95782" bIns="47891" anchor="ctr"/>
          <a:lstStyle/>
          <a:p>
            <a:pPr algn="ctr"/>
            <a:endParaRPr lang="ru-RU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Правила </a:t>
            </a:r>
            <a:r>
              <a:rPr lang="ru-RU" b="1" dirty="0">
                <a:solidFill>
                  <a:schemeClr val="bg1"/>
                </a:solidFill>
                <a:latin typeface="Calibri" pitchFamily="34" charset="0"/>
              </a:rPr>
              <a:t>кодирования  </a:t>
            </a:r>
            <a:r>
              <a:rPr lang="ru-RU" b="1" dirty="0" smtClean="0">
                <a:solidFill>
                  <a:schemeClr val="bg1"/>
                </a:solidFill>
                <a:latin typeface="Calibri" pitchFamily="34" charset="0"/>
              </a:rPr>
              <a:t>гриппа у беременных</a:t>
            </a:r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endParaRPr lang="ru-RU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5113" y="0"/>
            <a:ext cx="1428750" cy="144463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Номер слайда 6"/>
          <p:cNvSpPr txBox="1">
            <a:spLocks noGrp="1"/>
          </p:cNvSpPr>
          <p:nvPr/>
        </p:nvSpPr>
        <p:spPr>
          <a:xfrm>
            <a:off x="6737350" y="6016625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D9F5446-7C78-4156-8010-26CFC62ED97F}" type="slidenum">
              <a:rPr lang="ru-RU"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ru-RU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20538" name="Group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165348"/>
              </p:ext>
            </p:extLst>
          </p:nvPr>
        </p:nvGraphicFramePr>
        <p:xfrm>
          <a:off x="684213" y="1125538"/>
          <a:ext cx="7795260" cy="4234815"/>
        </p:xfrm>
        <a:graphic>
          <a:graphicData uri="http://schemas.openxmlformats.org/drawingml/2006/table">
            <a:tbl>
              <a:tblPr/>
              <a:tblGrid>
                <a:gridCol w="5613400"/>
                <a:gridCol w="966787"/>
                <a:gridCol w="266700"/>
                <a:gridCol w="265113"/>
                <a:gridCol w="208280"/>
                <a:gridCol w="208280"/>
                <a:gridCol w="266700"/>
              </a:tblGrid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 Причины смерти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Приблизитель-ный период времени между началом патол. процесса и смертью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Код МКБ-10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первоначальной  и внешней причины смерти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9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а) 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энцефалопатия__________________________________________</a:t>
                      </a:r>
                      <a:endParaRPr kumimoji="0" lang="ru-RU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болезнь или состояние, непосредственно  приведшее к смерти       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сут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б)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острый миокардит_______________________________________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патологическое состояние, которое привело к возникновению вышеуказанной причины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сут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в)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Грипп, вирус не идентифицирован__________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</a:t>
                      </a:r>
                      <a:r>
                        <a:rPr kumimoji="0" lang="ru-RU" sz="14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первоначальная  причина смерти  указывается  последней       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6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сут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kumimoji="0" lang="en-US" sz="18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</a:tr>
              <a:tr h="484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г)</a:t>
                      </a: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________________________________________</a:t>
                      </a:r>
                      <a:r>
                        <a:rPr kumimoji="0" lang="en-US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____________</a:t>
                      </a:r>
                      <a:r>
                        <a:rPr kumimoji="0" lang="ru-RU" sz="1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_____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внешняя причина при травмах и  отравлениях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</a:tr>
              <a:tr h="1298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важные состояния, способствовавшие смерти, но не связанные с болезнью или патологическим состоянием, приведшим к ней, включая употребление алкоголя, наркотических средств, психотропных  и других токсических веществ, содержание их в крови, а также операции (название, дата)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Беременность 22 – 24 недели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Эссенциальная гипертензия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недели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О10.0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FDF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961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715</Words>
  <Application>Microsoft Office PowerPoint</Application>
  <PresentationFormat>Экран (4:3)</PresentationFormat>
  <Paragraphs>184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Александрова Галина Александровна</dc:creator>
  <cp:lastModifiedBy>Какорина Екатерина Петровна</cp:lastModifiedBy>
  <cp:revision>16</cp:revision>
  <cp:lastPrinted>2018-05-31T18:37:08Z</cp:lastPrinted>
  <dcterms:created xsi:type="dcterms:W3CDTF">2016-02-29T17:08:47Z</dcterms:created>
  <dcterms:modified xsi:type="dcterms:W3CDTF">2018-05-31T18:54:39Z</dcterms:modified>
</cp:coreProperties>
</file>