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57" r:id="rId2"/>
    <p:sldId id="299" r:id="rId3"/>
    <p:sldId id="345" r:id="rId4"/>
    <p:sldId id="347" r:id="rId5"/>
    <p:sldId id="351" r:id="rId6"/>
    <p:sldId id="335" r:id="rId7"/>
    <p:sldId id="356" r:id="rId8"/>
    <p:sldId id="320" r:id="rId9"/>
    <p:sldId id="358" r:id="rId10"/>
    <p:sldId id="353" r:id="rId11"/>
    <p:sldId id="304" r:id="rId12"/>
    <p:sldId id="301" r:id="rId13"/>
    <p:sldId id="359" r:id="rId14"/>
    <p:sldId id="325" r:id="rId15"/>
  </p:sldIdLst>
  <p:sldSz cx="12961938" cy="6859588"/>
  <p:notesSz cx="6669088" cy="9928225"/>
  <p:defaultTextStyle>
    <a:defPPr>
      <a:defRPr lang="ru-RU"/>
    </a:defPPr>
    <a:lvl1pPr marL="0" algn="l" defTabSz="108826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34" algn="l" defTabSz="108826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268" algn="l" defTabSz="108826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402" algn="l" defTabSz="108826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537" algn="l" defTabSz="108826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670" algn="l" defTabSz="108826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4805" algn="l" defTabSz="108826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8938" algn="l" defTabSz="108826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072" algn="l" defTabSz="1088268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40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FF"/>
    <a:srgbClr val="0000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>
      <p:cViewPr varScale="1">
        <p:scale>
          <a:sx n="70" d="100"/>
          <a:sy n="70" d="100"/>
        </p:scale>
        <p:origin x="684" y="72"/>
      </p:cViewPr>
      <p:guideLst>
        <p:guide orient="horz" pos="2161"/>
        <p:guide pos="40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&#1044;&#1080;&#1072;&#1075;&#1088;&#1072;&#1084;&#1084;&#1072;%20&#1074;%20Microsoft%20Word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2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8017871751623557E-2"/>
          <c:y val="0.10409908139774697"/>
          <c:w val="0.92426806700093322"/>
          <c:h val="0.63271391932607313"/>
        </c:manualLayout>
      </c:layout>
      <c:barChart>
        <c:barDir val="col"/>
        <c:grouping val="stacked"/>
        <c:varyColors val="0"/>
        <c:ser>
          <c:idx val="2"/>
          <c:order val="2"/>
          <c:tx>
            <c:strRef>
              <c:f>'[Диаграмма 2 в Microsoft Word]Лист1'!$D$1</c:f>
              <c:strCache>
                <c:ptCount val="1"/>
                <c:pt idx="0">
                  <c:v>А (H3N2),%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'[Диаграмма 2 в Microsoft Word]Лист1'!$A$2:$A$24</c:f>
              <c:strCache>
                <c:ptCount val="23"/>
                <c:pt idx="0">
                  <c:v>2017-46</c:v>
                </c:pt>
                <c:pt idx="1">
                  <c:v>2017-47</c:v>
                </c:pt>
                <c:pt idx="2">
                  <c:v>2017-48</c:v>
                </c:pt>
                <c:pt idx="3">
                  <c:v>2017-49</c:v>
                </c:pt>
                <c:pt idx="4">
                  <c:v>2017-50</c:v>
                </c:pt>
                <c:pt idx="5">
                  <c:v>2017-51</c:v>
                </c:pt>
                <c:pt idx="6">
                  <c:v>2017-52</c:v>
                </c:pt>
                <c:pt idx="7">
                  <c:v>2018-01</c:v>
                </c:pt>
                <c:pt idx="8">
                  <c:v>2018-02</c:v>
                </c:pt>
                <c:pt idx="9">
                  <c:v>2018-03</c:v>
                </c:pt>
                <c:pt idx="10">
                  <c:v>2018-04</c:v>
                </c:pt>
                <c:pt idx="11">
                  <c:v>2018-05</c:v>
                </c:pt>
                <c:pt idx="12">
                  <c:v>2018-06</c:v>
                </c:pt>
                <c:pt idx="13">
                  <c:v>2018-07</c:v>
                </c:pt>
                <c:pt idx="14">
                  <c:v>2018-08</c:v>
                </c:pt>
                <c:pt idx="15">
                  <c:v>2018-09</c:v>
                </c:pt>
                <c:pt idx="16">
                  <c:v>2018-10</c:v>
                </c:pt>
                <c:pt idx="17">
                  <c:v>2018-11</c:v>
                </c:pt>
                <c:pt idx="18">
                  <c:v>2018-12</c:v>
                </c:pt>
                <c:pt idx="19">
                  <c:v>2018-13</c:v>
                </c:pt>
                <c:pt idx="20">
                  <c:v>2018-14</c:v>
                </c:pt>
                <c:pt idx="21">
                  <c:v>2018-15</c:v>
                </c:pt>
                <c:pt idx="22">
                  <c:v>2018-16</c:v>
                </c:pt>
              </c:strCache>
            </c:strRef>
          </c:cat>
          <c:val>
            <c:numRef>
              <c:f>'[Диаграмма 2 в Microsoft Word]Лист1'!$D$2:$D$24</c:f>
              <c:numCache>
                <c:formatCode>General</c:formatCode>
                <c:ptCount val="23"/>
                <c:pt idx="0">
                  <c:v>0</c:v>
                </c:pt>
                <c:pt idx="1">
                  <c:v>0.2</c:v>
                </c:pt>
                <c:pt idx="2">
                  <c:v>0.54</c:v>
                </c:pt>
                <c:pt idx="3">
                  <c:v>0.27</c:v>
                </c:pt>
                <c:pt idx="4">
                  <c:v>0</c:v>
                </c:pt>
                <c:pt idx="5">
                  <c:v>1.1200000000000001</c:v>
                </c:pt>
                <c:pt idx="6">
                  <c:v>3.48</c:v>
                </c:pt>
                <c:pt idx="7">
                  <c:v>1.86</c:v>
                </c:pt>
                <c:pt idx="8">
                  <c:v>4.95</c:v>
                </c:pt>
                <c:pt idx="9">
                  <c:v>5.48</c:v>
                </c:pt>
                <c:pt idx="10">
                  <c:v>7.95</c:v>
                </c:pt>
                <c:pt idx="11">
                  <c:v>11.43</c:v>
                </c:pt>
                <c:pt idx="12">
                  <c:v>9.0399999999999991</c:v>
                </c:pt>
                <c:pt idx="13">
                  <c:v>11.75</c:v>
                </c:pt>
                <c:pt idx="14">
                  <c:v>13.27</c:v>
                </c:pt>
                <c:pt idx="15">
                  <c:v>14.12</c:v>
                </c:pt>
                <c:pt idx="16">
                  <c:v>13.21</c:v>
                </c:pt>
                <c:pt idx="17">
                  <c:v>9.0299999999999994</c:v>
                </c:pt>
                <c:pt idx="18">
                  <c:v>14.03</c:v>
                </c:pt>
                <c:pt idx="19">
                  <c:v>16.010000000000002</c:v>
                </c:pt>
                <c:pt idx="20">
                  <c:v>18.190000000000001</c:v>
                </c:pt>
                <c:pt idx="21">
                  <c:v>19.88</c:v>
                </c:pt>
                <c:pt idx="22">
                  <c:v>20.47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CF-4B6E-9481-4CB3DD107629}"/>
            </c:ext>
          </c:extLst>
        </c:ser>
        <c:ser>
          <c:idx val="3"/>
          <c:order val="3"/>
          <c:tx>
            <c:strRef>
              <c:f>'[Диаграмма 2 в Microsoft Word]Лист1'!$E$1</c:f>
              <c:strCache>
                <c:ptCount val="1"/>
                <c:pt idx="0">
                  <c:v>А (H1N1)pdm09,%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'[Диаграмма 2 в Microsoft Word]Лист1'!$A$2:$A$24</c:f>
              <c:strCache>
                <c:ptCount val="23"/>
                <c:pt idx="0">
                  <c:v>2017-46</c:v>
                </c:pt>
                <c:pt idx="1">
                  <c:v>2017-47</c:v>
                </c:pt>
                <c:pt idx="2">
                  <c:v>2017-48</c:v>
                </c:pt>
                <c:pt idx="3">
                  <c:v>2017-49</c:v>
                </c:pt>
                <c:pt idx="4">
                  <c:v>2017-50</c:v>
                </c:pt>
                <c:pt idx="5">
                  <c:v>2017-51</c:v>
                </c:pt>
                <c:pt idx="6">
                  <c:v>2017-52</c:v>
                </c:pt>
                <c:pt idx="7">
                  <c:v>2018-01</c:v>
                </c:pt>
                <c:pt idx="8">
                  <c:v>2018-02</c:v>
                </c:pt>
                <c:pt idx="9">
                  <c:v>2018-03</c:v>
                </c:pt>
                <c:pt idx="10">
                  <c:v>2018-04</c:v>
                </c:pt>
                <c:pt idx="11">
                  <c:v>2018-05</c:v>
                </c:pt>
                <c:pt idx="12">
                  <c:v>2018-06</c:v>
                </c:pt>
                <c:pt idx="13">
                  <c:v>2018-07</c:v>
                </c:pt>
                <c:pt idx="14">
                  <c:v>2018-08</c:v>
                </c:pt>
                <c:pt idx="15">
                  <c:v>2018-09</c:v>
                </c:pt>
                <c:pt idx="16">
                  <c:v>2018-10</c:v>
                </c:pt>
                <c:pt idx="17">
                  <c:v>2018-11</c:v>
                </c:pt>
                <c:pt idx="18">
                  <c:v>2018-12</c:v>
                </c:pt>
                <c:pt idx="19">
                  <c:v>2018-13</c:v>
                </c:pt>
                <c:pt idx="20">
                  <c:v>2018-14</c:v>
                </c:pt>
                <c:pt idx="21">
                  <c:v>2018-15</c:v>
                </c:pt>
                <c:pt idx="22">
                  <c:v>2018-16</c:v>
                </c:pt>
              </c:strCache>
            </c:strRef>
          </c:cat>
          <c:val>
            <c:numRef>
              <c:f>'[Диаграмма 2 в Microsoft Word]Лист1'!$E$2:$E$24</c:f>
              <c:numCache>
                <c:formatCode>General</c:formatCode>
                <c:ptCount val="23"/>
                <c:pt idx="0">
                  <c:v>0</c:v>
                </c:pt>
                <c:pt idx="1">
                  <c:v>0.61</c:v>
                </c:pt>
                <c:pt idx="2">
                  <c:v>0.21</c:v>
                </c:pt>
                <c:pt idx="3">
                  <c:v>0.63</c:v>
                </c:pt>
                <c:pt idx="4">
                  <c:v>0.17</c:v>
                </c:pt>
                <c:pt idx="5">
                  <c:v>0.28000000000000003</c:v>
                </c:pt>
                <c:pt idx="6">
                  <c:v>0.35</c:v>
                </c:pt>
                <c:pt idx="7">
                  <c:v>0</c:v>
                </c:pt>
                <c:pt idx="8">
                  <c:v>1.41</c:v>
                </c:pt>
                <c:pt idx="9">
                  <c:v>2.19</c:v>
                </c:pt>
                <c:pt idx="10">
                  <c:v>3.5</c:v>
                </c:pt>
                <c:pt idx="11">
                  <c:v>4.55</c:v>
                </c:pt>
                <c:pt idx="12">
                  <c:v>7.37</c:v>
                </c:pt>
                <c:pt idx="13">
                  <c:v>11.46</c:v>
                </c:pt>
                <c:pt idx="14">
                  <c:v>13.01</c:v>
                </c:pt>
                <c:pt idx="15">
                  <c:v>20.75</c:v>
                </c:pt>
                <c:pt idx="16">
                  <c:v>19.22</c:v>
                </c:pt>
                <c:pt idx="17">
                  <c:v>21.54</c:v>
                </c:pt>
                <c:pt idx="18">
                  <c:v>25.54</c:v>
                </c:pt>
                <c:pt idx="19">
                  <c:v>29.08</c:v>
                </c:pt>
                <c:pt idx="20">
                  <c:v>29.44</c:v>
                </c:pt>
                <c:pt idx="21">
                  <c:v>25.16</c:v>
                </c:pt>
                <c:pt idx="22">
                  <c:v>27.91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CF-4B6E-9481-4CB3DD107629}"/>
            </c:ext>
          </c:extLst>
        </c:ser>
        <c:ser>
          <c:idx val="4"/>
          <c:order val="4"/>
          <c:tx>
            <c:strRef>
              <c:f>'[Диаграмма 2 в Microsoft Word]Лист1'!$F$1</c:f>
              <c:strCache>
                <c:ptCount val="1"/>
                <c:pt idx="0">
                  <c:v>В ,%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'[Диаграмма 2 в Microsoft Word]Лист1'!$A$2:$A$24</c:f>
              <c:strCache>
                <c:ptCount val="23"/>
                <c:pt idx="0">
                  <c:v>2017-46</c:v>
                </c:pt>
                <c:pt idx="1">
                  <c:v>2017-47</c:v>
                </c:pt>
                <c:pt idx="2">
                  <c:v>2017-48</c:v>
                </c:pt>
                <c:pt idx="3">
                  <c:v>2017-49</c:v>
                </c:pt>
                <c:pt idx="4">
                  <c:v>2017-50</c:v>
                </c:pt>
                <c:pt idx="5">
                  <c:v>2017-51</c:v>
                </c:pt>
                <c:pt idx="6">
                  <c:v>2017-52</c:v>
                </c:pt>
                <c:pt idx="7">
                  <c:v>2018-01</c:v>
                </c:pt>
                <c:pt idx="8">
                  <c:v>2018-02</c:v>
                </c:pt>
                <c:pt idx="9">
                  <c:v>2018-03</c:v>
                </c:pt>
                <c:pt idx="10">
                  <c:v>2018-04</c:v>
                </c:pt>
                <c:pt idx="11">
                  <c:v>2018-05</c:v>
                </c:pt>
                <c:pt idx="12">
                  <c:v>2018-06</c:v>
                </c:pt>
                <c:pt idx="13">
                  <c:v>2018-07</c:v>
                </c:pt>
                <c:pt idx="14">
                  <c:v>2018-08</c:v>
                </c:pt>
                <c:pt idx="15">
                  <c:v>2018-09</c:v>
                </c:pt>
                <c:pt idx="16">
                  <c:v>2018-10</c:v>
                </c:pt>
                <c:pt idx="17">
                  <c:v>2018-11</c:v>
                </c:pt>
                <c:pt idx="18">
                  <c:v>2018-12</c:v>
                </c:pt>
                <c:pt idx="19">
                  <c:v>2018-13</c:v>
                </c:pt>
                <c:pt idx="20">
                  <c:v>2018-14</c:v>
                </c:pt>
                <c:pt idx="21">
                  <c:v>2018-15</c:v>
                </c:pt>
                <c:pt idx="22">
                  <c:v>2018-16</c:v>
                </c:pt>
              </c:strCache>
            </c:strRef>
          </c:cat>
          <c:val>
            <c:numRef>
              <c:f>'[Диаграмма 2 в Microsoft Word]Лист1'!$F$2:$F$24</c:f>
              <c:numCache>
                <c:formatCode>General</c:formatCode>
                <c:ptCount val="23"/>
                <c:pt idx="0">
                  <c:v>0.1</c:v>
                </c:pt>
                <c:pt idx="1">
                  <c:v>0.2</c:v>
                </c:pt>
                <c:pt idx="2">
                  <c:v>0.11</c:v>
                </c:pt>
                <c:pt idx="3">
                  <c:v>0.27</c:v>
                </c:pt>
                <c:pt idx="4">
                  <c:v>0.57999999999999996</c:v>
                </c:pt>
                <c:pt idx="5">
                  <c:v>1.02</c:v>
                </c:pt>
                <c:pt idx="6">
                  <c:v>0.7</c:v>
                </c:pt>
                <c:pt idx="7">
                  <c:v>1.86</c:v>
                </c:pt>
                <c:pt idx="8">
                  <c:v>3.77</c:v>
                </c:pt>
                <c:pt idx="9">
                  <c:v>2.85</c:v>
                </c:pt>
                <c:pt idx="10">
                  <c:v>5.48</c:v>
                </c:pt>
                <c:pt idx="11">
                  <c:v>7.08</c:v>
                </c:pt>
                <c:pt idx="12">
                  <c:v>12.44</c:v>
                </c:pt>
                <c:pt idx="13">
                  <c:v>15.09</c:v>
                </c:pt>
                <c:pt idx="14">
                  <c:v>18.41</c:v>
                </c:pt>
                <c:pt idx="15">
                  <c:v>17.63</c:v>
                </c:pt>
                <c:pt idx="16">
                  <c:v>22.04</c:v>
                </c:pt>
                <c:pt idx="17">
                  <c:v>21.39</c:v>
                </c:pt>
                <c:pt idx="18">
                  <c:v>21.71</c:v>
                </c:pt>
                <c:pt idx="19">
                  <c:v>19.43</c:v>
                </c:pt>
                <c:pt idx="20">
                  <c:v>17.87</c:v>
                </c:pt>
                <c:pt idx="21">
                  <c:v>18</c:v>
                </c:pt>
                <c:pt idx="22">
                  <c:v>17.23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CF-4B6E-9481-4CB3DD107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overlap val="100"/>
        <c:axId val="170174576"/>
        <c:axId val="170174184"/>
      </c:barChart>
      <c:lineChart>
        <c:grouping val="stacked"/>
        <c:varyColors val="0"/>
        <c:ser>
          <c:idx val="1"/>
          <c:order val="1"/>
          <c:tx>
            <c:strRef>
              <c:f>'[Диаграмма 2 в Microsoft Word]Лист1'!$C$1</c:f>
              <c:strCache>
                <c:ptCount val="1"/>
                <c:pt idx="0">
                  <c:v>доля вирусов гриппа в структуре положит. находок,%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2.8860429649230912E-2"/>
                  <c:y val="-0.113021033650496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6906-4217-A9B7-DEB3E23F41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487301915948731E-2"/>
                  <c:y val="-0.1174454301210125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906-4217-A9B7-DEB3E23F41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4873019159487331E-2"/>
                  <c:y val="-0.1218698265915284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906-4217-A9B7-DEB3E23F41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5991259809516113E-2"/>
                  <c:y val="-0.1041722407094642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906-4217-A9B7-DEB3E23F41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9957687782165617E-2"/>
                  <c:y val="-4.66550865927548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6906-4217-A9B7-DEB3E23F41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6.00206353334478E-2"/>
                  <c:y val="-0.1262942230620447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906-4217-A9B7-DEB3E23F41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4.999965281635374E-2"/>
                  <c:y val="-0.1351430160030768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6906-4217-A9B7-DEB3E23F41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4.7995456312934927E-2"/>
                  <c:y val="-0.1174454301210124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906-4217-A9B7-DEB3E23F41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5.4008045823191513E-2"/>
                  <c:y val="-0.1130210336504963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6906-4217-A9B7-DEB3E23F41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3.7974473795840867E-2"/>
                  <c:y val="-0.1085966371799802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906-4217-A9B7-DEB3E23F41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2.5140041258042034E-2"/>
                  <c:y val="-4.2230690122238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6906-4217-A9B7-DEB3E23F419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2 в Microsoft Word]Лист1'!$A$2:$A$24</c:f>
              <c:strCache>
                <c:ptCount val="23"/>
                <c:pt idx="0">
                  <c:v>2017-46</c:v>
                </c:pt>
                <c:pt idx="1">
                  <c:v>2017-47</c:v>
                </c:pt>
                <c:pt idx="2">
                  <c:v>2017-48</c:v>
                </c:pt>
                <c:pt idx="3">
                  <c:v>2017-49</c:v>
                </c:pt>
                <c:pt idx="4">
                  <c:v>2017-50</c:v>
                </c:pt>
                <c:pt idx="5">
                  <c:v>2017-51</c:v>
                </c:pt>
                <c:pt idx="6">
                  <c:v>2017-52</c:v>
                </c:pt>
                <c:pt idx="7">
                  <c:v>2018-01</c:v>
                </c:pt>
                <c:pt idx="8">
                  <c:v>2018-02</c:v>
                </c:pt>
                <c:pt idx="9">
                  <c:v>2018-03</c:v>
                </c:pt>
                <c:pt idx="10">
                  <c:v>2018-04</c:v>
                </c:pt>
                <c:pt idx="11">
                  <c:v>2018-05</c:v>
                </c:pt>
                <c:pt idx="12">
                  <c:v>2018-06</c:v>
                </c:pt>
                <c:pt idx="13">
                  <c:v>2018-07</c:v>
                </c:pt>
                <c:pt idx="14">
                  <c:v>2018-08</c:v>
                </c:pt>
                <c:pt idx="15">
                  <c:v>2018-09</c:v>
                </c:pt>
                <c:pt idx="16">
                  <c:v>2018-10</c:v>
                </c:pt>
                <c:pt idx="17">
                  <c:v>2018-11</c:v>
                </c:pt>
                <c:pt idx="18">
                  <c:v>2018-12</c:v>
                </c:pt>
                <c:pt idx="19">
                  <c:v>2018-13</c:v>
                </c:pt>
                <c:pt idx="20">
                  <c:v>2018-14</c:v>
                </c:pt>
                <c:pt idx="21">
                  <c:v>2018-15</c:v>
                </c:pt>
                <c:pt idx="22">
                  <c:v>2018-16</c:v>
                </c:pt>
              </c:strCache>
            </c:strRef>
          </c:cat>
          <c:val>
            <c:numRef>
              <c:f>'[Диаграмма 2 в Microsoft Word]Лист1'!$C$2:$C$24</c:f>
              <c:numCache>
                <c:formatCode>General</c:formatCode>
                <c:ptCount val="23"/>
                <c:pt idx="0">
                  <c:v>0.4</c:v>
                </c:pt>
                <c:pt idx="1">
                  <c:v>1</c:v>
                </c:pt>
                <c:pt idx="2">
                  <c:v>0.9</c:v>
                </c:pt>
                <c:pt idx="3">
                  <c:v>2.8</c:v>
                </c:pt>
                <c:pt idx="4">
                  <c:v>1.7</c:v>
                </c:pt>
                <c:pt idx="5">
                  <c:v>2.4</c:v>
                </c:pt>
                <c:pt idx="6">
                  <c:v>4.5</c:v>
                </c:pt>
                <c:pt idx="7">
                  <c:v>3.7</c:v>
                </c:pt>
                <c:pt idx="8">
                  <c:v>10.5</c:v>
                </c:pt>
                <c:pt idx="9">
                  <c:v>11.1</c:v>
                </c:pt>
                <c:pt idx="10">
                  <c:v>17.5</c:v>
                </c:pt>
                <c:pt idx="11">
                  <c:v>23.4</c:v>
                </c:pt>
                <c:pt idx="12">
                  <c:v>29.4</c:v>
                </c:pt>
                <c:pt idx="13">
                  <c:v>40.4</c:v>
                </c:pt>
                <c:pt idx="14">
                  <c:v>47.9</c:v>
                </c:pt>
                <c:pt idx="15">
                  <c:v>54.9</c:v>
                </c:pt>
                <c:pt idx="16">
                  <c:v>57.9</c:v>
                </c:pt>
                <c:pt idx="17">
                  <c:v>65.3</c:v>
                </c:pt>
                <c:pt idx="18">
                  <c:v>67.8</c:v>
                </c:pt>
                <c:pt idx="19">
                  <c:v>71</c:v>
                </c:pt>
                <c:pt idx="20">
                  <c:v>71.7</c:v>
                </c:pt>
                <c:pt idx="21">
                  <c:v>68.8</c:v>
                </c:pt>
                <c:pt idx="22">
                  <c:v>69.2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9CF-4B6E-9481-4CB3DD107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174576"/>
        <c:axId val="170174184"/>
      </c:lineChart>
      <c:lineChart>
        <c:grouping val="stacked"/>
        <c:varyColors val="0"/>
        <c:ser>
          <c:idx val="0"/>
          <c:order val="0"/>
          <c:tx>
            <c:strRef>
              <c:f>'[Диаграмма 2 в Microsoft Word]Лист1'!$B$1</c:f>
              <c:strCache>
                <c:ptCount val="1"/>
                <c:pt idx="0">
                  <c:v>географическое распространение, кол-во вовлеченных в эпидпроцесс субъектов</c:v>
                </c:pt>
              </c:strCache>
            </c:strRef>
          </c:tx>
          <c:spPr>
            <a:ln w="28575" cap="rnd">
              <a:solidFill>
                <a:srgbClr val="C0504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504D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2 в Microsoft Word]Лист1'!$A$2:$A$24</c:f>
              <c:strCache>
                <c:ptCount val="23"/>
                <c:pt idx="0">
                  <c:v>2017-46</c:v>
                </c:pt>
                <c:pt idx="1">
                  <c:v>2017-47</c:v>
                </c:pt>
                <c:pt idx="2">
                  <c:v>2017-48</c:v>
                </c:pt>
                <c:pt idx="3">
                  <c:v>2017-49</c:v>
                </c:pt>
                <c:pt idx="4">
                  <c:v>2017-50</c:v>
                </c:pt>
                <c:pt idx="5">
                  <c:v>2017-51</c:v>
                </c:pt>
                <c:pt idx="6">
                  <c:v>2017-52</c:v>
                </c:pt>
                <c:pt idx="7">
                  <c:v>2018-01</c:v>
                </c:pt>
                <c:pt idx="8">
                  <c:v>2018-02</c:v>
                </c:pt>
                <c:pt idx="9">
                  <c:v>2018-03</c:v>
                </c:pt>
                <c:pt idx="10">
                  <c:v>2018-04</c:v>
                </c:pt>
                <c:pt idx="11">
                  <c:v>2018-05</c:v>
                </c:pt>
                <c:pt idx="12">
                  <c:v>2018-06</c:v>
                </c:pt>
                <c:pt idx="13">
                  <c:v>2018-07</c:v>
                </c:pt>
                <c:pt idx="14">
                  <c:v>2018-08</c:v>
                </c:pt>
                <c:pt idx="15">
                  <c:v>2018-09</c:v>
                </c:pt>
                <c:pt idx="16">
                  <c:v>2018-10</c:v>
                </c:pt>
                <c:pt idx="17">
                  <c:v>2018-11</c:v>
                </c:pt>
                <c:pt idx="18">
                  <c:v>2018-12</c:v>
                </c:pt>
                <c:pt idx="19">
                  <c:v>2018-13</c:v>
                </c:pt>
                <c:pt idx="20">
                  <c:v>2018-14</c:v>
                </c:pt>
                <c:pt idx="21">
                  <c:v>2018-15</c:v>
                </c:pt>
                <c:pt idx="22">
                  <c:v>2018-16</c:v>
                </c:pt>
              </c:strCache>
            </c:strRef>
          </c:cat>
          <c:val>
            <c:numRef>
              <c:f>'[Диаграмма 2 в Microsoft Word]Лист1'!$B$2:$B$24</c:f>
              <c:numCache>
                <c:formatCode>General</c:formatCode>
                <c:ptCount val="23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0</c:v>
                </c:pt>
                <c:pt idx="8">
                  <c:v>4</c:v>
                </c:pt>
                <c:pt idx="9">
                  <c:v>6</c:v>
                </c:pt>
                <c:pt idx="10">
                  <c:v>5</c:v>
                </c:pt>
                <c:pt idx="11">
                  <c:v>9</c:v>
                </c:pt>
                <c:pt idx="12">
                  <c:v>11</c:v>
                </c:pt>
                <c:pt idx="13">
                  <c:v>22</c:v>
                </c:pt>
                <c:pt idx="14">
                  <c:v>17</c:v>
                </c:pt>
                <c:pt idx="15">
                  <c:v>27</c:v>
                </c:pt>
                <c:pt idx="16">
                  <c:v>8</c:v>
                </c:pt>
                <c:pt idx="17">
                  <c:v>23</c:v>
                </c:pt>
                <c:pt idx="18">
                  <c:v>29</c:v>
                </c:pt>
                <c:pt idx="19">
                  <c:v>29</c:v>
                </c:pt>
                <c:pt idx="20">
                  <c:v>26</c:v>
                </c:pt>
                <c:pt idx="21">
                  <c:v>21</c:v>
                </c:pt>
                <c:pt idx="22">
                  <c:v>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F9CF-4B6E-9481-4CB3DD1076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175360"/>
        <c:axId val="170174968"/>
      </c:lineChart>
      <c:valAx>
        <c:axId val="170174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174576"/>
        <c:crosses val="autoZero"/>
        <c:crossBetween val="between"/>
      </c:valAx>
      <c:catAx>
        <c:axId val="170174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174184"/>
        <c:crosses val="autoZero"/>
        <c:auto val="1"/>
        <c:lblAlgn val="ctr"/>
        <c:lblOffset val="100"/>
        <c:noMultiLvlLbl val="0"/>
      </c:catAx>
      <c:valAx>
        <c:axId val="17017496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0175360"/>
        <c:crosses val="max"/>
        <c:crossBetween val="between"/>
      </c:valAx>
      <c:catAx>
        <c:axId val="17017536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170174968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7.6081508620254326E-2"/>
          <c:y val="1.5317469607531647E-2"/>
          <c:w val="0.3874875645130339"/>
          <c:h val="0.431402345557209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35000">
          <a:srgbClr val="4F81BD">
            <a:lumMod val="20000"/>
            <a:lumOff val="80000"/>
          </a:srgbClr>
        </a:gs>
        <a:gs pos="74000">
          <a:srgbClr val="4F81BD">
            <a:lumMod val="45000"/>
            <a:lumOff val="55000"/>
          </a:srgbClr>
        </a:gs>
        <a:gs pos="83000">
          <a:srgbClr val="4F81BD">
            <a:lumMod val="45000"/>
            <a:lumOff val="55000"/>
          </a:srgbClr>
        </a:gs>
        <a:gs pos="100000">
          <a:srgbClr val="4F81BD">
            <a:lumMod val="30000"/>
            <a:lumOff val="70000"/>
          </a:srgb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2142434588855E-2"/>
          <c:y val="3.750620642810603E-2"/>
          <c:w val="0.91426507992276462"/>
          <c:h val="0.642737510082561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Word]Лист1'!$B$1</c:f>
              <c:strCache>
                <c:ptCount val="1"/>
                <c:pt idx="0">
                  <c:v>0-2 года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Word]Лист1'!$A$2:$A$11</c:f>
              <c:strCache>
                <c:ptCount val="10"/>
                <c:pt idx="0">
                  <c:v>2018-07</c:v>
                </c:pt>
                <c:pt idx="1">
                  <c:v>2018-08</c:v>
                </c:pt>
                <c:pt idx="2">
                  <c:v>2018-09</c:v>
                </c:pt>
                <c:pt idx="3">
                  <c:v>2018-10</c:v>
                </c:pt>
                <c:pt idx="4">
                  <c:v>2018-11</c:v>
                </c:pt>
                <c:pt idx="5">
                  <c:v>2018-12</c:v>
                </c:pt>
                <c:pt idx="6">
                  <c:v>2018-13</c:v>
                </c:pt>
                <c:pt idx="7">
                  <c:v>2018-14</c:v>
                </c:pt>
                <c:pt idx="8">
                  <c:v>2018-15</c:v>
                </c:pt>
                <c:pt idx="9">
                  <c:v>2018-16</c:v>
                </c:pt>
              </c:strCache>
            </c:strRef>
          </c:cat>
          <c:val>
            <c:numRef>
              <c:f>'[Диаграмма в Microsoft Word]Лист1'!$B$2:$B$11</c:f>
              <c:numCache>
                <c:formatCode>General</c:formatCode>
                <c:ptCount val="10"/>
                <c:pt idx="0">
                  <c:v>7</c:v>
                </c:pt>
                <c:pt idx="1">
                  <c:v>9</c:v>
                </c:pt>
                <c:pt idx="2">
                  <c:v>12</c:v>
                </c:pt>
                <c:pt idx="3">
                  <c:v>4</c:v>
                </c:pt>
                <c:pt idx="4">
                  <c:v>7</c:v>
                </c:pt>
                <c:pt idx="5">
                  <c:v>10</c:v>
                </c:pt>
                <c:pt idx="6">
                  <c:v>10</c:v>
                </c:pt>
                <c:pt idx="7">
                  <c:v>5</c:v>
                </c:pt>
                <c:pt idx="8">
                  <c:v>5</c:v>
                </c:pt>
                <c:pt idx="9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55-4B15-ABB7-B0ACA9EA5F24}"/>
            </c:ext>
          </c:extLst>
        </c:ser>
        <c:ser>
          <c:idx val="1"/>
          <c:order val="1"/>
          <c:tx>
            <c:strRef>
              <c:f>'[Диаграмма в Microsoft Word]Лист1'!$C$1</c:f>
              <c:strCache>
                <c:ptCount val="1"/>
                <c:pt idx="0">
                  <c:v>3-6 лет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Word]Лист1'!$A$2:$A$11</c:f>
              <c:strCache>
                <c:ptCount val="10"/>
                <c:pt idx="0">
                  <c:v>2018-07</c:v>
                </c:pt>
                <c:pt idx="1">
                  <c:v>2018-08</c:v>
                </c:pt>
                <c:pt idx="2">
                  <c:v>2018-09</c:v>
                </c:pt>
                <c:pt idx="3">
                  <c:v>2018-10</c:v>
                </c:pt>
                <c:pt idx="4">
                  <c:v>2018-11</c:v>
                </c:pt>
                <c:pt idx="5">
                  <c:v>2018-12</c:v>
                </c:pt>
                <c:pt idx="6">
                  <c:v>2018-13</c:v>
                </c:pt>
                <c:pt idx="7">
                  <c:v>2018-14</c:v>
                </c:pt>
                <c:pt idx="8">
                  <c:v>2018-15</c:v>
                </c:pt>
                <c:pt idx="9">
                  <c:v>2018-16</c:v>
                </c:pt>
              </c:strCache>
            </c:strRef>
          </c:cat>
          <c:val>
            <c:numRef>
              <c:f>'[Диаграмма в Microsoft Word]Лист1'!$C$2:$C$11</c:f>
              <c:numCache>
                <c:formatCode>General</c:formatCode>
                <c:ptCount val="10"/>
                <c:pt idx="0">
                  <c:v>15</c:v>
                </c:pt>
                <c:pt idx="1">
                  <c:v>11</c:v>
                </c:pt>
                <c:pt idx="2">
                  <c:v>16</c:v>
                </c:pt>
                <c:pt idx="3">
                  <c:v>4</c:v>
                </c:pt>
                <c:pt idx="4">
                  <c:v>11</c:v>
                </c:pt>
                <c:pt idx="5">
                  <c:v>18</c:v>
                </c:pt>
                <c:pt idx="6">
                  <c:v>21</c:v>
                </c:pt>
                <c:pt idx="7">
                  <c:v>16</c:v>
                </c:pt>
                <c:pt idx="8">
                  <c:v>6</c:v>
                </c:pt>
                <c:pt idx="9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D55-4B15-ABB7-B0ACA9EA5F24}"/>
            </c:ext>
          </c:extLst>
        </c:ser>
        <c:ser>
          <c:idx val="2"/>
          <c:order val="2"/>
          <c:tx>
            <c:strRef>
              <c:f>'[Диаграмма в Microsoft Word]Лист1'!$D$1</c:f>
              <c:strCache>
                <c:ptCount val="1"/>
                <c:pt idx="0">
                  <c:v>7-14 лет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7"/>
              <c:layout>
                <c:manualLayout>
                  <c:x val="-4.7671384256881945E-3"/>
                  <c:y val="0.159331237760185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D55-4B15-ABB7-B0ACA9EA5F2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Word]Лист1'!$A$2:$A$11</c:f>
              <c:strCache>
                <c:ptCount val="10"/>
                <c:pt idx="0">
                  <c:v>2018-07</c:v>
                </c:pt>
                <c:pt idx="1">
                  <c:v>2018-08</c:v>
                </c:pt>
                <c:pt idx="2">
                  <c:v>2018-09</c:v>
                </c:pt>
                <c:pt idx="3">
                  <c:v>2018-10</c:v>
                </c:pt>
                <c:pt idx="4">
                  <c:v>2018-11</c:v>
                </c:pt>
                <c:pt idx="5">
                  <c:v>2018-12</c:v>
                </c:pt>
                <c:pt idx="6">
                  <c:v>2018-13</c:v>
                </c:pt>
                <c:pt idx="7">
                  <c:v>2018-14</c:v>
                </c:pt>
                <c:pt idx="8">
                  <c:v>2018-15</c:v>
                </c:pt>
                <c:pt idx="9">
                  <c:v>2018-16</c:v>
                </c:pt>
              </c:strCache>
            </c:strRef>
          </c:cat>
          <c:val>
            <c:numRef>
              <c:f>'[Диаграмма в Microsoft Word]Лист1'!$D$2:$D$11</c:f>
              <c:numCache>
                <c:formatCode>General</c:formatCode>
                <c:ptCount val="10"/>
                <c:pt idx="0">
                  <c:v>20</c:v>
                </c:pt>
                <c:pt idx="1">
                  <c:v>9</c:v>
                </c:pt>
                <c:pt idx="2">
                  <c:v>17</c:v>
                </c:pt>
                <c:pt idx="3">
                  <c:v>5</c:v>
                </c:pt>
                <c:pt idx="4">
                  <c:v>12</c:v>
                </c:pt>
                <c:pt idx="5">
                  <c:v>21</c:v>
                </c:pt>
                <c:pt idx="6">
                  <c:v>8</c:v>
                </c:pt>
                <c:pt idx="7">
                  <c:v>11</c:v>
                </c:pt>
                <c:pt idx="8">
                  <c:v>17</c:v>
                </c:pt>
                <c:pt idx="9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D55-4B15-ABB7-B0ACA9EA5F24}"/>
            </c:ext>
          </c:extLst>
        </c:ser>
        <c:ser>
          <c:idx val="3"/>
          <c:order val="3"/>
          <c:tx>
            <c:strRef>
              <c:f>'[Диаграмма в Microsoft Word]Лист1'!$E$1</c:f>
              <c:strCache>
                <c:ptCount val="1"/>
                <c:pt idx="0">
                  <c:v>старше 15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'[Диаграмма в Microsoft Word]Лист1'!$A$2:$A$11</c:f>
              <c:strCache>
                <c:ptCount val="10"/>
                <c:pt idx="0">
                  <c:v>2018-07</c:v>
                </c:pt>
                <c:pt idx="1">
                  <c:v>2018-08</c:v>
                </c:pt>
                <c:pt idx="2">
                  <c:v>2018-09</c:v>
                </c:pt>
                <c:pt idx="3">
                  <c:v>2018-10</c:v>
                </c:pt>
                <c:pt idx="4">
                  <c:v>2018-11</c:v>
                </c:pt>
                <c:pt idx="5">
                  <c:v>2018-12</c:v>
                </c:pt>
                <c:pt idx="6">
                  <c:v>2018-13</c:v>
                </c:pt>
                <c:pt idx="7">
                  <c:v>2018-14</c:v>
                </c:pt>
                <c:pt idx="8">
                  <c:v>2018-15</c:v>
                </c:pt>
                <c:pt idx="9">
                  <c:v>2018-16</c:v>
                </c:pt>
              </c:strCache>
            </c:strRef>
          </c:cat>
          <c:val>
            <c:numRef>
              <c:f>'[Диаграмма в Microsoft Word]Лист1'!$E$2:$E$11</c:f>
              <c:numCache>
                <c:formatCode>General</c:formatCode>
                <c:ptCount val="10"/>
                <c:pt idx="0">
                  <c:v>9</c:v>
                </c:pt>
                <c:pt idx="1">
                  <c:v>7</c:v>
                </c:pt>
                <c:pt idx="2">
                  <c:v>18</c:v>
                </c:pt>
                <c:pt idx="3">
                  <c:v>6</c:v>
                </c:pt>
                <c:pt idx="4">
                  <c:v>14</c:v>
                </c:pt>
                <c:pt idx="5">
                  <c:v>27</c:v>
                </c:pt>
                <c:pt idx="6">
                  <c:v>33</c:v>
                </c:pt>
                <c:pt idx="7">
                  <c:v>32</c:v>
                </c:pt>
                <c:pt idx="8">
                  <c:v>22</c:v>
                </c:pt>
                <c:pt idx="9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55-4B15-ABB7-B0ACA9EA5F2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68252760"/>
        <c:axId val="379011176"/>
      </c:barChart>
      <c:catAx>
        <c:axId val="168252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9011176"/>
        <c:crosses val="autoZero"/>
        <c:auto val="1"/>
        <c:lblAlgn val="ctr"/>
        <c:lblOffset val="100"/>
        <c:noMultiLvlLbl val="0"/>
      </c:catAx>
      <c:valAx>
        <c:axId val="379011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252760"/>
        <c:crosses val="autoZero"/>
        <c:crossBetween val="between"/>
      </c:valAx>
      <c:spPr>
        <a:gradFill>
          <a:gsLst>
            <a:gs pos="35000">
              <a:srgbClr val="4F81BD">
                <a:lumMod val="20000"/>
                <a:lumOff val="80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lin ang="5400000" scaled="1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вирусов гриппа, выделенных у заболевших 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гриппом привитых лиц, %.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вирусов гриппа, выделенных у заболевших привитых лиц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B03-465B-B548-19939667AB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6F-469E-9214-F165FD2536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D6F-469E-9214-F165FD2536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03-465B-B548-19939667AB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A (H1N1)pdm09</c:v>
                </c:pt>
                <c:pt idx="1">
                  <c:v>A (H3N2)</c:v>
                </c:pt>
                <c:pt idx="2">
                  <c:v>А не субтипированный</c:v>
                </c:pt>
                <c:pt idx="3">
                  <c:v>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91</c:v>
                </c:pt>
                <c:pt idx="1">
                  <c:v>110</c:v>
                </c:pt>
                <c:pt idx="2">
                  <c:v>38</c:v>
                </c:pt>
                <c:pt idx="3">
                  <c:v>306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03-465B-B548-19939667ABD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0" scaled="1"/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Заболеваемость гриппом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привитых лиц  </a:t>
            </a:r>
            <a:endPara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(по </a:t>
            </a:r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вакцинам</a:t>
            </a:r>
            <a:r>
              <a: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%.</a:t>
            </a:r>
            <a:endParaRPr lang="ru-RU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Доли заболевших гриппом привитых лиц  (в разрезе по вакцинам)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B3D-493A-BF18-C3DFCEE2CFC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B3D-493A-BF18-C3DFCEE2CFC2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B3D-493A-BF18-C3DFCEE2CFC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B3D-493A-BF18-C3DFCEE2CFC2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B3D-493A-BF18-C3DFCEE2CFC2}"/>
              </c:ext>
            </c:extLst>
          </c:dPt>
          <c:dLbls>
            <c:dLbl>
              <c:idx val="2"/>
              <c:layout/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B3D-493A-BF18-C3DFCEE2CF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1990746525736658E-3"/>
                  <c:y val="-2.67721354849508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B3D-493A-BF18-C3DFCEE2CFC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Гриппол плюс</c:v>
                </c:pt>
                <c:pt idx="1">
                  <c:v>Совигрипп</c:v>
                </c:pt>
                <c:pt idx="2">
                  <c:v>Ультрикс</c:v>
                </c:pt>
                <c:pt idx="3">
                  <c:v>Другие вакцины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</c:v>
                </c:pt>
                <c:pt idx="1">
                  <c:v>499</c:v>
                </c:pt>
                <c:pt idx="2">
                  <c:v>25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C3-4D7A-AB7E-74419B262A7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0800000" scaled="1"/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'[Диаграмма в Microsoft Word]Лист1'!$A$67</c:f>
              <c:strCache>
                <c:ptCount val="1"/>
                <c:pt idx="0">
                  <c:v>Школы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'[Диаграмма в Microsoft Word]Лист1'!$B$66:$K$66</c:f>
              <c:numCache>
                <c:formatCode>General</c:formatCode>
                <c:ptCount val="10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</c:numCache>
            </c:numRef>
          </c:cat>
          <c:val>
            <c:numRef>
              <c:f>'[Диаграмма в Microsoft Word]Лист1'!$B$67:$K$67</c:f>
              <c:numCache>
                <c:formatCode>General</c:formatCode>
                <c:ptCount val="10"/>
                <c:pt idx="0">
                  <c:v>1191</c:v>
                </c:pt>
                <c:pt idx="1">
                  <c:v>962</c:v>
                </c:pt>
                <c:pt idx="2">
                  <c:v>524</c:v>
                </c:pt>
                <c:pt idx="3">
                  <c:v>222</c:v>
                </c:pt>
                <c:pt idx="4">
                  <c:v>93</c:v>
                </c:pt>
                <c:pt idx="5">
                  <c:v>2211</c:v>
                </c:pt>
                <c:pt idx="6">
                  <c:v>1614</c:v>
                </c:pt>
                <c:pt idx="7">
                  <c:v>772</c:v>
                </c:pt>
                <c:pt idx="8">
                  <c:v>64</c:v>
                </c:pt>
                <c:pt idx="9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CB-406B-A12E-F0A567E27C13}"/>
            </c:ext>
          </c:extLst>
        </c:ser>
        <c:ser>
          <c:idx val="1"/>
          <c:order val="1"/>
          <c:tx>
            <c:strRef>
              <c:f>'[Диаграмма в Microsoft Word]Лист1'!$A$68</c:f>
              <c:strCache>
                <c:ptCount val="1"/>
                <c:pt idx="0">
                  <c:v>Колледжи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'[Диаграмма в Microsoft Word]Лист1'!$B$66:$K$66</c:f>
              <c:numCache>
                <c:formatCode>General</c:formatCode>
                <c:ptCount val="10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</c:numCache>
            </c:numRef>
          </c:cat>
          <c:val>
            <c:numRef>
              <c:f>'[Диаграмма в Microsoft Word]Лист1'!$B$68:$K$68</c:f>
              <c:numCache>
                <c:formatCode>General</c:formatCode>
                <c:ptCount val="10"/>
                <c:pt idx="0">
                  <c:v>50</c:v>
                </c:pt>
                <c:pt idx="1">
                  <c:v>20</c:v>
                </c:pt>
                <c:pt idx="2">
                  <c:v>27</c:v>
                </c:pt>
                <c:pt idx="3">
                  <c:v>1</c:v>
                </c:pt>
                <c:pt idx="4">
                  <c:v>2</c:v>
                </c:pt>
                <c:pt idx="5">
                  <c:v>6</c:v>
                </c:pt>
                <c:pt idx="6">
                  <c:v>30</c:v>
                </c:pt>
                <c:pt idx="7">
                  <c:v>29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6CB-406B-A12E-F0A567E27C13}"/>
            </c:ext>
          </c:extLst>
        </c:ser>
        <c:ser>
          <c:idx val="2"/>
          <c:order val="2"/>
          <c:tx>
            <c:strRef>
              <c:f>'[Диаграмма в Microsoft Word]Лист1'!$A$69</c:f>
              <c:strCache>
                <c:ptCount val="1"/>
                <c:pt idx="0">
                  <c:v>ДДО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'[Диаграмма в Microsoft Word]Лист1'!$B$66:$K$66</c:f>
              <c:numCache>
                <c:formatCode>General</c:formatCode>
                <c:ptCount val="10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</c:numCache>
            </c:numRef>
          </c:cat>
          <c:val>
            <c:numRef>
              <c:f>'[Диаграмма в Microsoft Word]Лист1'!$B$69:$K$69</c:f>
              <c:numCache>
                <c:formatCode>General</c:formatCode>
                <c:ptCount val="10"/>
                <c:pt idx="0">
                  <c:v>211</c:v>
                </c:pt>
                <c:pt idx="1">
                  <c:v>216</c:v>
                </c:pt>
                <c:pt idx="2">
                  <c:v>309</c:v>
                </c:pt>
                <c:pt idx="3">
                  <c:v>55</c:v>
                </c:pt>
                <c:pt idx="4">
                  <c:v>84</c:v>
                </c:pt>
                <c:pt idx="5">
                  <c:v>140</c:v>
                </c:pt>
                <c:pt idx="6">
                  <c:v>199</c:v>
                </c:pt>
                <c:pt idx="7">
                  <c:v>102</c:v>
                </c:pt>
                <c:pt idx="8">
                  <c:v>59</c:v>
                </c:pt>
                <c:pt idx="9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6CB-406B-A12E-F0A567E27C13}"/>
            </c:ext>
          </c:extLst>
        </c:ser>
        <c:ser>
          <c:idx val="3"/>
          <c:order val="3"/>
          <c:tx>
            <c:strRef>
              <c:f>'[Диаграмма в Microsoft Word]Лист1'!$A$70</c:f>
              <c:strCache>
                <c:ptCount val="1"/>
                <c:pt idx="0">
                  <c:v>ВУЗы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'[Диаграмма в Microsoft Word]Лист1'!$B$66:$K$66</c:f>
              <c:numCache>
                <c:formatCode>General</c:formatCode>
                <c:ptCount val="10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</c:numCache>
            </c:numRef>
          </c:cat>
          <c:val>
            <c:numRef>
              <c:f>'[Диаграмма в Microsoft Word]Лист1'!$B$70:$K$70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9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6CB-406B-A12E-F0A567E27C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9845408"/>
        <c:axId val="379845800"/>
      </c:barChart>
      <c:catAx>
        <c:axId val="37984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9845800"/>
        <c:crosses val="autoZero"/>
        <c:auto val="1"/>
        <c:lblAlgn val="ctr"/>
        <c:lblOffset val="100"/>
        <c:noMultiLvlLbl val="0"/>
      </c:catAx>
      <c:valAx>
        <c:axId val="3798458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9845408"/>
        <c:crosses val="autoZero"/>
        <c:crossBetween val="between"/>
      </c:valAx>
      <c:spPr>
        <a:gradFill>
          <a:gsLst>
            <a:gs pos="35000">
              <a:srgbClr val="4F81BD">
                <a:lumMod val="20000"/>
                <a:lumOff val="80000"/>
              </a:srgbClr>
            </a:gs>
            <a:gs pos="74000">
              <a:srgbClr val="4F81BD">
                <a:lumMod val="45000"/>
                <a:lumOff val="55000"/>
              </a:srgbClr>
            </a:gs>
            <a:gs pos="83000">
              <a:srgbClr val="4F81BD">
                <a:lumMod val="45000"/>
                <a:lumOff val="55000"/>
              </a:srgbClr>
            </a:gs>
            <a:gs pos="100000">
              <a:srgbClr val="4F81BD">
                <a:lumMod val="30000"/>
                <a:lumOff val="70000"/>
              </a:srgbClr>
            </a:gs>
          </a:gsLst>
          <a:lin ang="5400000" scaled="1"/>
        </a:gra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981517935258098"/>
          <c:y val="0.17245261009040536"/>
          <c:w val="0.15351815398075241"/>
          <c:h val="0.58102070574511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35000">
          <a:srgbClr val="4F81BD">
            <a:lumMod val="20000"/>
            <a:lumOff val="80000"/>
          </a:srgbClr>
        </a:gs>
        <a:gs pos="74000">
          <a:srgbClr val="4F81BD">
            <a:lumMod val="45000"/>
            <a:lumOff val="55000"/>
          </a:srgbClr>
        </a:gs>
        <a:gs pos="83000">
          <a:srgbClr val="4F81BD">
            <a:lumMod val="45000"/>
            <a:lumOff val="55000"/>
          </a:srgbClr>
        </a:gs>
        <a:gs pos="100000">
          <a:srgbClr val="4F81BD">
            <a:lumMod val="30000"/>
            <a:lumOff val="70000"/>
          </a:srgb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PowerPoint]Лист1'!$E$2</c:f>
              <c:strCache>
                <c:ptCount val="1"/>
                <c:pt idx="0">
                  <c:v>Количество закрытых учреждений образования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25400" cap="rnd" cmpd="sng">
                <a:solidFill>
                  <a:srgbClr val="EEECE1">
                    <a:lumMod val="50000"/>
                  </a:srgbClr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'[Диаграмма в Microsoft PowerPoint]Лист1'!$F$1:$I$1</c:f>
              <c:strCache>
                <c:ptCount val="4"/>
                <c:pt idx="0">
                  <c:v>2014-2015 гг.    </c:v>
                </c:pt>
                <c:pt idx="1">
                  <c:v>2015-2016 гг.    </c:v>
                </c:pt>
                <c:pt idx="2">
                  <c:v>2016-2017 гг. </c:v>
                </c:pt>
                <c:pt idx="3">
                  <c:v>2017-2018 гг. </c:v>
                </c:pt>
              </c:strCache>
            </c:strRef>
          </c:cat>
          <c:val>
            <c:numRef>
              <c:f>'[Диаграмма в Microsoft PowerPoint]Лист1'!$F$2:$I$2</c:f>
              <c:numCache>
                <c:formatCode>General</c:formatCode>
                <c:ptCount val="4"/>
                <c:pt idx="0">
                  <c:v>12464</c:v>
                </c:pt>
                <c:pt idx="1">
                  <c:v>32056</c:v>
                </c:pt>
                <c:pt idx="2">
                  <c:v>14471</c:v>
                </c:pt>
                <c:pt idx="3">
                  <c:v>7351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D7-49CE-B114-2E5E503D67ED}"/>
            </c:ext>
          </c:extLst>
        </c:ser>
        <c:ser>
          <c:idx val="1"/>
          <c:order val="1"/>
          <c:tx>
            <c:strRef>
              <c:f>'[Диаграмма в Microsoft PowerPoint]Лист1'!$E$3</c:f>
              <c:strCache>
                <c:ptCount val="1"/>
                <c:pt idx="0">
                  <c:v>в т.ч. школы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'[Диаграмма в Microsoft PowerPoint]Лист1'!$F$1:$I$1</c:f>
              <c:strCache>
                <c:ptCount val="4"/>
                <c:pt idx="0">
                  <c:v>2014-2015 гг.    </c:v>
                </c:pt>
                <c:pt idx="1">
                  <c:v>2015-2016 гг.    </c:v>
                </c:pt>
                <c:pt idx="2">
                  <c:v>2016-2017 гг. </c:v>
                </c:pt>
                <c:pt idx="3">
                  <c:v>2017-2018 гг. </c:v>
                </c:pt>
              </c:strCache>
            </c:strRef>
          </c:cat>
          <c:val>
            <c:numRef>
              <c:f>'[Диаграмма в Microsoft PowerPoint]Лист1'!$F$3:$I$3</c:f>
              <c:numCache>
                <c:formatCode>General</c:formatCode>
                <c:ptCount val="4"/>
                <c:pt idx="0">
                  <c:v>10214</c:v>
                </c:pt>
                <c:pt idx="1">
                  <c:v>25583</c:v>
                </c:pt>
                <c:pt idx="2">
                  <c:v>11534</c:v>
                </c:pt>
                <c:pt idx="3">
                  <c:v>5995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D7-49CE-B114-2E5E503D67ED}"/>
            </c:ext>
          </c:extLst>
        </c:ser>
        <c:ser>
          <c:idx val="2"/>
          <c:order val="2"/>
          <c:tx>
            <c:strRef>
              <c:f>'[Диаграмма в Microsoft PowerPoint]Лист1'!$E$4</c:f>
              <c:strCache>
                <c:ptCount val="1"/>
                <c:pt idx="0">
                  <c:v>в т.ч. ДДУ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'[Диаграмма в Microsoft PowerPoint]Лист1'!$F$1:$I$1</c:f>
              <c:strCache>
                <c:ptCount val="4"/>
                <c:pt idx="0">
                  <c:v>2014-2015 гг.    </c:v>
                </c:pt>
                <c:pt idx="1">
                  <c:v>2015-2016 гг.    </c:v>
                </c:pt>
                <c:pt idx="2">
                  <c:v>2016-2017 гг. </c:v>
                </c:pt>
                <c:pt idx="3">
                  <c:v>2017-2018 гг. </c:v>
                </c:pt>
              </c:strCache>
            </c:strRef>
          </c:cat>
          <c:val>
            <c:numRef>
              <c:f>'[Диаграмма в Microsoft PowerPoint]Лист1'!$F$4:$I$4</c:f>
              <c:numCache>
                <c:formatCode>General</c:formatCode>
                <c:ptCount val="4"/>
                <c:pt idx="0">
                  <c:v>2250</c:v>
                </c:pt>
                <c:pt idx="1">
                  <c:v>6473</c:v>
                </c:pt>
                <c:pt idx="2">
                  <c:v>2937</c:v>
                </c:pt>
                <c:pt idx="3">
                  <c:v>1356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CD7-49CE-B114-2E5E503D6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9847760"/>
        <c:axId val="379848152"/>
      </c:barChart>
      <c:catAx>
        <c:axId val="37984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9848152"/>
        <c:crosses val="autoZero"/>
        <c:auto val="1"/>
        <c:lblAlgn val="ctr"/>
        <c:lblOffset val="100"/>
        <c:noMultiLvlLbl val="0"/>
      </c:catAx>
      <c:valAx>
        <c:axId val="379848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9847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4F81BD">
            <a:lumMod val="5000"/>
            <a:lumOff val="95000"/>
          </a:srgbClr>
        </a:gs>
        <a:gs pos="74000">
          <a:srgbClr val="4F81BD">
            <a:lumMod val="45000"/>
            <a:lumOff val="55000"/>
          </a:srgbClr>
        </a:gs>
        <a:gs pos="83000">
          <a:srgbClr val="4F81BD">
            <a:lumMod val="45000"/>
            <a:lumOff val="55000"/>
          </a:srgbClr>
        </a:gs>
        <a:gs pos="100000">
          <a:srgbClr val="4F81BD">
            <a:lumMod val="30000"/>
            <a:lumOff val="70000"/>
          </a:srgbClr>
        </a:gs>
      </a:gsLst>
      <a:lin ang="5400000" scaled="1"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DE199D-E901-4576-B88A-20C756EA8F93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C63650-FE5A-4648-ADCD-329D8938248E}">
      <dgm:prSet phldrT="[Текст]"/>
      <dgm:spPr/>
      <dgm:t>
        <a:bodyPr/>
        <a:lstStyle/>
        <a:p>
          <a:r>
            <a:rPr lang="ru-RU" b="1" i="1" dirty="0" smtClean="0"/>
            <a:t>Проведено 179 заседаний СПЭК регионального уровня и 3015- муниципального</a:t>
          </a:r>
          <a:endParaRPr lang="ru-RU" dirty="0"/>
        </a:p>
      </dgm:t>
    </dgm:pt>
    <dgm:pt modelId="{CFA70EDC-2833-4AB9-91E6-3D0C95AE35E1}" type="parTrans" cxnId="{F866C889-3061-4256-9C41-8598EF25F52A}">
      <dgm:prSet/>
      <dgm:spPr/>
      <dgm:t>
        <a:bodyPr/>
        <a:lstStyle/>
        <a:p>
          <a:endParaRPr lang="ru-RU"/>
        </a:p>
      </dgm:t>
    </dgm:pt>
    <dgm:pt modelId="{85B4852A-7249-449A-85DE-940372205B45}" type="sibTrans" cxnId="{F866C889-3061-4256-9C41-8598EF25F52A}">
      <dgm:prSet/>
      <dgm:spPr/>
      <dgm:t>
        <a:bodyPr/>
        <a:lstStyle/>
        <a:p>
          <a:endParaRPr lang="ru-RU"/>
        </a:p>
      </dgm:t>
    </dgm:pt>
    <dgm:pt modelId="{7B6B232B-3626-4891-9100-6E46D234A965}">
      <dgm:prSet phldrT="[Текст]"/>
      <dgm:spPr/>
      <dgm:t>
        <a:bodyPr/>
        <a:lstStyle/>
        <a:p>
          <a:r>
            <a:rPr lang="ru-RU" b="1" i="1" dirty="0" smtClean="0"/>
            <a:t>Выделено более 1,4 млрд. руб</a:t>
          </a:r>
          <a:r>
            <a:rPr lang="ru-RU" i="1" dirty="0" smtClean="0"/>
            <a:t>.</a:t>
          </a:r>
          <a:endParaRPr lang="ru-RU" dirty="0"/>
        </a:p>
      </dgm:t>
    </dgm:pt>
    <dgm:pt modelId="{E31A9B5C-3A60-47A2-9F23-8A042DB35AFE}" type="parTrans" cxnId="{ED1A607C-E4E8-477C-AA8D-C984F451B659}">
      <dgm:prSet/>
      <dgm:spPr/>
      <dgm:t>
        <a:bodyPr/>
        <a:lstStyle/>
        <a:p>
          <a:endParaRPr lang="ru-RU"/>
        </a:p>
      </dgm:t>
    </dgm:pt>
    <dgm:pt modelId="{D2599C4B-BC8A-4458-A26B-229BC5FE2A23}" type="sibTrans" cxnId="{ED1A607C-E4E8-477C-AA8D-C984F451B659}">
      <dgm:prSet/>
      <dgm:spPr/>
      <dgm:t>
        <a:bodyPr/>
        <a:lstStyle/>
        <a:p>
          <a:endParaRPr lang="ru-RU"/>
        </a:p>
      </dgm:t>
    </dgm:pt>
    <dgm:pt modelId="{54735CDC-AB99-4333-AC66-F4CDCC09F745}">
      <dgm:prSet phldrT="[Текст]"/>
      <dgm:spPr/>
      <dgm:t>
        <a:bodyPr/>
        <a:lstStyle/>
        <a:p>
          <a:r>
            <a:rPr lang="ru-RU" b="1" i="1" dirty="0" smtClean="0"/>
            <a:t>Средняя обеспеченность основными противовирусными препаратами по РФ – 78-150%</a:t>
          </a:r>
          <a:endParaRPr lang="ru-RU" dirty="0"/>
        </a:p>
      </dgm:t>
    </dgm:pt>
    <dgm:pt modelId="{8E2B4DE2-EB3F-4822-8B74-F872620F059D}" type="parTrans" cxnId="{37EECDD1-9B3B-487D-ACD9-8C6433762B7B}">
      <dgm:prSet/>
      <dgm:spPr/>
      <dgm:t>
        <a:bodyPr/>
        <a:lstStyle/>
        <a:p>
          <a:endParaRPr lang="ru-RU"/>
        </a:p>
      </dgm:t>
    </dgm:pt>
    <dgm:pt modelId="{52E445B4-628B-46F7-8220-0725F0FD646C}" type="sibTrans" cxnId="{37EECDD1-9B3B-487D-ACD9-8C6433762B7B}">
      <dgm:prSet/>
      <dgm:spPr/>
      <dgm:t>
        <a:bodyPr/>
        <a:lstStyle/>
        <a:p>
          <a:endParaRPr lang="ru-RU"/>
        </a:p>
      </dgm:t>
    </dgm:pt>
    <dgm:pt modelId="{950226CC-EC55-4280-BB1D-CDBAF7CDFDB6}">
      <dgm:prSet phldrT="[Текст]"/>
      <dgm:spPr/>
      <dgm:t>
        <a:bodyPr/>
        <a:lstStyle/>
        <a:p>
          <a:r>
            <a:rPr lang="ru-RU" b="1" i="1" dirty="0" smtClean="0"/>
            <a:t>Обеспеченность коечным фондом и СИЗ более 100%</a:t>
          </a:r>
          <a:r>
            <a:rPr lang="ru-RU" i="1" dirty="0" smtClean="0"/>
            <a:t> </a:t>
          </a:r>
        </a:p>
        <a:p>
          <a:r>
            <a:rPr lang="ru-RU" i="1" dirty="0" smtClean="0"/>
            <a:t>(от расчетного количества)</a:t>
          </a:r>
          <a:endParaRPr lang="ru-RU" dirty="0"/>
        </a:p>
      </dgm:t>
    </dgm:pt>
    <dgm:pt modelId="{B7BC0FA7-A4D6-467A-8F5E-925BCF919030}" type="parTrans" cxnId="{F296AC69-8297-4771-A9E8-BCF8E4CBC8D6}">
      <dgm:prSet/>
      <dgm:spPr/>
      <dgm:t>
        <a:bodyPr/>
        <a:lstStyle/>
        <a:p>
          <a:endParaRPr lang="ru-RU"/>
        </a:p>
      </dgm:t>
    </dgm:pt>
    <dgm:pt modelId="{EC5A3879-79D5-461E-A15F-E74FFB183CD0}" type="sibTrans" cxnId="{F296AC69-8297-4771-A9E8-BCF8E4CBC8D6}">
      <dgm:prSet/>
      <dgm:spPr/>
      <dgm:t>
        <a:bodyPr/>
        <a:lstStyle/>
        <a:p>
          <a:endParaRPr lang="ru-RU"/>
        </a:p>
      </dgm:t>
    </dgm:pt>
    <dgm:pt modelId="{0D1F99D8-30EE-4777-A66A-4BFEC3CBD752}" type="pres">
      <dgm:prSet presAssocID="{68DE199D-E901-4576-B88A-20C756EA8F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EADF4C-47B6-491B-A96E-4DF81CB555FE}" type="pres">
      <dgm:prSet presAssocID="{88C63650-FE5A-4648-ADCD-329D8938248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713E4-EE31-476D-8A3D-0BA801EC21D7}" type="pres">
      <dgm:prSet presAssocID="{85B4852A-7249-449A-85DE-940372205B45}" presName="sibTrans" presStyleCnt="0"/>
      <dgm:spPr/>
    </dgm:pt>
    <dgm:pt modelId="{16AF65D8-B266-4BAD-A0FB-B2E045940A13}" type="pres">
      <dgm:prSet presAssocID="{7B6B232B-3626-4891-9100-6E46D234A96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F4B52-5D53-4222-B76F-DA7D86AA9B2C}" type="pres">
      <dgm:prSet presAssocID="{D2599C4B-BC8A-4458-A26B-229BC5FE2A23}" presName="sibTrans" presStyleCnt="0"/>
      <dgm:spPr/>
    </dgm:pt>
    <dgm:pt modelId="{D17EE4F2-75E2-4E1C-905C-09C7F002C310}" type="pres">
      <dgm:prSet presAssocID="{54735CDC-AB99-4333-AC66-F4CDCC09F74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B66CC-9E2E-44E8-9F3E-88327ECCB470}" type="pres">
      <dgm:prSet presAssocID="{52E445B4-628B-46F7-8220-0725F0FD646C}" presName="sibTrans" presStyleCnt="0"/>
      <dgm:spPr/>
    </dgm:pt>
    <dgm:pt modelId="{A8DF13BB-68E7-40DE-ACC4-90942176BB5A}" type="pres">
      <dgm:prSet presAssocID="{950226CC-EC55-4280-BB1D-CDBAF7CDFDB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21B367-189B-44B6-A216-D3AAE3378FC4}" type="presOf" srcId="{7B6B232B-3626-4891-9100-6E46D234A965}" destId="{16AF65D8-B266-4BAD-A0FB-B2E045940A13}" srcOrd="0" destOrd="0" presId="urn:microsoft.com/office/officeart/2005/8/layout/default#1"/>
    <dgm:cxn modelId="{F296AC69-8297-4771-A9E8-BCF8E4CBC8D6}" srcId="{68DE199D-E901-4576-B88A-20C756EA8F93}" destId="{950226CC-EC55-4280-BB1D-CDBAF7CDFDB6}" srcOrd="3" destOrd="0" parTransId="{B7BC0FA7-A4D6-467A-8F5E-925BCF919030}" sibTransId="{EC5A3879-79D5-461E-A15F-E74FFB183CD0}"/>
    <dgm:cxn modelId="{F866C889-3061-4256-9C41-8598EF25F52A}" srcId="{68DE199D-E901-4576-B88A-20C756EA8F93}" destId="{88C63650-FE5A-4648-ADCD-329D8938248E}" srcOrd="0" destOrd="0" parTransId="{CFA70EDC-2833-4AB9-91E6-3D0C95AE35E1}" sibTransId="{85B4852A-7249-449A-85DE-940372205B45}"/>
    <dgm:cxn modelId="{F2F03E7A-1A93-490B-A7DD-17EE98963F24}" type="presOf" srcId="{54735CDC-AB99-4333-AC66-F4CDCC09F745}" destId="{D17EE4F2-75E2-4E1C-905C-09C7F002C310}" srcOrd="0" destOrd="0" presId="urn:microsoft.com/office/officeart/2005/8/layout/default#1"/>
    <dgm:cxn modelId="{CD38B67B-92DF-4530-991E-D334F8690FBA}" type="presOf" srcId="{68DE199D-E901-4576-B88A-20C756EA8F93}" destId="{0D1F99D8-30EE-4777-A66A-4BFEC3CBD752}" srcOrd="0" destOrd="0" presId="urn:microsoft.com/office/officeart/2005/8/layout/default#1"/>
    <dgm:cxn modelId="{ED1A607C-E4E8-477C-AA8D-C984F451B659}" srcId="{68DE199D-E901-4576-B88A-20C756EA8F93}" destId="{7B6B232B-3626-4891-9100-6E46D234A965}" srcOrd="1" destOrd="0" parTransId="{E31A9B5C-3A60-47A2-9F23-8A042DB35AFE}" sibTransId="{D2599C4B-BC8A-4458-A26B-229BC5FE2A23}"/>
    <dgm:cxn modelId="{DBD16B3A-AC83-49CA-90B8-1D6F30A24BBC}" type="presOf" srcId="{950226CC-EC55-4280-BB1D-CDBAF7CDFDB6}" destId="{A8DF13BB-68E7-40DE-ACC4-90942176BB5A}" srcOrd="0" destOrd="0" presId="urn:microsoft.com/office/officeart/2005/8/layout/default#1"/>
    <dgm:cxn modelId="{7295B575-2137-4BBB-AA11-2C84591288A6}" type="presOf" srcId="{88C63650-FE5A-4648-ADCD-329D8938248E}" destId="{66EADF4C-47B6-491B-A96E-4DF81CB555FE}" srcOrd="0" destOrd="0" presId="urn:microsoft.com/office/officeart/2005/8/layout/default#1"/>
    <dgm:cxn modelId="{37EECDD1-9B3B-487D-ACD9-8C6433762B7B}" srcId="{68DE199D-E901-4576-B88A-20C756EA8F93}" destId="{54735CDC-AB99-4333-AC66-F4CDCC09F745}" srcOrd="2" destOrd="0" parTransId="{8E2B4DE2-EB3F-4822-8B74-F872620F059D}" sibTransId="{52E445B4-628B-46F7-8220-0725F0FD646C}"/>
    <dgm:cxn modelId="{C3728656-9E42-496A-9DED-5D6B49877BA3}" type="presParOf" srcId="{0D1F99D8-30EE-4777-A66A-4BFEC3CBD752}" destId="{66EADF4C-47B6-491B-A96E-4DF81CB555FE}" srcOrd="0" destOrd="0" presId="urn:microsoft.com/office/officeart/2005/8/layout/default#1"/>
    <dgm:cxn modelId="{15172CA3-9FDE-4697-BC26-9D330D5518E0}" type="presParOf" srcId="{0D1F99D8-30EE-4777-A66A-4BFEC3CBD752}" destId="{181713E4-EE31-476D-8A3D-0BA801EC21D7}" srcOrd="1" destOrd="0" presId="urn:microsoft.com/office/officeart/2005/8/layout/default#1"/>
    <dgm:cxn modelId="{DFB4CC06-01E1-4B0D-A7C4-FC0324CD53A2}" type="presParOf" srcId="{0D1F99D8-30EE-4777-A66A-4BFEC3CBD752}" destId="{16AF65D8-B266-4BAD-A0FB-B2E045940A13}" srcOrd="2" destOrd="0" presId="urn:microsoft.com/office/officeart/2005/8/layout/default#1"/>
    <dgm:cxn modelId="{41C258E5-0078-4E32-B015-D9E9248F3C69}" type="presParOf" srcId="{0D1F99D8-30EE-4777-A66A-4BFEC3CBD752}" destId="{0DCF4B52-5D53-4222-B76F-DA7D86AA9B2C}" srcOrd="3" destOrd="0" presId="urn:microsoft.com/office/officeart/2005/8/layout/default#1"/>
    <dgm:cxn modelId="{D9F1C945-0A74-4765-A44C-5272445DB9B8}" type="presParOf" srcId="{0D1F99D8-30EE-4777-A66A-4BFEC3CBD752}" destId="{D17EE4F2-75E2-4E1C-905C-09C7F002C310}" srcOrd="4" destOrd="0" presId="urn:microsoft.com/office/officeart/2005/8/layout/default#1"/>
    <dgm:cxn modelId="{B967FF15-5510-4F94-ADCC-22808D69442A}" type="presParOf" srcId="{0D1F99D8-30EE-4777-A66A-4BFEC3CBD752}" destId="{77EB66CC-9E2E-44E8-9F3E-88327ECCB470}" srcOrd="5" destOrd="0" presId="urn:microsoft.com/office/officeart/2005/8/layout/default#1"/>
    <dgm:cxn modelId="{C9CBAC9E-1ECA-42FB-8C86-E452C28DA2B1}" type="presParOf" srcId="{0D1F99D8-30EE-4777-A66A-4BFEC3CBD752}" destId="{A8DF13BB-68E7-40DE-ACC4-90942176BB5A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BFB3D8-F1BF-4515-ADDA-3EC96EB63BB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024BF7-E166-4874-8BB3-0D09F208BBAB}">
      <dgm:prSet phldrT="[Текст]" custT="1"/>
      <dgm:spPr/>
      <dgm:t>
        <a:bodyPr/>
        <a:lstStyle/>
        <a:p>
          <a:r>
            <a:rPr lang="ru-RU" sz="2000" b="1" dirty="0" smtClean="0"/>
            <a:t>Постановление</a:t>
          </a:r>
          <a:endParaRPr lang="ru-RU" sz="2000" b="1" dirty="0"/>
        </a:p>
      </dgm:t>
    </dgm:pt>
    <dgm:pt modelId="{A297FE3E-884E-4AAB-B93D-F9C04CEB8164}" type="parTrans" cxnId="{3409A2D6-3703-4B02-9A31-D74914E04CDE}">
      <dgm:prSet/>
      <dgm:spPr/>
      <dgm:t>
        <a:bodyPr/>
        <a:lstStyle/>
        <a:p>
          <a:endParaRPr lang="ru-RU"/>
        </a:p>
      </dgm:t>
    </dgm:pt>
    <dgm:pt modelId="{31F9204D-7F5B-476E-8422-E7ACC6EEF999}" type="sibTrans" cxnId="{3409A2D6-3703-4B02-9A31-D74914E04CDE}">
      <dgm:prSet/>
      <dgm:spPr/>
      <dgm:t>
        <a:bodyPr/>
        <a:lstStyle/>
        <a:p>
          <a:endParaRPr lang="ru-RU"/>
        </a:p>
      </dgm:t>
    </dgm:pt>
    <dgm:pt modelId="{54D78D73-AB81-4783-8029-3C051948322F}">
      <dgm:prSet phldrT="[Текст]" custT="1"/>
      <dgm:spPr/>
      <dgm:t>
        <a:bodyPr/>
        <a:lstStyle/>
        <a:p>
          <a:pPr algn="l"/>
          <a:r>
            <a:rPr lang="ru-RU" sz="1800" b="1" i="0" dirty="0" smtClean="0"/>
            <a:t>Главного государственного санитарного врача Российской Федерации от 30.06.2017 №92 (зарегистрировано в Минюсте России 21.08.2017, рег. №47868)</a:t>
          </a:r>
          <a:endParaRPr lang="ru-RU" sz="1800" b="1" i="0" dirty="0"/>
        </a:p>
      </dgm:t>
    </dgm:pt>
    <dgm:pt modelId="{D8FAC860-3155-4263-A588-0BABDF110A02}" type="parTrans" cxnId="{430BAD9D-76DA-4804-ADCF-BCE2012E6DCB}">
      <dgm:prSet/>
      <dgm:spPr/>
      <dgm:t>
        <a:bodyPr/>
        <a:lstStyle/>
        <a:p>
          <a:endParaRPr lang="ru-RU"/>
        </a:p>
      </dgm:t>
    </dgm:pt>
    <dgm:pt modelId="{4558933A-F825-4830-A9CC-BE9BBB2ABD17}" type="sibTrans" cxnId="{430BAD9D-76DA-4804-ADCF-BCE2012E6DCB}">
      <dgm:prSet/>
      <dgm:spPr/>
      <dgm:t>
        <a:bodyPr/>
        <a:lstStyle/>
        <a:p>
          <a:endParaRPr lang="ru-RU"/>
        </a:p>
      </dgm:t>
    </dgm:pt>
    <dgm:pt modelId="{0384DC75-9FFB-41DF-A04E-747AF675B996}">
      <dgm:prSet phldrT="[Текст]" custT="1"/>
      <dgm:spPr/>
      <dgm:t>
        <a:bodyPr/>
        <a:lstStyle/>
        <a:p>
          <a:r>
            <a:rPr lang="ru-RU" sz="2000" b="1" dirty="0" smtClean="0"/>
            <a:t>Приказы</a:t>
          </a:r>
          <a:endParaRPr lang="ru-RU" sz="500" b="1" dirty="0"/>
        </a:p>
      </dgm:t>
    </dgm:pt>
    <dgm:pt modelId="{54D6D0FC-4029-4AF0-8E09-F08FC31E19D8}" type="parTrans" cxnId="{48970154-2B02-4BA5-B49B-A93744B7D1C9}">
      <dgm:prSet/>
      <dgm:spPr/>
      <dgm:t>
        <a:bodyPr/>
        <a:lstStyle/>
        <a:p>
          <a:endParaRPr lang="ru-RU"/>
        </a:p>
      </dgm:t>
    </dgm:pt>
    <dgm:pt modelId="{CD180975-1C9C-45C6-B932-16797D1913C2}" type="sibTrans" cxnId="{48970154-2B02-4BA5-B49B-A93744B7D1C9}">
      <dgm:prSet/>
      <dgm:spPr/>
      <dgm:t>
        <a:bodyPr/>
        <a:lstStyle/>
        <a:p>
          <a:endParaRPr lang="ru-RU"/>
        </a:p>
      </dgm:t>
    </dgm:pt>
    <dgm:pt modelId="{F0D28F21-4381-4689-816A-A345D376CEF4}">
      <dgm:prSet phldrT="[Текст]" custT="1"/>
      <dgm:spPr/>
      <dgm:t>
        <a:bodyPr/>
        <a:lstStyle/>
        <a:p>
          <a:r>
            <a:rPr lang="ru-RU" sz="1600" b="1" i="0" dirty="0" smtClean="0"/>
            <a:t>от 13.04.2017 № 230 «О совершенствовании эпидемиологического надзора и профилактики гриппа и ОРВИ в Российской Федерации» </a:t>
          </a:r>
          <a:endParaRPr lang="ru-RU" sz="1600" b="1" i="0" dirty="0"/>
        </a:p>
      </dgm:t>
    </dgm:pt>
    <dgm:pt modelId="{A8A3581C-F570-44DB-A0B0-D701D8A890D2}" type="parTrans" cxnId="{D4F44E4A-93EB-4ECD-AB70-DF761065BDAD}">
      <dgm:prSet/>
      <dgm:spPr/>
      <dgm:t>
        <a:bodyPr/>
        <a:lstStyle/>
        <a:p>
          <a:endParaRPr lang="ru-RU"/>
        </a:p>
      </dgm:t>
    </dgm:pt>
    <dgm:pt modelId="{E77B477A-B816-4512-897D-249D0E4275C7}" type="sibTrans" cxnId="{D4F44E4A-93EB-4ECD-AB70-DF761065BDAD}">
      <dgm:prSet/>
      <dgm:spPr/>
      <dgm:t>
        <a:bodyPr/>
        <a:lstStyle/>
        <a:p>
          <a:endParaRPr lang="ru-RU"/>
        </a:p>
      </dgm:t>
    </dgm:pt>
    <dgm:pt modelId="{5E716717-EA70-4C7A-AFD3-ECF7FC6FB1C8}">
      <dgm:prSet phldrT="[Текст]" custT="1"/>
      <dgm:spPr/>
      <dgm:t>
        <a:bodyPr/>
        <a:lstStyle/>
        <a:p>
          <a:r>
            <a:rPr lang="ru-RU" sz="2000" b="1" dirty="0" smtClean="0"/>
            <a:t>Информационно-методические документы</a:t>
          </a:r>
          <a:endParaRPr lang="ru-RU" sz="2000" b="1" dirty="0"/>
        </a:p>
      </dgm:t>
    </dgm:pt>
    <dgm:pt modelId="{87F05F98-1DE6-44EB-B2FD-945F91A23716}" type="parTrans" cxnId="{23CA1865-8332-4D11-B9F2-5C93B4AF274F}">
      <dgm:prSet/>
      <dgm:spPr/>
      <dgm:t>
        <a:bodyPr/>
        <a:lstStyle/>
        <a:p>
          <a:endParaRPr lang="ru-RU"/>
        </a:p>
      </dgm:t>
    </dgm:pt>
    <dgm:pt modelId="{BEAAAAFF-CD79-4EE9-B7E5-A31CEF69328D}" type="sibTrans" cxnId="{23CA1865-8332-4D11-B9F2-5C93B4AF274F}">
      <dgm:prSet/>
      <dgm:spPr/>
      <dgm:t>
        <a:bodyPr/>
        <a:lstStyle/>
        <a:p>
          <a:endParaRPr lang="ru-RU"/>
        </a:p>
      </dgm:t>
    </dgm:pt>
    <dgm:pt modelId="{2F5C0748-5060-4690-ADC8-3F69E379C860}">
      <dgm:prSet phldrT="[Текст]" custT="1"/>
      <dgm:spPr/>
      <dgm:t>
        <a:bodyPr/>
        <a:lstStyle/>
        <a:p>
          <a:r>
            <a:rPr lang="ru-RU" sz="1400" b="1" i="1" dirty="0" smtClean="0"/>
            <a:t>от 06.06.2017 № 01/7567-17-27 «Об итогах эпидсезона по гриппу и ОРВИ 2016-2017гг.»</a:t>
          </a:r>
          <a:endParaRPr lang="ru-RU" sz="1400" b="1" dirty="0"/>
        </a:p>
      </dgm:t>
    </dgm:pt>
    <dgm:pt modelId="{783DD0E5-7337-4441-9435-2A36262D49D1}" type="parTrans" cxnId="{D734F5AD-065A-4A63-AE27-4DE59C9900A5}">
      <dgm:prSet/>
      <dgm:spPr/>
      <dgm:t>
        <a:bodyPr/>
        <a:lstStyle/>
        <a:p>
          <a:endParaRPr lang="ru-RU"/>
        </a:p>
      </dgm:t>
    </dgm:pt>
    <dgm:pt modelId="{31F35FB1-25E0-48DE-8410-C369CCB160A2}" type="sibTrans" cxnId="{D734F5AD-065A-4A63-AE27-4DE59C9900A5}">
      <dgm:prSet/>
      <dgm:spPr/>
      <dgm:t>
        <a:bodyPr/>
        <a:lstStyle/>
        <a:p>
          <a:endParaRPr lang="ru-RU"/>
        </a:p>
      </dgm:t>
    </dgm:pt>
    <dgm:pt modelId="{75A6B42C-BCDA-459E-8571-5F7963E86E0A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</a:rPr>
            <a:t>от 20.03.2017 № 01/ 3410-17-32 «Алгоритм отбора  и лабораторных исследований материала от людей, животных и проб окружающей среды на наличие возбудителей гриппа птиц»</a:t>
          </a:r>
          <a:endParaRPr lang="ru-RU" sz="1400" b="1" dirty="0">
            <a:solidFill>
              <a:schemeClr val="tx1"/>
            </a:solidFill>
          </a:endParaRPr>
        </a:p>
      </dgm:t>
    </dgm:pt>
    <dgm:pt modelId="{0ADDCCCC-C914-4D5D-A8CE-34F0D788F78A}" type="sibTrans" cxnId="{AC62BE96-7FA4-476A-9013-CF8FFB2F48A1}">
      <dgm:prSet/>
      <dgm:spPr/>
      <dgm:t>
        <a:bodyPr/>
        <a:lstStyle/>
        <a:p>
          <a:endParaRPr lang="ru-RU"/>
        </a:p>
      </dgm:t>
    </dgm:pt>
    <dgm:pt modelId="{B7B7C09F-D55C-46E4-A5BF-5529EAAF80D9}" type="parTrans" cxnId="{AC62BE96-7FA4-476A-9013-CF8FFB2F48A1}">
      <dgm:prSet/>
      <dgm:spPr/>
      <dgm:t>
        <a:bodyPr/>
        <a:lstStyle/>
        <a:p>
          <a:endParaRPr lang="ru-RU"/>
        </a:p>
      </dgm:t>
    </dgm:pt>
    <dgm:pt modelId="{388A8443-15EE-44AE-A4A1-76B66810C06D}">
      <dgm:prSet custT="1"/>
      <dgm:spPr/>
      <dgm:t>
        <a:bodyPr/>
        <a:lstStyle/>
        <a:p>
          <a:r>
            <a:rPr lang="ru-RU" sz="1600" b="1" i="0" dirty="0" smtClean="0"/>
            <a:t>от 27.06.2017 № 472 «О проведении межлабораторных сличительных исследований по ПЦР-диагностике возбудителей гриппа»</a:t>
          </a:r>
        </a:p>
      </dgm:t>
    </dgm:pt>
    <dgm:pt modelId="{549838EF-490F-42A9-8FB5-6F0DED52F28A}" type="parTrans" cxnId="{22FA8AA8-0096-4DE1-87D0-A1178A9F49E4}">
      <dgm:prSet/>
      <dgm:spPr/>
      <dgm:t>
        <a:bodyPr/>
        <a:lstStyle/>
        <a:p>
          <a:endParaRPr lang="ru-RU"/>
        </a:p>
      </dgm:t>
    </dgm:pt>
    <dgm:pt modelId="{B353420A-7877-4AED-BE69-E33239BC7F29}" type="sibTrans" cxnId="{22FA8AA8-0096-4DE1-87D0-A1178A9F49E4}">
      <dgm:prSet/>
      <dgm:spPr/>
      <dgm:t>
        <a:bodyPr/>
        <a:lstStyle/>
        <a:p>
          <a:endParaRPr lang="ru-RU"/>
        </a:p>
      </dgm:t>
    </dgm:pt>
    <dgm:pt modelId="{29E40220-476D-44DE-A8CA-3AD3A3303630}">
      <dgm:prSet custT="1"/>
      <dgm:spPr/>
      <dgm:t>
        <a:bodyPr/>
        <a:lstStyle/>
        <a:p>
          <a:endParaRPr lang="ru-RU" sz="1600" i="0" dirty="0" smtClean="0"/>
        </a:p>
      </dgm:t>
    </dgm:pt>
    <dgm:pt modelId="{1E270E52-F570-4448-B977-7CD2417F8873}" type="parTrans" cxnId="{095BF50F-A3E4-42D9-9623-8E91E16D1E7A}">
      <dgm:prSet/>
      <dgm:spPr/>
      <dgm:t>
        <a:bodyPr/>
        <a:lstStyle/>
        <a:p>
          <a:endParaRPr lang="ru-RU"/>
        </a:p>
      </dgm:t>
    </dgm:pt>
    <dgm:pt modelId="{1BC046D5-4E63-479B-8076-0972EDB5F0D8}" type="sibTrans" cxnId="{095BF50F-A3E4-42D9-9623-8E91E16D1E7A}">
      <dgm:prSet/>
      <dgm:spPr/>
      <dgm:t>
        <a:bodyPr/>
        <a:lstStyle/>
        <a:p>
          <a:endParaRPr lang="ru-RU"/>
        </a:p>
      </dgm:t>
    </dgm:pt>
    <dgm:pt modelId="{585B8DFD-C19A-4E57-83B9-04C30A9B537D}">
      <dgm:prSet phldrT="[Текст]" custT="1"/>
      <dgm:spPr/>
      <dgm:t>
        <a:bodyPr/>
        <a:lstStyle/>
        <a:p>
          <a:endParaRPr lang="ru-RU" sz="1200" dirty="0">
            <a:solidFill>
              <a:schemeClr val="tx1"/>
            </a:solidFill>
          </a:endParaRPr>
        </a:p>
      </dgm:t>
    </dgm:pt>
    <dgm:pt modelId="{BBC09A0A-95DF-4168-A3FF-B62426DD7790}" type="parTrans" cxnId="{CB429995-39C0-4DAB-8F1E-DB64BF8E6BDA}">
      <dgm:prSet/>
      <dgm:spPr/>
      <dgm:t>
        <a:bodyPr/>
        <a:lstStyle/>
        <a:p>
          <a:endParaRPr lang="ru-RU"/>
        </a:p>
      </dgm:t>
    </dgm:pt>
    <dgm:pt modelId="{AAF8A7F4-9960-4D14-9A66-3CB97338ABFD}" type="sibTrans" cxnId="{CB429995-39C0-4DAB-8F1E-DB64BF8E6BDA}">
      <dgm:prSet/>
      <dgm:spPr/>
      <dgm:t>
        <a:bodyPr/>
        <a:lstStyle/>
        <a:p>
          <a:endParaRPr lang="ru-RU"/>
        </a:p>
      </dgm:t>
    </dgm:pt>
    <dgm:pt modelId="{6D420460-528B-45CB-A63B-22DDABA49AD8}">
      <dgm:prSet phldrT="[Текст]" custT="1"/>
      <dgm:spPr/>
      <dgm:t>
        <a:bodyPr/>
        <a:lstStyle/>
        <a:p>
          <a:r>
            <a:rPr lang="ru-RU" sz="1400" b="1" i="1" dirty="0" smtClean="0"/>
            <a:t>МУ 3.1.3490-17 «Изучение популяционного иммунитета к гриппу у населения Российской Федерации»</a:t>
          </a:r>
          <a:endParaRPr lang="ru-RU" sz="1400" b="1" dirty="0">
            <a:solidFill>
              <a:schemeClr val="tx1"/>
            </a:solidFill>
          </a:endParaRPr>
        </a:p>
      </dgm:t>
    </dgm:pt>
    <dgm:pt modelId="{16CB8199-80B1-4B5E-BA71-E30F57CDCDE5}" type="parTrans" cxnId="{B7FFE093-CE57-4B53-91E0-7F13F9C1BDEB}">
      <dgm:prSet/>
      <dgm:spPr/>
      <dgm:t>
        <a:bodyPr/>
        <a:lstStyle/>
        <a:p>
          <a:endParaRPr lang="ru-RU"/>
        </a:p>
      </dgm:t>
    </dgm:pt>
    <dgm:pt modelId="{4F3C6BB2-50B9-46A7-8F9D-26A03BDBF0A5}" type="sibTrans" cxnId="{B7FFE093-CE57-4B53-91E0-7F13F9C1BDEB}">
      <dgm:prSet/>
      <dgm:spPr/>
      <dgm:t>
        <a:bodyPr/>
        <a:lstStyle/>
        <a:p>
          <a:endParaRPr lang="ru-RU"/>
        </a:p>
      </dgm:t>
    </dgm:pt>
    <dgm:pt modelId="{F17C0EB7-C42E-4C6C-8E1D-88500B9399B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МР 3.1.0117-17 «Лабораторная диагностика гриппа и других ОРВИ методом ПЦР»</a:t>
          </a:r>
          <a:endParaRPr lang="ru-RU" sz="1400" b="1" dirty="0">
            <a:solidFill>
              <a:schemeClr val="tx1"/>
            </a:solidFill>
          </a:endParaRPr>
        </a:p>
      </dgm:t>
    </dgm:pt>
    <dgm:pt modelId="{FF3E4289-F212-44FD-892B-DF90625A9FA8}" type="parTrans" cxnId="{990AC124-C719-420E-A696-F1FC8E303B6C}">
      <dgm:prSet/>
      <dgm:spPr/>
      <dgm:t>
        <a:bodyPr/>
        <a:lstStyle/>
        <a:p>
          <a:endParaRPr lang="ru-RU"/>
        </a:p>
      </dgm:t>
    </dgm:pt>
    <dgm:pt modelId="{2B1BE313-2D0D-4667-BDFB-BCF90D6298E9}" type="sibTrans" cxnId="{990AC124-C719-420E-A696-F1FC8E303B6C}">
      <dgm:prSet/>
      <dgm:spPr/>
      <dgm:t>
        <a:bodyPr/>
        <a:lstStyle/>
        <a:p>
          <a:endParaRPr lang="ru-RU"/>
        </a:p>
      </dgm:t>
    </dgm:pt>
    <dgm:pt modelId="{5EE2D3D6-312F-4BF0-ACF8-5CB295B3E72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МР 3.1.2.0118-17 «Методика расчета эпидемических порогов по гриппу и ОРВИ по субъектам Российской Федерации</a:t>
          </a:r>
          <a:endParaRPr lang="ru-RU" sz="1400" b="1" dirty="0">
            <a:solidFill>
              <a:schemeClr val="tx1"/>
            </a:solidFill>
          </a:endParaRPr>
        </a:p>
      </dgm:t>
    </dgm:pt>
    <dgm:pt modelId="{A26779D2-E25E-4479-8B94-B949FC5F5E31}" type="parTrans" cxnId="{171D27F5-125F-4B57-A7CB-9110EE1AA5B7}">
      <dgm:prSet/>
      <dgm:spPr/>
      <dgm:t>
        <a:bodyPr/>
        <a:lstStyle/>
        <a:p>
          <a:endParaRPr lang="ru-RU"/>
        </a:p>
      </dgm:t>
    </dgm:pt>
    <dgm:pt modelId="{F5A17EAF-5399-41BC-A1C3-D0F080C66827}" type="sibTrans" cxnId="{171D27F5-125F-4B57-A7CB-9110EE1AA5B7}">
      <dgm:prSet/>
      <dgm:spPr/>
      <dgm:t>
        <a:bodyPr/>
        <a:lstStyle/>
        <a:p>
          <a:endParaRPr lang="ru-RU"/>
        </a:p>
      </dgm:t>
    </dgm:pt>
    <dgm:pt modelId="{10458C28-0013-41B7-BF2A-D2A897ACD8AD}" type="pres">
      <dgm:prSet presAssocID="{AABFB3D8-F1BF-4515-ADDA-3EC96EB63B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665748-6582-4240-B73F-A7ADF802AFB4}" type="pres">
      <dgm:prSet presAssocID="{42024BF7-E166-4874-8BB3-0D09F208BBAB}" presName="composite" presStyleCnt="0"/>
      <dgm:spPr/>
    </dgm:pt>
    <dgm:pt modelId="{9D44CDBB-1CBA-40AD-AE4C-304CB1DBBA7B}" type="pres">
      <dgm:prSet presAssocID="{42024BF7-E166-4874-8BB3-0D09F208BBAB}" presName="parTx" presStyleLbl="alignNode1" presStyleIdx="0" presStyleCnt="3" custScaleX="723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0B67D-434D-4143-AF5F-2219C4564CAE}" type="pres">
      <dgm:prSet presAssocID="{42024BF7-E166-4874-8BB3-0D09F208BBAB}" presName="desTx" presStyleLbl="alignAccFollowNode1" presStyleIdx="0" presStyleCnt="3" custScaleX="72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5FB57-E7F8-40CF-A0D0-C6C8B833C461}" type="pres">
      <dgm:prSet presAssocID="{31F9204D-7F5B-476E-8422-E7ACC6EEF999}" presName="space" presStyleCnt="0"/>
      <dgm:spPr/>
    </dgm:pt>
    <dgm:pt modelId="{45518DA4-C390-46FD-9B6A-7ECACA6105FE}" type="pres">
      <dgm:prSet presAssocID="{0384DC75-9FFB-41DF-A04E-747AF675B996}" presName="composite" presStyleCnt="0"/>
      <dgm:spPr/>
    </dgm:pt>
    <dgm:pt modelId="{1F5E841D-23A0-478D-9D50-929C278B5891}" type="pres">
      <dgm:prSet presAssocID="{0384DC75-9FFB-41DF-A04E-747AF675B996}" presName="parTx" presStyleLbl="alignNode1" presStyleIdx="1" presStyleCnt="3" custScaleX="89474" custScaleY="77687" custLinFactNeighborX="790" custLinFactNeighborY="-173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90D88-D9EF-4FA5-8D5A-5BF9557FC44C}" type="pres">
      <dgm:prSet presAssocID="{0384DC75-9FFB-41DF-A04E-747AF675B996}" presName="desTx" presStyleLbl="alignAccFollowNode1" presStyleIdx="1" presStyleCnt="3" custScaleX="85167" custLinFactNeighborX="286" custLinFactNeighborY="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FC637-EDC0-43C3-B40C-C38758A2ED65}" type="pres">
      <dgm:prSet presAssocID="{CD180975-1C9C-45C6-B932-16797D1913C2}" presName="space" presStyleCnt="0"/>
      <dgm:spPr/>
    </dgm:pt>
    <dgm:pt modelId="{2C8FC343-A254-4C37-B811-E9C3366301B2}" type="pres">
      <dgm:prSet presAssocID="{5E716717-EA70-4C7A-AFD3-ECF7FC6FB1C8}" presName="composite" presStyleCnt="0"/>
      <dgm:spPr/>
    </dgm:pt>
    <dgm:pt modelId="{56E268B0-31E4-4680-955B-38E57CE7CE3E}" type="pres">
      <dgm:prSet presAssocID="{5E716717-EA70-4C7A-AFD3-ECF7FC6FB1C8}" presName="parTx" presStyleLbl="alignNode1" presStyleIdx="2" presStyleCnt="3" custScaleX="96172" custScaleY="925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E00E8-6BE8-4EC8-9B0E-1B918AF80D10}" type="pres">
      <dgm:prSet presAssocID="{5E716717-EA70-4C7A-AFD3-ECF7FC6FB1C8}" presName="desTx" presStyleLbl="alignAccFollowNode1" presStyleIdx="2" presStyleCnt="3" custScaleX="96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1D0E19-B7F5-4CA4-BFE7-6E4146723910}" type="presOf" srcId="{388A8443-15EE-44AE-A4A1-76B66810C06D}" destId="{F0390D88-D9EF-4FA5-8D5A-5BF9557FC44C}" srcOrd="0" destOrd="1" presId="urn:microsoft.com/office/officeart/2005/8/layout/hList1"/>
    <dgm:cxn modelId="{8848EB44-5D24-4180-A1F7-445F57E208AD}" type="presOf" srcId="{F0D28F21-4381-4689-816A-A345D376CEF4}" destId="{F0390D88-D9EF-4FA5-8D5A-5BF9557FC44C}" srcOrd="0" destOrd="0" presId="urn:microsoft.com/office/officeart/2005/8/layout/hList1"/>
    <dgm:cxn modelId="{A4B9A833-D3FD-457E-9E00-19163F1ADBD8}" type="presOf" srcId="{0384DC75-9FFB-41DF-A04E-747AF675B996}" destId="{1F5E841D-23A0-478D-9D50-929C278B5891}" srcOrd="0" destOrd="0" presId="urn:microsoft.com/office/officeart/2005/8/layout/hList1"/>
    <dgm:cxn modelId="{74DC39FC-2BE5-4871-8CE6-F83E272266B6}" type="presOf" srcId="{5E716717-EA70-4C7A-AFD3-ECF7FC6FB1C8}" destId="{56E268B0-31E4-4680-955B-38E57CE7CE3E}" srcOrd="0" destOrd="0" presId="urn:microsoft.com/office/officeart/2005/8/layout/hList1"/>
    <dgm:cxn modelId="{430BAD9D-76DA-4804-ADCF-BCE2012E6DCB}" srcId="{42024BF7-E166-4874-8BB3-0D09F208BBAB}" destId="{54D78D73-AB81-4783-8029-3C051948322F}" srcOrd="0" destOrd="0" parTransId="{D8FAC860-3155-4263-A588-0BABDF110A02}" sibTransId="{4558933A-F825-4830-A9CC-BE9BBB2ABD17}"/>
    <dgm:cxn modelId="{83F2D429-2EDD-450C-8F3B-7B39DC5ABA3F}" type="presOf" srcId="{75A6B42C-BCDA-459E-8571-5F7963E86E0A}" destId="{4BEE00E8-6BE8-4EC8-9B0E-1B918AF80D10}" srcOrd="0" destOrd="1" presId="urn:microsoft.com/office/officeart/2005/8/layout/hList1"/>
    <dgm:cxn modelId="{171D27F5-125F-4B57-A7CB-9110EE1AA5B7}" srcId="{5E716717-EA70-4C7A-AFD3-ECF7FC6FB1C8}" destId="{5EE2D3D6-312F-4BF0-ACF8-5CB295B3E720}" srcOrd="4" destOrd="0" parTransId="{A26779D2-E25E-4479-8B94-B949FC5F5E31}" sibTransId="{F5A17EAF-5399-41BC-A1C3-D0F080C66827}"/>
    <dgm:cxn modelId="{990AC124-C719-420E-A696-F1FC8E303B6C}" srcId="{5E716717-EA70-4C7A-AFD3-ECF7FC6FB1C8}" destId="{F17C0EB7-C42E-4C6C-8E1D-88500B9399B0}" srcOrd="3" destOrd="0" parTransId="{FF3E4289-F212-44FD-892B-DF90625A9FA8}" sibTransId="{2B1BE313-2D0D-4667-BDFB-BCF90D6298E9}"/>
    <dgm:cxn modelId="{C6F6EF68-1490-4E55-B294-5C31E15ACBA4}" type="presOf" srcId="{585B8DFD-C19A-4E57-83B9-04C30A9B537D}" destId="{4BEE00E8-6BE8-4EC8-9B0E-1B918AF80D10}" srcOrd="0" destOrd="5" presId="urn:microsoft.com/office/officeart/2005/8/layout/hList1"/>
    <dgm:cxn modelId="{D4F44E4A-93EB-4ECD-AB70-DF761065BDAD}" srcId="{0384DC75-9FFB-41DF-A04E-747AF675B996}" destId="{F0D28F21-4381-4689-816A-A345D376CEF4}" srcOrd="0" destOrd="0" parTransId="{A8A3581C-F570-44DB-A0B0-D701D8A890D2}" sibTransId="{E77B477A-B816-4512-897D-249D0E4275C7}"/>
    <dgm:cxn modelId="{7B7BCAB4-20D1-45A1-8E8D-F50A92E137E9}" type="presOf" srcId="{F17C0EB7-C42E-4C6C-8E1D-88500B9399B0}" destId="{4BEE00E8-6BE8-4EC8-9B0E-1B918AF80D10}" srcOrd="0" destOrd="3" presId="urn:microsoft.com/office/officeart/2005/8/layout/hList1"/>
    <dgm:cxn modelId="{22FA8AA8-0096-4DE1-87D0-A1178A9F49E4}" srcId="{0384DC75-9FFB-41DF-A04E-747AF675B996}" destId="{388A8443-15EE-44AE-A4A1-76B66810C06D}" srcOrd="1" destOrd="0" parTransId="{549838EF-490F-42A9-8FB5-6F0DED52F28A}" sibTransId="{B353420A-7877-4AED-BE69-E33239BC7F29}"/>
    <dgm:cxn modelId="{FC65592F-A510-47CD-BC1A-E72D94B1B7D3}" type="presOf" srcId="{5EE2D3D6-312F-4BF0-ACF8-5CB295B3E720}" destId="{4BEE00E8-6BE8-4EC8-9B0E-1B918AF80D10}" srcOrd="0" destOrd="4" presId="urn:microsoft.com/office/officeart/2005/8/layout/hList1"/>
    <dgm:cxn modelId="{D734F5AD-065A-4A63-AE27-4DE59C9900A5}" srcId="{5E716717-EA70-4C7A-AFD3-ECF7FC6FB1C8}" destId="{2F5C0748-5060-4690-ADC8-3F69E379C860}" srcOrd="0" destOrd="0" parTransId="{783DD0E5-7337-4441-9435-2A36262D49D1}" sibTransId="{31F35FB1-25E0-48DE-8410-C369CCB160A2}"/>
    <dgm:cxn modelId="{23CA1865-8332-4D11-B9F2-5C93B4AF274F}" srcId="{AABFB3D8-F1BF-4515-ADDA-3EC96EB63BBC}" destId="{5E716717-EA70-4C7A-AFD3-ECF7FC6FB1C8}" srcOrd="2" destOrd="0" parTransId="{87F05F98-1DE6-44EB-B2FD-945F91A23716}" sibTransId="{BEAAAAFF-CD79-4EE9-B7E5-A31CEF69328D}"/>
    <dgm:cxn modelId="{90129F2E-9615-46DF-8BFC-7650656F5E19}" type="presOf" srcId="{6D420460-528B-45CB-A63B-22DDABA49AD8}" destId="{4BEE00E8-6BE8-4EC8-9B0E-1B918AF80D10}" srcOrd="0" destOrd="2" presId="urn:microsoft.com/office/officeart/2005/8/layout/hList1"/>
    <dgm:cxn modelId="{48970154-2B02-4BA5-B49B-A93744B7D1C9}" srcId="{AABFB3D8-F1BF-4515-ADDA-3EC96EB63BBC}" destId="{0384DC75-9FFB-41DF-A04E-747AF675B996}" srcOrd="1" destOrd="0" parTransId="{54D6D0FC-4029-4AF0-8E09-F08FC31E19D8}" sibTransId="{CD180975-1C9C-45C6-B932-16797D1913C2}"/>
    <dgm:cxn modelId="{3409A2D6-3703-4B02-9A31-D74914E04CDE}" srcId="{AABFB3D8-F1BF-4515-ADDA-3EC96EB63BBC}" destId="{42024BF7-E166-4874-8BB3-0D09F208BBAB}" srcOrd="0" destOrd="0" parTransId="{A297FE3E-884E-4AAB-B93D-F9C04CEB8164}" sibTransId="{31F9204D-7F5B-476E-8422-E7ACC6EEF999}"/>
    <dgm:cxn modelId="{B7FFE093-CE57-4B53-91E0-7F13F9C1BDEB}" srcId="{5E716717-EA70-4C7A-AFD3-ECF7FC6FB1C8}" destId="{6D420460-528B-45CB-A63B-22DDABA49AD8}" srcOrd="2" destOrd="0" parTransId="{16CB8199-80B1-4B5E-BA71-E30F57CDCDE5}" sibTransId="{4F3C6BB2-50B9-46A7-8F9D-26A03BDBF0A5}"/>
    <dgm:cxn modelId="{6F727180-A0B6-4211-9D55-7279B10C7C5E}" type="presOf" srcId="{2F5C0748-5060-4690-ADC8-3F69E379C860}" destId="{4BEE00E8-6BE8-4EC8-9B0E-1B918AF80D10}" srcOrd="0" destOrd="0" presId="urn:microsoft.com/office/officeart/2005/8/layout/hList1"/>
    <dgm:cxn modelId="{83B1E68E-F508-4E43-BE99-9E57608C7231}" type="presOf" srcId="{AABFB3D8-F1BF-4515-ADDA-3EC96EB63BBC}" destId="{10458C28-0013-41B7-BF2A-D2A897ACD8AD}" srcOrd="0" destOrd="0" presId="urn:microsoft.com/office/officeart/2005/8/layout/hList1"/>
    <dgm:cxn modelId="{CB429995-39C0-4DAB-8F1E-DB64BF8E6BDA}" srcId="{5E716717-EA70-4C7A-AFD3-ECF7FC6FB1C8}" destId="{585B8DFD-C19A-4E57-83B9-04C30A9B537D}" srcOrd="5" destOrd="0" parTransId="{BBC09A0A-95DF-4168-A3FF-B62426DD7790}" sibTransId="{AAF8A7F4-9960-4D14-9A66-3CB97338ABFD}"/>
    <dgm:cxn modelId="{095BF50F-A3E4-42D9-9623-8E91E16D1E7A}" srcId="{0384DC75-9FFB-41DF-A04E-747AF675B996}" destId="{29E40220-476D-44DE-A8CA-3AD3A3303630}" srcOrd="2" destOrd="0" parTransId="{1E270E52-F570-4448-B977-7CD2417F8873}" sibTransId="{1BC046D5-4E63-479B-8076-0972EDB5F0D8}"/>
    <dgm:cxn modelId="{AC62BE96-7FA4-476A-9013-CF8FFB2F48A1}" srcId="{5E716717-EA70-4C7A-AFD3-ECF7FC6FB1C8}" destId="{75A6B42C-BCDA-459E-8571-5F7963E86E0A}" srcOrd="1" destOrd="0" parTransId="{B7B7C09F-D55C-46E4-A5BF-5529EAAF80D9}" sibTransId="{0ADDCCCC-C914-4D5D-A8CE-34F0D788F78A}"/>
    <dgm:cxn modelId="{9A90873B-1FDC-41D9-93E8-5ED7CAF7A044}" type="presOf" srcId="{42024BF7-E166-4874-8BB3-0D09F208BBAB}" destId="{9D44CDBB-1CBA-40AD-AE4C-304CB1DBBA7B}" srcOrd="0" destOrd="0" presId="urn:microsoft.com/office/officeart/2005/8/layout/hList1"/>
    <dgm:cxn modelId="{620B211A-0BF5-4C26-B236-41E38659AE96}" type="presOf" srcId="{29E40220-476D-44DE-A8CA-3AD3A3303630}" destId="{F0390D88-D9EF-4FA5-8D5A-5BF9557FC44C}" srcOrd="0" destOrd="2" presId="urn:microsoft.com/office/officeart/2005/8/layout/hList1"/>
    <dgm:cxn modelId="{3A43BBDE-EBAF-45EC-882A-8D0419C27615}" type="presOf" srcId="{54D78D73-AB81-4783-8029-3C051948322F}" destId="{E940B67D-434D-4143-AF5F-2219C4564CAE}" srcOrd="0" destOrd="0" presId="urn:microsoft.com/office/officeart/2005/8/layout/hList1"/>
    <dgm:cxn modelId="{713BC708-2A2A-47AC-A8FF-DF8B77923E0B}" type="presParOf" srcId="{10458C28-0013-41B7-BF2A-D2A897ACD8AD}" destId="{BF665748-6582-4240-B73F-A7ADF802AFB4}" srcOrd="0" destOrd="0" presId="urn:microsoft.com/office/officeart/2005/8/layout/hList1"/>
    <dgm:cxn modelId="{38B0750F-0B43-4A0A-8F57-C311A705C83D}" type="presParOf" srcId="{BF665748-6582-4240-B73F-A7ADF802AFB4}" destId="{9D44CDBB-1CBA-40AD-AE4C-304CB1DBBA7B}" srcOrd="0" destOrd="0" presId="urn:microsoft.com/office/officeart/2005/8/layout/hList1"/>
    <dgm:cxn modelId="{15F295D0-2496-4ED9-8298-86C4F2F2BAF8}" type="presParOf" srcId="{BF665748-6582-4240-B73F-A7ADF802AFB4}" destId="{E940B67D-434D-4143-AF5F-2219C4564CAE}" srcOrd="1" destOrd="0" presId="urn:microsoft.com/office/officeart/2005/8/layout/hList1"/>
    <dgm:cxn modelId="{5F15A3DB-B8BD-42CE-9E60-8947D856821F}" type="presParOf" srcId="{10458C28-0013-41B7-BF2A-D2A897ACD8AD}" destId="{1AC5FB57-E7F8-40CF-A0D0-C6C8B833C461}" srcOrd="1" destOrd="0" presId="urn:microsoft.com/office/officeart/2005/8/layout/hList1"/>
    <dgm:cxn modelId="{B11A35E6-ABA4-4D5C-ACAE-2A1A17AEDCD0}" type="presParOf" srcId="{10458C28-0013-41B7-BF2A-D2A897ACD8AD}" destId="{45518DA4-C390-46FD-9B6A-7ECACA6105FE}" srcOrd="2" destOrd="0" presId="urn:microsoft.com/office/officeart/2005/8/layout/hList1"/>
    <dgm:cxn modelId="{ED69A319-ACA1-451B-8F7D-B5E6AC3C045D}" type="presParOf" srcId="{45518DA4-C390-46FD-9B6A-7ECACA6105FE}" destId="{1F5E841D-23A0-478D-9D50-929C278B5891}" srcOrd="0" destOrd="0" presId="urn:microsoft.com/office/officeart/2005/8/layout/hList1"/>
    <dgm:cxn modelId="{1C9E4F38-3D71-4E44-B9F8-859BB70EAE30}" type="presParOf" srcId="{45518DA4-C390-46FD-9B6A-7ECACA6105FE}" destId="{F0390D88-D9EF-4FA5-8D5A-5BF9557FC44C}" srcOrd="1" destOrd="0" presId="urn:microsoft.com/office/officeart/2005/8/layout/hList1"/>
    <dgm:cxn modelId="{E7CE0A1C-8651-40B3-846C-31B34B0EA51C}" type="presParOf" srcId="{10458C28-0013-41B7-BF2A-D2A897ACD8AD}" destId="{3AEFC637-EDC0-43C3-B40C-C38758A2ED65}" srcOrd="3" destOrd="0" presId="urn:microsoft.com/office/officeart/2005/8/layout/hList1"/>
    <dgm:cxn modelId="{84C9AEFF-4DDD-4D2D-88DD-5F33C29D564E}" type="presParOf" srcId="{10458C28-0013-41B7-BF2A-D2A897ACD8AD}" destId="{2C8FC343-A254-4C37-B811-E9C3366301B2}" srcOrd="4" destOrd="0" presId="urn:microsoft.com/office/officeart/2005/8/layout/hList1"/>
    <dgm:cxn modelId="{715BBE1F-BC50-4C16-8449-07898A68CE31}" type="presParOf" srcId="{2C8FC343-A254-4C37-B811-E9C3366301B2}" destId="{56E268B0-31E4-4680-955B-38E57CE7CE3E}" srcOrd="0" destOrd="0" presId="urn:microsoft.com/office/officeart/2005/8/layout/hList1"/>
    <dgm:cxn modelId="{4C06CEA5-D580-4C5E-9A1D-1EE71686E7AF}" type="presParOf" srcId="{2C8FC343-A254-4C37-B811-E9C3366301B2}" destId="{4BEE00E8-6BE8-4EC8-9B0E-1B918AF80D1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236C71-74D4-42EA-B884-AF5FAE2A137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8FDB1D-7C38-49D0-B0E3-75B5524C24FF}">
      <dgm:prSet phldrT="[Текст]" custT="1"/>
      <dgm:spPr/>
      <dgm:t>
        <a:bodyPr/>
        <a:lstStyle/>
        <a:p>
          <a:pPr rtl="0"/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более 100%</a:t>
          </a:r>
          <a:endParaRPr lang="ru-RU" sz="2800" dirty="0">
            <a:latin typeface="+mn-lt"/>
          </a:endParaRPr>
        </a:p>
      </dgm:t>
    </dgm:pt>
    <dgm:pt modelId="{96B031BF-75B3-46AE-B8CC-844EDFE0A077}" type="parTrans" cxnId="{AA7A83EB-1E16-4074-83D7-96B0CFB5364A}">
      <dgm:prSet/>
      <dgm:spPr/>
      <dgm:t>
        <a:bodyPr/>
        <a:lstStyle/>
        <a:p>
          <a:endParaRPr lang="ru-RU"/>
        </a:p>
      </dgm:t>
    </dgm:pt>
    <dgm:pt modelId="{AD147245-456D-4B8E-9C85-D4995117FABA}" type="sibTrans" cxnId="{AA7A83EB-1E16-4074-83D7-96B0CFB5364A}">
      <dgm:prSet/>
      <dgm:spPr/>
      <dgm:t>
        <a:bodyPr/>
        <a:lstStyle/>
        <a:p>
          <a:endParaRPr lang="ru-RU"/>
        </a:p>
      </dgm:t>
    </dgm:pt>
    <dgm:pt modelId="{71DE9B07-3488-422B-BDAC-6F9C914DEBDC}">
      <dgm:prSet phldrT="[Текст]" custT="1"/>
      <dgm:spPr/>
      <dgm:t>
        <a:bodyPr/>
        <a:lstStyle/>
        <a:p>
          <a:pPr rtl="0"/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 субъект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1DF97088-E59C-4B50-9D20-A710041ADA8E}" type="parTrans" cxnId="{2E651DAF-493C-46A1-AD54-A2DB2F412013}">
      <dgm:prSet/>
      <dgm:spPr/>
      <dgm:t>
        <a:bodyPr/>
        <a:lstStyle/>
        <a:p>
          <a:endParaRPr lang="ru-RU"/>
        </a:p>
      </dgm:t>
    </dgm:pt>
    <dgm:pt modelId="{7CB021BE-E9DD-4418-8F3E-551FFAE0D5B1}" type="sibTrans" cxnId="{2E651DAF-493C-46A1-AD54-A2DB2F412013}">
      <dgm:prSet/>
      <dgm:spPr/>
      <dgm:t>
        <a:bodyPr/>
        <a:lstStyle/>
        <a:p>
          <a:endParaRPr lang="ru-RU"/>
        </a:p>
      </dgm:t>
    </dgm:pt>
    <dgm:pt modelId="{B1FB7A5C-903E-4649-8903-A674EA5AD1C8}">
      <dgm:prSet phldrT="[Текст]" custT="1"/>
      <dgm:spPr/>
      <dgm:t>
        <a:bodyPr/>
        <a:lstStyle/>
        <a:p>
          <a:pPr rtl="0"/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51%-100%</a:t>
          </a:r>
          <a:endParaRPr lang="ru-RU" sz="2800" dirty="0">
            <a:solidFill>
              <a:schemeClr val="tx1"/>
            </a:solidFill>
            <a:latin typeface="+mn-lt"/>
          </a:endParaRPr>
        </a:p>
      </dgm:t>
    </dgm:pt>
    <dgm:pt modelId="{C6E4F6D5-87F2-45CC-A22D-EABB0593D2B9}" type="parTrans" cxnId="{41DC2757-157B-42B8-BDFF-5BEBD7036310}">
      <dgm:prSet/>
      <dgm:spPr/>
      <dgm:t>
        <a:bodyPr/>
        <a:lstStyle/>
        <a:p>
          <a:endParaRPr lang="ru-RU"/>
        </a:p>
      </dgm:t>
    </dgm:pt>
    <dgm:pt modelId="{94DC93A7-2F99-4D09-937B-9F06B77B6426}" type="sibTrans" cxnId="{41DC2757-157B-42B8-BDFF-5BEBD7036310}">
      <dgm:prSet/>
      <dgm:spPr/>
      <dgm:t>
        <a:bodyPr/>
        <a:lstStyle/>
        <a:p>
          <a:endParaRPr lang="ru-RU"/>
        </a:p>
      </dgm:t>
    </dgm:pt>
    <dgm:pt modelId="{2753FBE7-5CA1-4E31-94D2-7AA38E2BBD89}">
      <dgm:prSet phldrT="[Текст]" custT="1"/>
      <dgm:spPr/>
      <dgm:t>
        <a:bodyPr/>
        <a:lstStyle/>
        <a:p>
          <a:pPr algn="l" rtl="0"/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3 субъекта</a:t>
          </a:r>
          <a:endParaRPr lang="ru-RU" sz="28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605DE6F2-A6D6-40BC-BA6A-7FC50A1C2146}" type="parTrans" cxnId="{33145C23-C318-47CA-AC64-DEE0C2CA066F}">
      <dgm:prSet/>
      <dgm:spPr/>
      <dgm:t>
        <a:bodyPr/>
        <a:lstStyle/>
        <a:p>
          <a:endParaRPr lang="ru-RU"/>
        </a:p>
      </dgm:t>
    </dgm:pt>
    <dgm:pt modelId="{81D7EA91-2F6E-4FB3-B316-D6F4062401A2}" type="sibTrans" cxnId="{33145C23-C318-47CA-AC64-DEE0C2CA066F}">
      <dgm:prSet/>
      <dgm:spPr/>
      <dgm:t>
        <a:bodyPr/>
        <a:lstStyle/>
        <a:p>
          <a:endParaRPr lang="ru-RU"/>
        </a:p>
      </dgm:t>
    </dgm:pt>
    <dgm:pt modelId="{B28641C6-2308-4D3A-BE27-6B3CA091AC78}">
      <dgm:prSet phldrT="[Текст]" custT="1"/>
      <dgm:spPr/>
      <dgm:t>
        <a:bodyPr/>
        <a:lstStyle/>
        <a:p>
          <a:pPr algn="l" rtl="0"/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Тверская, Самарская области, Ненецкий АО</a:t>
          </a:r>
          <a:endParaRPr lang="ru-RU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6DB7BB2D-AC3A-4705-AA9B-E47EAF2A70E0}" type="parTrans" cxnId="{49A108F9-42D0-49CA-8E77-625F6F49C732}">
      <dgm:prSet/>
      <dgm:spPr/>
      <dgm:t>
        <a:bodyPr/>
        <a:lstStyle/>
        <a:p>
          <a:endParaRPr lang="ru-RU"/>
        </a:p>
      </dgm:t>
    </dgm:pt>
    <dgm:pt modelId="{DB97BEF7-612D-4239-A062-A721BD04262C}" type="sibTrans" cxnId="{49A108F9-42D0-49CA-8E77-625F6F49C732}">
      <dgm:prSet/>
      <dgm:spPr/>
      <dgm:t>
        <a:bodyPr/>
        <a:lstStyle/>
        <a:p>
          <a:endParaRPr lang="ru-RU"/>
        </a:p>
      </dgm:t>
    </dgm:pt>
    <dgm:pt modelId="{7202FFDD-3326-41E0-9DF1-82C5C78A6507}">
      <dgm:prSet custT="1"/>
      <dgm:spPr/>
      <dgm:t>
        <a:bodyPr/>
        <a:lstStyle/>
        <a:p>
          <a:pPr algn="ctr" rtl="0"/>
          <a:r>
            <a:rPr lang="ru-RU" sz="2800" b="1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10%-50%</a:t>
          </a:r>
          <a:endParaRPr lang="ru-RU" sz="2800" dirty="0">
            <a:solidFill>
              <a:schemeClr val="tx1"/>
            </a:solidFill>
            <a:latin typeface="+mn-lt"/>
          </a:endParaRPr>
        </a:p>
      </dgm:t>
    </dgm:pt>
    <dgm:pt modelId="{29A5B4AC-C75A-474E-98A6-2A58678A9636}" type="parTrans" cxnId="{A16EF78C-43D2-4506-BF1C-9B6418BD056D}">
      <dgm:prSet/>
      <dgm:spPr/>
      <dgm:t>
        <a:bodyPr/>
        <a:lstStyle/>
        <a:p>
          <a:endParaRPr lang="ru-RU"/>
        </a:p>
      </dgm:t>
    </dgm:pt>
    <dgm:pt modelId="{0CF3042B-7C50-48B8-8B4F-5731BC6E0D75}" type="sibTrans" cxnId="{A16EF78C-43D2-4506-BF1C-9B6418BD056D}">
      <dgm:prSet/>
      <dgm:spPr/>
      <dgm:t>
        <a:bodyPr/>
        <a:lstStyle/>
        <a:p>
          <a:endParaRPr lang="ru-RU"/>
        </a:p>
      </dgm:t>
    </dgm:pt>
    <dgm:pt modelId="{DFE0FEDD-9AEC-4EF3-98AA-FA23EA068695}">
      <dgm:prSet custT="1"/>
      <dgm:spPr/>
      <dgm:t>
        <a:bodyPr/>
        <a:lstStyle/>
        <a:p>
          <a:r>
            <a:rPr lang="ru-RU" sz="2800" b="1" dirty="0" smtClean="0">
              <a:solidFill>
                <a:srgbClr val="C00000"/>
              </a:solidFill>
              <a:latin typeface="+mj-lt"/>
              <a:ea typeface="+mj-ea"/>
              <a:cs typeface="+mj-cs"/>
            </a:rPr>
            <a:t>25 субъектов</a:t>
          </a:r>
          <a:endParaRPr lang="ru-RU" sz="2800" dirty="0">
            <a:solidFill>
              <a:srgbClr val="C00000"/>
            </a:solidFill>
          </a:endParaRPr>
        </a:p>
      </dgm:t>
    </dgm:pt>
    <dgm:pt modelId="{491FA464-E360-4AD8-B909-B2EC9B172A88}" type="parTrans" cxnId="{7CBCD858-C0E9-44B8-85D1-69D37FCBC885}">
      <dgm:prSet/>
      <dgm:spPr/>
      <dgm:t>
        <a:bodyPr/>
        <a:lstStyle/>
        <a:p>
          <a:endParaRPr lang="ru-RU"/>
        </a:p>
      </dgm:t>
    </dgm:pt>
    <dgm:pt modelId="{FCA2894B-F5B9-4B34-9B5D-58F697DDA226}" type="sibTrans" cxnId="{7CBCD858-C0E9-44B8-85D1-69D37FCBC885}">
      <dgm:prSet/>
      <dgm:spPr/>
      <dgm:t>
        <a:bodyPr/>
        <a:lstStyle/>
        <a:p>
          <a:endParaRPr lang="ru-RU"/>
        </a:p>
      </dgm:t>
    </dgm:pt>
    <dgm:pt modelId="{B3E47474-7F49-4E0C-BEFC-CD95C106058D}">
      <dgm:prSet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Владимирская, Воронежская, Калужская, Липецкая, Орловская, Рязанская, Тульская, Архангельская, Вологодская, Мурманская, Новгородская, Псковская, Оренбургская, Пензенская, Новосибирская,  г. Санкт-Петербург, Пермский край, Алтайский край, Р. Карелия, Р. Башкортостан, Р. Марий Эл, Р. Татарстан, Р. Тыва, Р. Саха (Якутия), ЕАО.</a:t>
          </a:r>
          <a:endParaRPr lang="ru-RU" sz="1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771331-0C76-41A0-8727-8E1E306EECF7}" type="parTrans" cxnId="{F2FDD950-7F96-4E09-90E6-F7B9E2A62D8E}">
      <dgm:prSet/>
      <dgm:spPr/>
      <dgm:t>
        <a:bodyPr/>
        <a:lstStyle/>
        <a:p>
          <a:endParaRPr lang="ru-RU"/>
        </a:p>
      </dgm:t>
    </dgm:pt>
    <dgm:pt modelId="{6DC4A744-E4D0-4446-B743-37A85E644694}" type="sibTrans" cxnId="{F2FDD950-7F96-4E09-90E6-F7B9E2A62D8E}">
      <dgm:prSet/>
      <dgm:spPr/>
      <dgm:t>
        <a:bodyPr/>
        <a:lstStyle/>
        <a:p>
          <a:endParaRPr lang="ru-RU"/>
        </a:p>
      </dgm:t>
    </dgm:pt>
    <dgm:pt modelId="{018CD2EC-2789-4B65-BB77-413543FBBD42}">
      <dgm:prSet custT="1"/>
      <dgm:spPr/>
      <dgm:t>
        <a:bodyPr/>
        <a:lstStyle/>
        <a:p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Ульяновская обл.</a:t>
          </a:r>
        </a:p>
      </dgm:t>
    </dgm:pt>
    <dgm:pt modelId="{9C245215-DD37-4B8B-851E-1AEC63EBBF30}" type="parTrans" cxnId="{0DF9A05F-7554-4C78-8851-EBA93EA406EE}">
      <dgm:prSet/>
      <dgm:spPr/>
      <dgm:t>
        <a:bodyPr/>
        <a:lstStyle/>
        <a:p>
          <a:endParaRPr lang="ru-RU"/>
        </a:p>
      </dgm:t>
    </dgm:pt>
    <dgm:pt modelId="{65A99B27-04CF-41D4-81F0-5D07A4D5B744}" type="sibTrans" cxnId="{0DF9A05F-7554-4C78-8851-EBA93EA406EE}">
      <dgm:prSet/>
      <dgm:spPr/>
      <dgm:t>
        <a:bodyPr/>
        <a:lstStyle/>
        <a:p>
          <a:endParaRPr lang="ru-RU"/>
        </a:p>
      </dgm:t>
    </dgm:pt>
    <dgm:pt modelId="{A5A64F71-98AE-45F7-A18F-6689584E029D}">
      <dgm:prSet custT="1"/>
      <dgm:spPr/>
      <dgm:t>
        <a:bodyPr/>
        <a:lstStyle/>
        <a:p>
          <a:endParaRPr kumimoji="0" lang="ru-RU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</a:endParaRPr>
        </a:p>
      </dgm:t>
    </dgm:pt>
    <dgm:pt modelId="{90ACE312-9F32-44D9-99A6-45C942B1A7AC}" type="parTrans" cxnId="{AD1D3426-6624-4826-AA2A-608D5B42C7D4}">
      <dgm:prSet/>
      <dgm:spPr/>
      <dgm:t>
        <a:bodyPr/>
        <a:lstStyle/>
        <a:p>
          <a:endParaRPr lang="ru-RU"/>
        </a:p>
      </dgm:t>
    </dgm:pt>
    <dgm:pt modelId="{31786B15-27C3-4D6F-BC40-5B703DF077DC}" type="sibTrans" cxnId="{AD1D3426-6624-4826-AA2A-608D5B42C7D4}">
      <dgm:prSet/>
      <dgm:spPr/>
      <dgm:t>
        <a:bodyPr/>
        <a:lstStyle/>
        <a:p>
          <a:endParaRPr lang="ru-RU"/>
        </a:p>
      </dgm:t>
    </dgm:pt>
    <dgm:pt modelId="{1A674704-5C38-48A3-A640-26993F0AED44}">
      <dgm:prSet custT="1"/>
      <dgm:spPr/>
      <dgm:t>
        <a:bodyPr/>
        <a:lstStyle/>
        <a:p>
          <a:endParaRPr kumimoji="0" lang="ru-RU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gm:t>
    </dgm:pt>
    <dgm:pt modelId="{9AB42E39-10E0-460C-9F5D-8B3823A7DC4D}" type="parTrans" cxnId="{082A5B78-D7BD-4EC7-A4E8-3ACEAEE7E941}">
      <dgm:prSet/>
      <dgm:spPr/>
      <dgm:t>
        <a:bodyPr/>
        <a:lstStyle/>
        <a:p>
          <a:endParaRPr lang="ru-RU"/>
        </a:p>
      </dgm:t>
    </dgm:pt>
    <dgm:pt modelId="{8CA39177-5575-4C3A-B6D0-D5D713A99A75}" type="sibTrans" cxnId="{082A5B78-D7BD-4EC7-A4E8-3ACEAEE7E941}">
      <dgm:prSet/>
      <dgm:spPr/>
      <dgm:t>
        <a:bodyPr/>
        <a:lstStyle/>
        <a:p>
          <a:endParaRPr lang="ru-RU"/>
        </a:p>
      </dgm:t>
    </dgm:pt>
    <dgm:pt modelId="{861B2531-D2A0-4BFE-9C24-186C141AAED0}" type="pres">
      <dgm:prSet presAssocID="{F5236C71-74D4-42EA-B884-AF5FAE2A137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9B8049-299E-4D5E-8BEE-D81A824D1666}" type="pres">
      <dgm:prSet presAssocID="{2D8FDB1D-7C38-49D0-B0E3-75B5524C24FF}" presName="composite" presStyleCnt="0"/>
      <dgm:spPr/>
    </dgm:pt>
    <dgm:pt modelId="{89E2FC19-DB81-4C97-BAD0-5C599A01EF94}" type="pres">
      <dgm:prSet presAssocID="{2D8FDB1D-7C38-49D0-B0E3-75B5524C24F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AAF73-CC9C-46EB-9AD9-2FED6F9115DB}" type="pres">
      <dgm:prSet presAssocID="{2D8FDB1D-7C38-49D0-B0E3-75B5524C24FF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23445-F861-432B-9706-5E4C0048DE96}" type="pres">
      <dgm:prSet presAssocID="{AD147245-456D-4B8E-9C85-D4995117FABA}" presName="space" presStyleCnt="0"/>
      <dgm:spPr/>
    </dgm:pt>
    <dgm:pt modelId="{5D0F7BFD-F4D4-4FD8-B038-AF22F5E9CA77}" type="pres">
      <dgm:prSet presAssocID="{B1FB7A5C-903E-4649-8903-A674EA5AD1C8}" presName="composite" presStyleCnt="0"/>
      <dgm:spPr/>
    </dgm:pt>
    <dgm:pt modelId="{9BD8C254-5143-4061-9099-C01A1404A4CF}" type="pres">
      <dgm:prSet presAssocID="{B1FB7A5C-903E-4649-8903-A674EA5AD1C8}" presName="parTx" presStyleLbl="alignNode1" presStyleIdx="1" presStyleCnt="3" custLinFactNeighborX="572" custLinFactNeighborY="-47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2308FD-77D7-4F86-B305-CC69A7778EEE}" type="pres">
      <dgm:prSet presAssocID="{B1FB7A5C-903E-4649-8903-A674EA5AD1C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E300EC-F629-404F-AA9E-41C97CB151C9}" type="pres">
      <dgm:prSet presAssocID="{94DC93A7-2F99-4D09-937B-9F06B77B6426}" presName="space" presStyleCnt="0"/>
      <dgm:spPr/>
    </dgm:pt>
    <dgm:pt modelId="{937C16AA-DB81-4EC5-88FD-B35AA54F0831}" type="pres">
      <dgm:prSet presAssocID="{7202FFDD-3326-41E0-9DF1-82C5C78A6507}" presName="composite" presStyleCnt="0"/>
      <dgm:spPr/>
    </dgm:pt>
    <dgm:pt modelId="{923E3645-8EF9-451E-9B4C-021831361949}" type="pres">
      <dgm:prSet presAssocID="{7202FFDD-3326-41E0-9DF1-82C5C78A650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11FA3-234D-4304-940B-2EE777388D58}" type="pres">
      <dgm:prSet presAssocID="{7202FFDD-3326-41E0-9DF1-82C5C78A650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4451E6-38B1-4777-A0B2-29CD5581DDF3}" type="presOf" srcId="{7202FFDD-3326-41E0-9DF1-82C5C78A6507}" destId="{923E3645-8EF9-451E-9B4C-021831361949}" srcOrd="0" destOrd="0" presId="urn:microsoft.com/office/officeart/2005/8/layout/hList1"/>
    <dgm:cxn modelId="{224A497A-009E-4BAF-AD6D-C5B9EFC19E21}" type="presOf" srcId="{2D8FDB1D-7C38-49D0-B0E3-75B5524C24FF}" destId="{89E2FC19-DB81-4C97-BAD0-5C599A01EF94}" srcOrd="0" destOrd="0" presId="urn:microsoft.com/office/officeart/2005/8/layout/hList1"/>
    <dgm:cxn modelId="{A16EF78C-43D2-4506-BF1C-9B6418BD056D}" srcId="{F5236C71-74D4-42EA-B884-AF5FAE2A137B}" destId="{7202FFDD-3326-41E0-9DF1-82C5C78A6507}" srcOrd="2" destOrd="0" parTransId="{29A5B4AC-C75A-474E-98A6-2A58678A9636}" sibTransId="{0CF3042B-7C50-48B8-8B4F-5731BC6E0D75}"/>
    <dgm:cxn modelId="{AA7A83EB-1E16-4074-83D7-96B0CFB5364A}" srcId="{F5236C71-74D4-42EA-B884-AF5FAE2A137B}" destId="{2D8FDB1D-7C38-49D0-B0E3-75B5524C24FF}" srcOrd="0" destOrd="0" parTransId="{96B031BF-75B3-46AE-B8CC-844EDFE0A077}" sibTransId="{AD147245-456D-4B8E-9C85-D4995117FABA}"/>
    <dgm:cxn modelId="{1EE869D7-F9C8-43D4-B010-20A25DD618E5}" type="presOf" srcId="{018CD2EC-2789-4B65-BB77-413543FBBD42}" destId="{FEEAAF73-CC9C-46EB-9AD9-2FED6F9115DB}" srcOrd="0" destOrd="1" presId="urn:microsoft.com/office/officeart/2005/8/layout/hList1"/>
    <dgm:cxn modelId="{F2FDD950-7F96-4E09-90E6-F7B9E2A62D8E}" srcId="{7202FFDD-3326-41E0-9DF1-82C5C78A6507}" destId="{B3E47474-7F49-4E0C-BEFC-CD95C106058D}" srcOrd="1" destOrd="0" parTransId="{32771331-0C76-41A0-8727-8E1E306EECF7}" sibTransId="{6DC4A744-E4D0-4446-B743-37A85E644694}"/>
    <dgm:cxn modelId="{7CBCD858-C0E9-44B8-85D1-69D37FCBC885}" srcId="{7202FFDD-3326-41E0-9DF1-82C5C78A6507}" destId="{DFE0FEDD-9AEC-4EF3-98AA-FA23EA068695}" srcOrd="0" destOrd="0" parTransId="{491FA464-E360-4AD8-B909-B2EC9B172A88}" sibTransId="{FCA2894B-F5B9-4B34-9B5D-58F697DDA226}"/>
    <dgm:cxn modelId="{AA8E3B1A-A927-42C4-A3D7-FAC6E6837032}" type="presOf" srcId="{F5236C71-74D4-42EA-B884-AF5FAE2A137B}" destId="{861B2531-D2A0-4BFE-9C24-186C141AAED0}" srcOrd="0" destOrd="0" presId="urn:microsoft.com/office/officeart/2005/8/layout/hList1"/>
    <dgm:cxn modelId="{F21EE713-1D26-4160-B928-3F41D67FD662}" type="presOf" srcId="{B28641C6-2308-4D3A-BE27-6B3CA091AC78}" destId="{402308FD-77D7-4F86-B305-CC69A7778EEE}" srcOrd="0" destOrd="1" presId="urn:microsoft.com/office/officeart/2005/8/layout/hList1"/>
    <dgm:cxn modelId="{FE8C9EDA-9A96-480F-9D71-3092A167EA1A}" type="presOf" srcId="{1A674704-5C38-48A3-A640-26993F0AED44}" destId="{402308FD-77D7-4F86-B305-CC69A7778EEE}" srcOrd="0" destOrd="2" presId="urn:microsoft.com/office/officeart/2005/8/layout/hList1"/>
    <dgm:cxn modelId="{0DF9A05F-7554-4C78-8851-EBA93EA406EE}" srcId="{2D8FDB1D-7C38-49D0-B0E3-75B5524C24FF}" destId="{018CD2EC-2789-4B65-BB77-413543FBBD42}" srcOrd="1" destOrd="0" parTransId="{9C245215-DD37-4B8B-851E-1AEC63EBBF30}" sibTransId="{65A99B27-04CF-41D4-81F0-5D07A4D5B744}"/>
    <dgm:cxn modelId="{2E651DAF-493C-46A1-AD54-A2DB2F412013}" srcId="{2D8FDB1D-7C38-49D0-B0E3-75B5524C24FF}" destId="{71DE9B07-3488-422B-BDAC-6F9C914DEBDC}" srcOrd="0" destOrd="0" parTransId="{1DF97088-E59C-4B50-9D20-A710041ADA8E}" sibTransId="{7CB021BE-E9DD-4418-8F3E-551FFAE0D5B1}"/>
    <dgm:cxn modelId="{41DC2757-157B-42B8-BDFF-5BEBD7036310}" srcId="{F5236C71-74D4-42EA-B884-AF5FAE2A137B}" destId="{B1FB7A5C-903E-4649-8903-A674EA5AD1C8}" srcOrd="1" destOrd="0" parTransId="{C6E4F6D5-87F2-45CC-A22D-EABB0593D2B9}" sibTransId="{94DC93A7-2F99-4D09-937B-9F06B77B6426}"/>
    <dgm:cxn modelId="{6512811F-522D-4364-A3ED-0D4EBB8966EC}" type="presOf" srcId="{71DE9B07-3488-422B-BDAC-6F9C914DEBDC}" destId="{FEEAAF73-CC9C-46EB-9AD9-2FED6F9115DB}" srcOrd="0" destOrd="0" presId="urn:microsoft.com/office/officeart/2005/8/layout/hList1"/>
    <dgm:cxn modelId="{A431EE47-0FB7-4E43-B678-83ACB7C2A046}" type="presOf" srcId="{B3E47474-7F49-4E0C-BEFC-CD95C106058D}" destId="{FE211FA3-234D-4304-940B-2EE777388D58}" srcOrd="0" destOrd="1" presId="urn:microsoft.com/office/officeart/2005/8/layout/hList1"/>
    <dgm:cxn modelId="{19F99709-5217-44D5-8A9F-4E7DBCDA24EF}" type="presOf" srcId="{A5A64F71-98AE-45F7-A18F-6689584E029D}" destId="{FEEAAF73-CC9C-46EB-9AD9-2FED6F9115DB}" srcOrd="0" destOrd="2" presId="urn:microsoft.com/office/officeart/2005/8/layout/hList1"/>
    <dgm:cxn modelId="{6BBEEF03-792A-4A95-8F55-FD047FF24C68}" type="presOf" srcId="{2753FBE7-5CA1-4E31-94D2-7AA38E2BBD89}" destId="{402308FD-77D7-4F86-B305-CC69A7778EEE}" srcOrd="0" destOrd="0" presId="urn:microsoft.com/office/officeart/2005/8/layout/hList1"/>
    <dgm:cxn modelId="{D5BE3636-92A0-424C-8097-2B830B209AEC}" type="presOf" srcId="{DFE0FEDD-9AEC-4EF3-98AA-FA23EA068695}" destId="{FE211FA3-234D-4304-940B-2EE777388D58}" srcOrd="0" destOrd="0" presId="urn:microsoft.com/office/officeart/2005/8/layout/hList1"/>
    <dgm:cxn modelId="{49A108F9-42D0-49CA-8E77-625F6F49C732}" srcId="{B1FB7A5C-903E-4649-8903-A674EA5AD1C8}" destId="{B28641C6-2308-4D3A-BE27-6B3CA091AC78}" srcOrd="1" destOrd="0" parTransId="{6DB7BB2D-AC3A-4705-AA9B-E47EAF2A70E0}" sibTransId="{DB97BEF7-612D-4239-A062-A721BD04262C}"/>
    <dgm:cxn modelId="{33145C23-C318-47CA-AC64-DEE0C2CA066F}" srcId="{B1FB7A5C-903E-4649-8903-A674EA5AD1C8}" destId="{2753FBE7-5CA1-4E31-94D2-7AA38E2BBD89}" srcOrd="0" destOrd="0" parTransId="{605DE6F2-A6D6-40BC-BA6A-7FC50A1C2146}" sibTransId="{81D7EA91-2F6E-4FB3-B316-D6F4062401A2}"/>
    <dgm:cxn modelId="{4BCE3054-5D0E-4896-8189-C1D6D8BB2B0B}" type="presOf" srcId="{B1FB7A5C-903E-4649-8903-A674EA5AD1C8}" destId="{9BD8C254-5143-4061-9099-C01A1404A4CF}" srcOrd="0" destOrd="0" presId="urn:microsoft.com/office/officeart/2005/8/layout/hList1"/>
    <dgm:cxn modelId="{082A5B78-D7BD-4EC7-A4E8-3ACEAEE7E941}" srcId="{B1FB7A5C-903E-4649-8903-A674EA5AD1C8}" destId="{1A674704-5C38-48A3-A640-26993F0AED44}" srcOrd="2" destOrd="0" parTransId="{9AB42E39-10E0-460C-9F5D-8B3823A7DC4D}" sibTransId="{8CA39177-5575-4C3A-B6D0-D5D713A99A75}"/>
    <dgm:cxn modelId="{AD1D3426-6624-4826-AA2A-608D5B42C7D4}" srcId="{2D8FDB1D-7C38-49D0-B0E3-75B5524C24FF}" destId="{A5A64F71-98AE-45F7-A18F-6689584E029D}" srcOrd="2" destOrd="0" parTransId="{90ACE312-9F32-44D9-99A6-45C942B1A7AC}" sibTransId="{31786B15-27C3-4D6F-BC40-5B703DF077DC}"/>
    <dgm:cxn modelId="{470E85F8-F907-4864-88A6-7EAD5E4CFAE8}" type="presParOf" srcId="{861B2531-D2A0-4BFE-9C24-186C141AAED0}" destId="{719B8049-299E-4D5E-8BEE-D81A824D1666}" srcOrd="0" destOrd="0" presId="urn:microsoft.com/office/officeart/2005/8/layout/hList1"/>
    <dgm:cxn modelId="{C0F5A9D4-154B-49A6-9754-851094958E5B}" type="presParOf" srcId="{719B8049-299E-4D5E-8BEE-D81A824D1666}" destId="{89E2FC19-DB81-4C97-BAD0-5C599A01EF94}" srcOrd="0" destOrd="0" presId="urn:microsoft.com/office/officeart/2005/8/layout/hList1"/>
    <dgm:cxn modelId="{8BE294FD-D636-452B-99EA-A6A6D063F675}" type="presParOf" srcId="{719B8049-299E-4D5E-8BEE-D81A824D1666}" destId="{FEEAAF73-CC9C-46EB-9AD9-2FED6F9115DB}" srcOrd="1" destOrd="0" presId="urn:microsoft.com/office/officeart/2005/8/layout/hList1"/>
    <dgm:cxn modelId="{7F787B84-8455-4895-A8A9-74367576A9BC}" type="presParOf" srcId="{861B2531-D2A0-4BFE-9C24-186C141AAED0}" destId="{CEF23445-F861-432B-9706-5E4C0048DE96}" srcOrd="1" destOrd="0" presId="urn:microsoft.com/office/officeart/2005/8/layout/hList1"/>
    <dgm:cxn modelId="{3387C778-0A2F-4250-B9F7-BD601A150A14}" type="presParOf" srcId="{861B2531-D2A0-4BFE-9C24-186C141AAED0}" destId="{5D0F7BFD-F4D4-4FD8-B038-AF22F5E9CA77}" srcOrd="2" destOrd="0" presId="urn:microsoft.com/office/officeart/2005/8/layout/hList1"/>
    <dgm:cxn modelId="{6A3C8E21-DA70-4CDC-8852-9575DD1B3D49}" type="presParOf" srcId="{5D0F7BFD-F4D4-4FD8-B038-AF22F5E9CA77}" destId="{9BD8C254-5143-4061-9099-C01A1404A4CF}" srcOrd="0" destOrd="0" presId="urn:microsoft.com/office/officeart/2005/8/layout/hList1"/>
    <dgm:cxn modelId="{9B10510B-FA21-4D4C-A70F-7EB137C4A9D1}" type="presParOf" srcId="{5D0F7BFD-F4D4-4FD8-B038-AF22F5E9CA77}" destId="{402308FD-77D7-4F86-B305-CC69A7778EEE}" srcOrd="1" destOrd="0" presId="urn:microsoft.com/office/officeart/2005/8/layout/hList1"/>
    <dgm:cxn modelId="{75BA6BD2-C3FD-4F16-BA6A-0E775D18A2C4}" type="presParOf" srcId="{861B2531-D2A0-4BFE-9C24-186C141AAED0}" destId="{FEE300EC-F629-404F-AA9E-41C97CB151C9}" srcOrd="3" destOrd="0" presId="urn:microsoft.com/office/officeart/2005/8/layout/hList1"/>
    <dgm:cxn modelId="{F59024AD-4A87-4580-AD91-B04933946083}" type="presParOf" srcId="{861B2531-D2A0-4BFE-9C24-186C141AAED0}" destId="{937C16AA-DB81-4EC5-88FD-B35AA54F0831}" srcOrd="4" destOrd="0" presId="urn:microsoft.com/office/officeart/2005/8/layout/hList1"/>
    <dgm:cxn modelId="{F036EF93-5C58-45E6-9142-4DC1A59F3F9E}" type="presParOf" srcId="{937C16AA-DB81-4EC5-88FD-B35AA54F0831}" destId="{923E3645-8EF9-451E-9B4C-021831361949}" srcOrd="0" destOrd="0" presId="urn:microsoft.com/office/officeart/2005/8/layout/hList1"/>
    <dgm:cxn modelId="{61324B9B-4CCE-4980-A71E-913595C5C54C}" type="presParOf" srcId="{937C16AA-DB81-4EC5-88FD-B35AA54F0831}" destId="{FE211FA3-234D-4304-940B-2EE777388D5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EFC4BB-C49D-41E5-85C6-02C52BAE262A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A247A7-BDA5-4D6C-8D84-43778DC5993A}">
      <dgm:prSet phldrT="[Текст]" custT="1"/>
      <dgm:spPr/>
      <dgm:t>
        <a:bodyPr/>
        <a:lstStyle/>
        <a:p>
          <a:pPr algn="l"/>
          <a:r>
            <a:rPr lang="ru-RU" sz="2000" i="1" dirty="0" smtClean="0"/>
            <a:t>более </a:t>
          </a:r>
          <a:r>
            <a:rPr lang="ru-RU" sz="2000" b="1" i="1" dirty="0" smtClean="0">
              <a:solidFill>
                <a:srgbClr val="FFFF00"/>
              </a:solidFill>
            </a:rPr>
            <a:t>1,14 млн. печатной продукции</a:t>
          </a:r>
          <a:r>
            <a:rPr lang="ru-RU" sz="2000" i="1" dirty="0" smtClean="0">
              <a:solidFill>
                <a:srgbClr val="FFFF00"/>
              </a:solidFill>
            </a:rPr>
            <a:t> </a:t>
          </a:r>
          <a:r>
            <a:rPr lang="ru-RU" sz="2000" i="1" dirty="0" smtClean="0"/>
            <a:t>– (бюллетени, листовки, плакаты, буклеты)</a:t>
          </a:r>
          <a:endParaRPr lang="ru-RU" sz="2000" dirty="0"/>
        </a:p>
      </dgm:t>
    </dgm:pt>
    <dgm:pt modelId="{88439FCD-A32D-4ABE-9E05-D5997BD04A24}" type="parTrans" cxnId="{73A2CFE1-41D3-4D17-8239-B26A1CC332EC}">
      <dgm:prSet/>
      <dgm:spPr/>
      <dgm:t>
        <a:bodyPr/>
        <a:lstStyle/>
        <a:p>
          <a:endParaRPr lang="ru-RU"/>
        </a:p>
      </dgm:t>
    </dgm:pt>
    <dgm:pt modelId="{0CA151F2-8F00-4B4C-8D58-0774F718053E}" type="sibTrans" cxnId="{73A2CFE1-41D3-4D17-8239-B26A1CC332EC}">
      <dgm:prSet/>
      <dgm:spPr/>
      <dgm:t>
        <a:bodyPr/>
        <a:lstStyle/>
        <a:p>
          <a:endParaRPr lang="ru-RU"/>
        </a:p>
      </dgm:t>
    </dgm:pt>
    <dgm:pt modelId="{BC18B7C4-A73D-4040-888E-E8E71B82713B}">
      <dgm:prSet phldrT="[Текст]"/>
      <dgm:spPr/>
      <dgm:t>
        <a:bodyPr/>
        <a:lstStyle/>
        <a:p>
          <a:pPr algn="just"/>
          <a:r>
            <a:rPr lang="ru-RU" i="1" dirty="0" smtClean="0"/>
            <a:t>На сайтах размещено около </a:t>
          </a:r>
          <a:r>
            <a:rPr lang="ru-RU" b="1" i="1" dirty="0" smtClean="0">
              <a:solidFill>
                <a:srgbClr val="FFFF00"/>
              </a:solidFill>
            </a:rPr>
            <a:t>3,4 тыс. информационных сообщений</a:t>
          </a:r>
          <a:r>
            <a:rPr lang="ru-RU" i="1" dirty="0" smtClean="0">
              <a:solidFill>
                <a:srgbClr val="FFFF00"/>
              </a:solidFill>
            </a:rPr>
            <a:t> </a:t>
          </a:r>
          <a:r>
            <a:rPr lang="ru-RU" i="1" dirty="0" smtClean="0"/>
            <a:t>об </a:t>
          </a:r>
          <a:r>
            <a:rPr lang="ru-RU" i="1" dirty="0" err="1" smtClean="0"/>
            <a:t>эпид.ситуации</a:t>
          </a:r>
          <a:r>
            <a:rPr lang="ru-RU" i="1" dirty="0" smtClean="0"/>
            <a:t> по гриппу и ОРВИ, мерах индивидуальной и общественной профилактики гриппа, значимости и эффективности вакцинации, вреде самолечения</a:t>
          </a:r>
          <a:endParaRPr lang="ru-RU" dirty="0"/>
        </a:p>
      </dgm:t>
    </dgm:pt>
    <dgm:pt modelId="{2559DD8E-104B-4FE9-B8C1-33433949DE24}" type="parTrans" cxnId="{6BB67A94-50A6-49B2-9D24-7DD87B5F8A5F}">
      <dgm:prSet/>
      <dgm:spPr/>
      <dgm:t>
        <a:bodyPr/>
        <a:lstStyle/>
        <a:p>
          <a:endParaRPr lang="ru-RU"/>
        </a:p>
      </dgm:t>
    </dgm:pt>
    <dgm:pt modelId="{F405577D-8922-4A0E-ACCB-89EEFCD0E5CD}" type="sibTrans" cxnId="{6BB67A94-50A6-49B2-9D24-7DD87B5F8A5F}">
      <dgm:prSet/>
      <dgm:spPr/>
      <dgm:t>
        <a:bodyPr/>
        <a:lstStyle/>
        <a:p>
          <a:endParaRPr lang="ru-RU"/>
        </a:p>
      </dgm:t>
    </dgm:pt>
    <dgm:pt modelId="{2CD910CD-36A2-4E25-BBF7-CD32FC388FB3}">
      <dgm:prSet phldrT="[Текст]" custT="1"/>
      <dgm:spPr/>
      <dgm:t>
        <a:bodyPr/>
        <a:lstStyle/>
        <a:p>
          <a:pPr algn="just"/>
          <a:r>
            <a:rPr lang="ru-RU" sz="2000" b="1" i="1" dirty="0" smtClean="0"/>
            <a:t>размещено более </a:t>
          </a:r>
          <a:r>
            <a:rPr lang="ru-RU" sz="2000" b="1" i="1" dirty="0" smtClean="0">
              <a:solidFill>
                <a:srgbClr val="FFFF00"/>
              </a:solidFill>
            </a:rPr>
            <a:t>20,1 тыс. публикаций</a:t>
          </a:r>
          <a:r>
            <a:rPr lang="ru-RU" sz="2000" i="1" dirty="0" smtClean="0">
              <a:solidFill>
                <a:srgbClr val="FFFF00"/>
              </a:solidFill>
            </a:rPr>
            <a:t> </a:t>
          </a:r>
          <a:r>
            <a:rPr lang="ru-RU" sz="2000" i="1" dirty="0" smtClean="0"/>
            <a:t>(в газетах, журналах и интернет ресурсах), проведено более 6тыс. выступлений на радио и телевидении</a:t>
          </a:r>
          <a:endParaRPr lang="ru-RU" sz="2000" dirty="0"/>
        </a:p>
      </dgm:t>
    </dgm:pt>
    <dgm:pt modelId="{7AB6FA5A-BB5B-462C-BE86-68570C3F13C6}" type="parTrans" cxnId="{B59F6808-F64A-47ED-B00C-BEA4844A9414}">
      <dgm:prSet/>
      <dgm:spPr/>
      <dgm:t>
        <a:bodyPr/>
        <a:lstStyle/>
        <a:p>
          <a:endParaRPr lang="ru-RU"/>
        </a:p>
      </dgm:t>
    </dgm:pt>
    <dgm:pt modelId="{FC5B8596-1319-4E61-AA95-FF605AD8857B}" type="sibTrans" cxnId="{B59F6808-F64A-47ED-B00C-BEA4844A9414}">
      <dgm:prSet/>
      <dgm:spPr/>
      <dgm:t>
        <a:bodyPr/>
        <a:lstStyle/>
        <a:p>
          <a:endParaRPr lang="ru-RU"/>
        </a:p>
      </dgm:t>
    </dgm:pt>
    <dgm:pt modelId="{B3DDFBD7-FE6C-45FB-90FA-211EE993FD2E}">
      <dgm:prSet phldrT="[Текст]" custT="1"/>
      <dgm:spPr/>
      <dgm:t>
        <a:bodyPr/>
        <a:lstStyle/>
        <a:p>
          <a:r>
            <a:rPr lang="ru-RU" sz="2000" b="0" i="1" dirty="0" smtClean="0"/>
            <a:t>В рамках Всероссийской «Горячей линии»  </a:t>
          </a:r>
          <a:r>
            <a:rPr lang="ru-RU" sz="2000" b="0" i="1" dirty="0" err="1" smtClean="0"/>
            <a:t>Роспотребнадзора</a:t>
          </a:r>
          <a:r>
            <a:rPr lang="ru-RU" sz="2000" b="0" i="1" dirty="0" smtClean="0"/>
            <a:t> принято</a:t>
          </a:r>
          <a:r>
            <a:rPr lang="ru-RU" sz="2000" b="1" i="1" dirty="0" smtClean="0"/>
            <a:t> более </a:t>
          </a:r>
          <a:r>
            <a:rPr lang="ru-RU" sz="2000" b="1" i="1" dirty="0" smtClean="0">
              <a:solidFill>
                <a:srgbClr val="FFFF00"/>
              </a:solidFill>
            </a:rPr>
            <a:t>29,4 тыс. звонков и сообщений</a:t>
          </a:r>
          <a:endParaRPr lang="ru-RU" sz="2000" dirty="0">
            <a:solidFill>
              <a:srgbClr val="FFFF00"/>
            </a:solidFill>
          </a:endParaRPr>
        </a:p>
      </dgm:t>
    </dgm:pt>
    <dgm:pt modelId="{79694874-8457-4C2B-AF5D-7D32E9363F01}" type="parTrans" cxnId="{39096430-95D1-4C89-A53D-76053D053826}">
      <dgm:prSet/>
      <dgm:spPr/>
      <dgm:t>
        <a:bodyPr/>
        <a:lstStyle/>
        <a:p>
          <a:endParaRPr lang="ru-RU"/>
        </a:p>
      </dgm:t>
    </dgm:pt>
    <dgm:pt modelId="{CF144B29-19D1-45E5-BDCD-49ACF0C46644}" type="sibTrans" cxnId="{39096430-95D1-4C89-A53D-76053D053826}">
      <dgm:prSet/>
      <dgm:spPr/>
      <dgm:t>
        <a:bodyPr/>
        <a:lstStyle/>
        <a:p>
          <a:endParaRPr lang="ru-RU"/>
        </a:p>
      </dgm:t>
    </dgm:pt>
    <dgm:pt modelId="{F9A4CC37-E7D7-4D1F-A18C-5323CEE2DE19}" type="pres">
      <dgm:prSet presAssocID="{0FEFC4BB-C49D-41E5-85C6-02C52BAE262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0F40ED-99B1-41BB-B19C-368331B3AFE2}" type="pres">
      <dgm:prSet presAssocID="{BAA247A7-BDA5-4D6C-8D84-43778DC5993A}" presName="comp" presStyleCnt="0"/>
      <dgm:spPr/>
    </dgm:pt>
    <dgm:pt modelId="{1013D1A4-AF3F-4BF5-A136-8FC80A19A761}" type="pres">
      <dgm:prSet presAssocID="{BAA247A7-BDA5-4D6C-8D84-43778DC5993A}" presName="box" presStyleLbl="node1" presStyleIdx="0" presStyleCnt="4"/>
      <dgm:spPr/>
      <dgm:t>
        <a:bodyPr/>
        <a:lstStyle/>
        <a:p>
          <a:endParaRPr lang="ru-RU"/>
        </a:p>
      </dgm:t>
    </dgm:pt>
    <dgm:pt modelId="{B7AEF90C-9D28-455B-A330-6698E81C890A}" type="pres">
      <dgm:prSet presAssocID="{BAA247A7-BDA5-4D6C-8D84-43778DC5993A}" presName="img" presStyleLbl="fgImgPlace1" presStyleIdx="0" presStyleCnt="4" custLinFactNeighborX="-497" custLinFactNeighborY="253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A694CF3-A75E-4C95-829D-B9656E284BF4}" type="pres">
      <dgm:prSet presAssocID="{BAA247A7-BDA5-4D6C-8D84-43778DC5993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B6801B-9772-4EE7-9DF8-85566D400DFA}" type="pres">
      <dgm:prSet presAssocID="{0CA151F2-8F00-4B4C-8D58-0774F718053E}" presName="spacer" presStyleCnt="0"/>
      <dgm:spPr/>
    </dgm:pt>
    <dgm:pt modelId="{8FA1E62A-4D48-407D-BE43-69478F5A30A7}" type="pres">
      <dgm:prSet presAssocID="{BC18B7C4-A73D-4040-888E-E8E71B82713B}" presName="comp" presStyleCnt="0"/>
      <dgm:spPr/>
    </dgm:pt>
    <dgm:pt modelId="{2E27D34A-7C83-485E-9A2C-2AD086CFDA85}" type="pres">
      <dgm:prSet presAssocID="{BC18B7C4-A73D-4040-888E-E8E71B82713B}" presName="box" presStyleLbl="node1" presStyleIdx="1" presStyleCnt="4"/>
      <dgm:spPr/>
      <dgm:t>
        <a:bodyPr/>
        <a:lstStyle/>
        <a:p>
          <a:endParaRPr lang="ru-RU"/>
        </a:p>
      </dgm:t>
    </dgm:pt>
    <dgm:pt modelId="{4C4B9C7B-2B0A-42B5-B4A9-C981DAABB51F}" type="pres">
      <dgm:prSet presAssocID="{BC18B7C4-A73D-4040-888E-E8E71B82713B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C3DAA15-76CC-42E4-9DFD-2F8EAB862AE7}" type="pres">
      <dgm:prSet presAssocID="{BC18B7C4-A73D-4040-888E-E8E71B82713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1169A-8F80-4F31-A617-382ED76A8461}" type="pres">
      <dgm:prSet presAssocID="{F405577D-8922-4A0E-ACCB-89EEFCD0E5CD}" presName="spacer" presStyleCnt="0"/>
      <dgm:spPr/>
    </dgm:pt>
    <dgm:pt modelId="{79360F07-0F3B-4A79-A045-B3D9157A1254}" type="pres">
      <dgm:prSet presAssocID="{2CD910CD-36A2-4E25-BBF7-CD32FC388FB3}" presName="comp" presStyleCnt="0"/>
      <dgm:spPr/>
    </dgm:pt>
    <dgm:pt modelId="{B6F0A97E-9B39-4B7F-97FE-A614B697BBA9}" type="pres">
      <dgm:prSet presAssocID="{2CD910CD-36A2-4E25-BBF7-CD32FC388FB3}" presName="box" presStyleLbl="node1" presStyleIdx="2" presStyleCnt="4"/>
      <dgm:spPr/>
      <dgm:t>
        <a:bodyPr/>
        <a:lstStyle/>
        <a:p>
          <a:endParaRPr lang="ru-RU"/>
        </a:p>
      </dgm:t>
    </dgm:pt>
    <dgm:pt modelId="{F7F342F5-BD54-4658-A409-50F50A2D1478}" type="pres">
      <dgm:prSet presAssocID="{2CD910CD-36A2-4E25-BBF7-CD32FC388FB3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A8CCF2F-2A1F-4F3A-92FC-1B9F8C93FCA0}" type="pres">
      <dgm:prSet presAssocID="{2CD910CD-36A2-4E25-BBF7-CD32FC388FB3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1D5F5D-1836-4588-A86F-012328032718}" type="pres">
      <dgm:prSet presAssocID="{FC5B8596-1319-4E61-AA95-FF605AD8857B}" presName="spacer" presStyleCnt="0"/>
      <dgm:spPr/>
    </dgm:pt>
    <dgm:pt modelId="{01E9B036-53B9-4F02-953E-740333D152BD}" type="pres">
      <dgm:prSet presAssocID="{B3DDFBD7-FE6C-45FB-90FA-211EE993FD2E}" presName="comp" presStyleCnt="0"/>
      <dgm:spPr/>
    </dgm:pt>
    <dgm:pt modelId="{B28A3BEF-6E01-4BD2-8D94-E30E45BE3B1C}" type="pres">
      <dgm:prSet presAssocID="{B3DDFBD7-FE6C-45FB-90FA-211EE993FD2E}" presName="box" presStyleLbl="node1" presStyleIdx="3" presStyleCnt="4"/>
      <dgm:spPr/>
      <dgm:t>
        <a:bodyPr/>
        <a:lstStyle/>
        <a:p>
          <a:endParaRPr lang="ru-RU"/>
        </a:p>
      </dgm:t>
    </dgm:pt>
    <dgm:pt modelId="{7AF68D6A-FB05-4547-AE60-1FD0A3324DE6}" type="pres">
      <dgm:prSet presAssocID="{B3DDFBD7-FE6C-45FB-90FA-211EE993FD2E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80490F5-D35C-40D8-AF02-F18EB9891037}" type="pres">
      <dgm:prSet presAssocID="{B3DDFBD7-FE6C-45FB-90FA-211EE993FD2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D5C1FA-71D9-4054-A6F3-B8AAFB6EC7FA}" type="presOf" srcId="{BAA247A7-BDA5-4D6C-8D84-43778DC5993A}" destId="{1013D1A4-AF3F-4BF5-A136-8FC80A19A761}" srcOrd="0" destOrd="0" presId="urn:microsoft.com/office/officeart/2005/8/layout/vList4#1"/>
    <dgm:cxn modelId="{73A2CFE1-41D3-4D17-8239-B26A1CC332EC}" srcId="{0FEFC4BB-C49D-41E5-85C6-02C52BAE262A}" destId="{BAA247A7-BDA5-4D6C-8D84-43778DC5993A}" srcOrd="0" destOrd="0" parTransId="{88439FCD-A32D-4ABE-9E05-D5997BD04A24}" sibTransId="{0CA151F2-8F00-4B4C-8D58-0774F718053E}"/>
    <dgm:cxn modelId="{0AF2D314-05AE-4F90-A26A-F84B7DA4D129}" type="presOf" srcId="{2CD910CD-36A2-4E25-BBF7-CD32FC388FB3}" destId="{B6F0A97E-9B39-4B7F-97FE-A614B697BBA9}" srcOrd="0" destOrd="0" presId="urn:microsoft.com/office/officeart/2005/8/layout/vList4#1"/>
    <dgm:cxn modelId="{A530390D-F57D-4D6A-BBDE-350B2DCA5F45}" type="presOf" srcId="{B3DDFBD7-FE6C-45FB-90FA-211EE993FD2E}" destId="{E80490F5-D35C-40D8-AF02-F18EB9891037}" srcOrd="1" destOrd="0" presId="urn:microsoft.com/office/officeart/2005/8/layout/vList4#1"/>
    <dgm:cxn modelId="{B59F6808-F64A-47ED-B00C-BEA4844A9414}" srcId="{0FEFC4BB-C49D-41E5-85C6-02C52BAE262A}" destId="{2CD910CD-36A2-4E25-BBF7-CD32FC388FB3}" srcOrd="2" destOrd="0" parTransId="{7AB6FA5A-BB5B-462C-BE86-68570C3F13C6}" sibTransId="{FC5B8596-1319-4E61-AA95-FF605AD8857B}"/>
    <dgm:cxn modelId="{DD695625-FF88-42DD-9EF4-05069D5630D7}" type="presOf" srcId="{2CD910CD-36A2-4E25-BBF7-CD32FC388FB3}" destId="{CA8CCF2F-2A1F-4F3A-92FC-1B9F8C93FCA0}" srcOrd="1" destOrd="0" presId="urn:microsoft.com/office/officeart/2005/8/layout/vList4#1"/>
    <dgm:cxn modelId="{938C5829-257C-4AFB-8D59-4B61AEA5A86E}" type="presOf" srcId="{B3DDFBD7-FE6C-45FB-90FA-211EE993FD2E}" destId="{B28A3BEF-6E01-4BD2-8D94-E30E45BE3B1C}" srcOrd="0" destOrd="0" presId="urn:microsoft.com/office/officeart/2005/8/layout/vList4#1"/>
    <dgm:cxn modelId="{39096430-95D1-4C89-A53D-76053D053826}" srcId="{0FEFC4BB-C49D-41E5-85C6-02C52BAE262A}" destId="{B3DDFBD7-FE6C-45FB-90FA-211EE993FD2E}" srcOrd="3" destOrd="0" parTransId="{79694874-8457-4C2B-AF5D-7D32E9363F01}" sibTransId="{CF144B29-19D1-45E5-BDCD-49ACF0C46644}"/>
    <dgm:cxn modelId="{6BB67A94-50A6-49B2-9D24-7DD87B5F8A5F}" srcId="{0FEFC4BB-C49D-41E5-85C6-02C52BAE262A}" destId="{BC18B7C4-A73D-4040-888E-E8E71B82713B}" srcOrd="1" destOrd="0" parTransId="{2559DD8E-104B-4FE9-B8C1-33433949DE24}" sibTransId="{F405577D-8922-4A0E-ACCB-89EEFCD0E5CD}"/>
    <dgm:cxn modelId="{264B4A3A-B325-464A-A134-0B069FC612C5}" type="presOf" srcId="{0FEFC4BB-C49D-41E5-85C6-02C52BAE262A}" destId="{F9A4CC37-E7D7-4D1F-A18C-5323CEE2DE19}" srcOrd="0" destOrd="0" presId="urn:microsoft.com/office/officeart/2005/8/layout/vList4#1"/>
    <dgm:cxn modelId="{220843EF-335C-4C6A-8E0E-8A6950FC84AF}" type="presOf" srcId="{BAA247A7-BDA5-4D6C-8D84-43778DC5993A}" destId="{EA694CF3-A75E-4C95-829D-B9656E284BF4}" srcOrd="1" destOrd="0" presId="urn:microsoft.com/office/officeart/2005/8/layout/vList4#1"/>
    <dgm:cxn modelId="{4075783F-FE5F-412E-A659-7AE926C59DED}" type="presOf" srcId="{BC18B7C4-A73D-4040-888E-E8E71B82713B}" destId="{2E27D34A-7C83-485E-9A2C-2AD086CFDA85}" srcOrd="0" destOrd="0" presId="urn:microsoft.com/office/officeart/2005/8/layout/vList4#1"/>
    <dgm:cxn modelId="{1FEA1D0D-C19B-40B0-9DF0-B06FD64BF7E5}" type="presOf" srcId="{BC18B7C4-A73D-4040-888E-E8E71B82713B}" destId="{DC3DAA15-76CC-42E4-9DFD-2F8EAB862AE7}" srcOrd="1" destOrd="0" presId="urn:microsoft.com/office/officeart/2005/8/layout/vList4#1"/>
    <dgm:cxn modelId="{C892CC34-DA7D-460C-B454-6B5BD4BC2E9F}" type="presParOf" srcId="{F9A4CC37-E7D7-4D1F-A18C-5323CEE2DE19}" destId="{6B0F40ED-99B1-41BB-B19C-368331B3AFE2}" srcOrd="0" destOrd="0" presId="urn:microsoft.com/office/officeart/2005/8/layout/vList4#1"/>
    <dgm:cxn modelId="{3639C374-806F-4AD2-AD1D-9F115AF9596B}" type="presParOf" srcId="{6B0F40ED-99B1-41BB-B19C-368331B3AFE2}" destId="{1013D1A4-AF3F-4BF5-A136-8FC80A19A761}" srcOrd="0" destOrd="0" presId="urn:microsoft.com/office/officeart/2005/8/layout/vList4#1"/>
    <dgm:cxn modelId="{F2C93527-8353-4E46-8B96-553D5D1D07A4}" type="presParOf" srcId="{6B0F40ED-99B1-41BB-B19C-368331B3AFE2}" destId="{B7AEF90C-9D28-455B-A330-6698E81C890A}" srcOrd="1" destOrd="0" presId="urn:microsoft.com/office/officeart/2005/8/layout/vList4#1"/>
    <dgm:cxn modelId="{BAEF2377-C8DE-4B7E-A93C-FD57B5B3951A}" type="presParOf" srcId="{6B0F40ED-99B1-41BB-B19C-368331B3AFE2}" destId="{EA694CF3-A75E-4C95-829D-B9656E284BF4}" srcOrd="2" destOrd="0" presId="urn:microsoft.com/office/officeart/2005/8/layout/vList4#1"/>
    <dgm:cxn modelId="{4222977A-976B-41F3-B78E-2D52EB6AE03F}" type="presParOf" srcId="{F9A4CC37-E7D7-4D1F-A18C-5323CEE2DE19}" destId="{1BB6801B-9772-4EE7-9DF8-85566D400DFA}" srcOrd="1" destOrd="0" presId="urn:microsoft.com/office/officeart/2005/8/layout/vList4#1"/>
    <dgm:cxn modelId="{BCE00D0D-608E-4FBE-BB47-9D115EBAB4D8}" type="presParOf" srcId="{F9A4CC37-E7D7-4D1F-A18C-5323CEE2DE19}" destId="{8FA1E62A-4D48-407D-BE43-69478F5A30A7}" srcOrd="2" destOrd="0" presId="urn:microsoft.com/office/officeart/2005/8/layout/vList4#1"/>
    <dgm:cxn modelId="{CAD0C514-E0CF-4650-AFA9-8616518393E7}" type="presParOf" srcId="{8FA1E62A-4D48-407D-BE43-69478F5A30A7}" destId="{2E27D34A-7C83-485E-9A2C-2AD086CFDA85}" srcOrd="0" destOrd="0" presId="urn:microsoft.com/office/officeart/2005/8/layout/vList4#1"/>
    <dgm:cxn modelId="{47A3BF24-9DA8-4662-9BE9-739B9E148A26}" type="presParOf" srcId="{8FA1E62A-4D48-407D-BE43-69478F5A30A7}" destId="{4C4B9C7B-2B0A-42B5-B4A9-C981DAABB51F}" srcOrd="1" destOrd="0" presId="urn:microsoft.com/office/officeart/2005/8/layout/vList4#1"/>
    <dgm:cxn modelId="{DB1A6461-E9B9-436A-B141-4D94629CC7DA}" type="presParOf" srcId="{8FA1E62A-4D48-407D-BE43-69478F5A30A7}" destId="{DC3DAA15-76CC-42E4-9DFD-2F8EAB862AE7}" srcOrd="2" destOrd="0" presId="urn:microsoft.com/office/officeart/2005/8/layout/vList4#1"/>
    <dgm:cxn modelId="{DA889821-863A-441F-B9F8-A7BDAC5BC3F3}" type="presParOf" srcId="{F9A4CC37-E7D7-4D1F-A18C-5323CEE2DE19}" destId="{2F51169A-8F80-4F31-A617-382ED76A8461}" srcOrd="3" destOrd="0" presId="urn:microsoft.com/office/officeart/2005/8/layout/vList4#1"/>
    <dgm:cxn modelId="{E46BE472-5E78-4A9A-9225-F4A210FF4B3A}" type="presParOf" srcId="{F9A4CC37-E7D7-4D1F-A18C-5323CEE2DE19}" destId="{79360F07-0F3B-4A79-A045-B3D9157A1254}" srcOrd="4" destOrd="0" presId="urn:microsoft.com/office/officeart/2005/8/layout/vList4#1"/>
    <dgm:cxn modelId="{7BF3A40A-4282-4264-B92C-29D8F0624B3B}" type="presParOf" srcId="{79360F07-0F3B-4A79-A045-B3D9157A1254}" destId="{B6F0A97E-9B39-4B7F-97FE-A614B697BBA9}" srcOrd="0" destOrd="0" presId="urn:microsoft.com/office/officeart/2005/8/layout/vList4#1"/>
    <dgm:cxn modelId="{BB494185-34DE-4448-AF4B-95752087D5EF}" type="presParOf" srcId="{79360F07-0F3B-4A79-A045-B3D9157A1254}" destId="{F7F342F5-BD54-4658-A409-50F50A2D1478}" srcOrd="1" destOrd="0" presId="urn:microsoft.com/office/officeart/2005/8/layout/vList4#1"/>
    <dgm:cxn modelId="{E9456E7D-1E90-4E92-9E58-9AEB919AE589}" type="presParOf" srcId="{79360F07-0F3B-4A79-A045-B3D9157A1254}" destId="{CA8CCF2F-2A1F-4F3A-92FC-1B9F8C93FCA0}" srcOrd="2" destOrd="0" presId="urn:microsoft.com/office/officeart/2005/8/layout/vList4#1"/>
    <dgm:cxn modelId="{339A0F35-4D73-482E-AF5E-3577813DE462}" type="presParOf" srcId="{F9A4CC37-E7D7-4D1F-A18C-5323CEE2DE19}" destId="{9F1D5F5D-1836-4588-A86F-012328032718}" srcOrd="5" destOrd="0" presId="urn:microsoft.com/office/officeart/2005/8/layout/vList4#1"/>
    <dgm:cxn modelId="{E717017C-FD18-4DC7-9187-7EB0F3EC3433}" type="presParOf" srcId="{F9A4CC37-E7D7-4D1F-A18C-5323CEE2DE19}" destId="{01E9B036-53B9-4F02-953E-740333D152BD}" srcOrd="6" destOrd="0" presId="urn:microsoft.com/office/officeart/2005/8/layout/vList4#1"/>
    <dgm:cxn modelId="{28005F9E-1FFF-41A6-BD5A-BDE1EB733D46}" type="presParOf" srcId="{01E9B036-53B9-4F02-953E-740333D152BD}" destId="{B28A3BEF-6E01-4BD2-8D94-E30E45BE3B1C}" srcOrd="0" destOrd="0" presId="urn:microsoft.com/office/officeart/2005/8/layout/vList4#1"/>
    <dgm:cxn modelId="{DB30C9AF-C8BA-493B-9099-F3320DE30782}" type="presParOf" srcId="{01E9B036-53B9-4F02-953E-740333D152BD}" destId="{7AF68D6A-FB05-4547-AE60-1FD0A3324DE6}" srcOrd="1" destOrd="0" presId="urn:microsoft.com/office/officeart/2005/8/layout/vList4#1"/>
    <dgm:cxn modelId="{34C6A33D-19DE-4FDF-AF2C-9FECBFEFC994}" type="presParOf" srcId="{01E9B036-53B9-4F02-953E-740333D152BD}" destId="{E80490F5-D35C-40D8-AF02-F18EB989103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038219-ED34-4BAC-B665-2B2C306EDE6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B77A97-77D1-43FA-9ED8-A666FDF6B9BD}">
      <dgm:prSet phldrT="[Текст]"/>
      <dgm:spPr/>
      <dgm:t>
        <a:bodyPr/>
        <a:lstStyle/>
        <a:p>
          <a:r>
            <a:rPr lang="ru-RU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28,8 тыс. </a:t>
          </a:r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семинаров, конференций, циклов обучения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229513-DB9A-4DF7-AA81-27371B52AE00}" type="parTrans" cxnId="{C4F2025D-0338-49F8-837B-501E2D4B1484}">
      <dgm:prSet/>
      <dgm:spPr/>
      <dgm:t>
        <a:bodyPr/>
        <a:lstStyle/>
        <a:p>
          <a:endParaRPr lang="ru-RU"/>
        </a:p>
      </dgm:t>
    </dgm:pt>
    <dgm:pt modelId="{73EF2A6F-46A2-4316-8597-C35D263C4748}" type="sibTrans" cxnId="{C4F2025D-0338-49F8-837B-501E2D4B1484}">
      <dgm:prSet/>
      <dgm:spPr/>
      <dgm:t>
        <a:bodyPr/>
        <a:lstStyle/>
        <a:p>
          <a:endParaRPr lang="ru-RU"/>
        </a:p>
      </dgm:t>
    </dgm:pt>
    <dgm:pt modelId="{D7A26B1E-2F05-4ECE-B35D-35911A0AF291}">
      <dgm:prSet phldrT="[Текст]"/>
      <dgm:spPr/>
      <dgm:t>
        <a:bodyPr/>
        <a:lstStyle/>
        <a:p>
          <a:r>
            <a:rPr lang="ru-RU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более 957,3 тыс. </a:t>
          </a:r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медицинских работников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0BE5F9-4971-4227-8839-6572D0241F45}" type="parTrans" cxnId="{9AE5EDFF-2910-431D-9FA3-AFC4B1444E61}">
      <dgm:prSet/>
      <dgm:spPr/>
      <dgm:t>
        <a:bodyPr/>
        <a:lstStyle/>
        <a:p>
          <a:endParaRPr lang="ru-RU"/>
        </a:p>
      </dgm:t>
    </dgm:pt>
    <dgm:pt modelId="{570C1BE8-7FAB-4AAF-89BA-EFA860FAF70A}" type="sibTrans" cxnId="{9AE5EDFF-2910-431D-9FA3-AFC4B1444E61}">
      <dgm:prSet/>
      <dgm:spPr/>
      <dgm:t>
        <a:bodyPr/>
        <a:lstStyle/>
        <a:p>
          <a:endParaRPr lang="ru-RU"/>
        </a:p>
      </dgm:t>
    </dgm:pt>
    <dgm:pt modelId="{53314B03-2A21-4A15-AD4E-1E1FB7E8565C}">
      <dgm:prSet phldrT="[Текст]"/>
      <dgm:spPr/>
      <dgm:t>
        <a:bodyPr/>
        <a:lstStyle/>
        <a:p>
          <a:r>
            <a:rPr lang="ru-RU" b="1" i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568,1 тыс. </a:t>
          </a:r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работников детских</a:t>
          </a:r>
          <a:r>
            <a: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учреждений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73E8DF-3CA3-4912-A83E-FF777AE2A351}" type="sibTrans" cxnId="{FF449C5E-CCA6-47F9-A795-B1D1580DA0A4}">
      <dgm:prSet/>
      <dgm:spPr/>
      <dgm:t>
        <a:bodyPr/>
        <a:lstStyle/>
        <a:p>
          <a:endParaRPr lang="ru-RU"/>
        </a:p>
      </dgm:t>
    </dgm:pt>
    <dgm:pt modelId="{5DA8382D-B44C-45A4-91AD-B796582F6FF2}" type="parTrans" cxnId="{FF449C5E-CCA6-47F9-A795-B1D1580DA0A4}">
      <dgm:prSet/>
      <dgm:spPr/>
      <dgm:t>
        <a:bodyPr/>
        <a:lstStyle/>
        <a:p>
          <a:endParaRPr lang="ru-RU"/>
        </a:p>
      </dgm:t>
    </dgm:pt>
    <dgm:pt modelId="{5CA1759D-6D22-40A2-9AC7-D0B9147076D6}" type="pres">
      <dgm:prSet presAssocID="{18038219-ED34-4BAC-B665-2B2C306EDE6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1E27FFD-2E6F-4B2A-A6E8-4DE0D61AD229}" type="pres">
      <dgm:prSet presAssocID="{98B77A97-77D1-43FA-9ED8-A666FDF6B9BD}" presName="hierRoot1" presStyleCnt="0"/>
      <dgm:spPr/>
    </dgm:pt>
    <dgm:pt modelId="{AC0AD0B0-2CA7-4A71-8511-545BD8B51857}" type="pres">
      <dgm:prSet presAssocID="{98B77A97-77D1-43FA-9ED8-A666FDF6B9BD}" presName="composite" presStyleCnt="0"/>
      <dgm:spPr/>
    </dgm:pt>
    <dgm:pt modelId="{175A344D-AA3C-477D-9913-46581FFF5082}" type="pres">
      <dgm:prSet presAssocID="{98B77A97-77D1-43FA-9ED8-A666FDF6B9BD}" presName="background" presStyleLbl="node0" presStyleIdx="0" presStyleCnt="1"/>
      <dgm:spPr/>
    </dgm:pt>
    <dgm:pt modelId="{497FF4B4-7B9A-4818-8888-2922585CC8C7}" type="pres">
      <dgm:prSet presAssocID="{98B77A97-77D1-43FA-9ED8-A666FDF6B9B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DAC403-E383-45F3-8ED8-4519E759A3DC}" type="pres">
      <dgm:prSet presAssocID="{98B77A97-77D1-43FA-9ED8-A666FDF6B9BD}" presName="hierChild2" presStyleCnt="0"/>
      <dgm:spPr/>
    </dgm:pt>
    <dgm:pt modelId="{71E6275B-63BB-437E-94E3-40BA3696B0E8}" type="pres">
      <dgm:prSet presAssocID="{F40BE5F9-4971-4227-8839-6572D0241F4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C3F7B59-A4AB-41A5-A2C0-F8057C0A3BFA}" type="pres">
      <dgm:prSet presAssocID="{D7A26B1E-2F05-4ECE-B35D-35911A0AF291}" presName="hierRoot2" presStyleCnt="0"/>
      <dgm:spPr/>
    </dgm:pt>
    <dgm:pt modelId="{3F543DC5-3755-4C58-8760-47BCAF337426}" type="pres">
      <dgm:prSet presAssocID="{D7A26B1E-2F05-4ECE-B35D-35911A0AF291}" presName="composite2" presStyleCnt="0"/>
      <dgm:spPr/>
    </dgm:pt>
    <dgm:pt modelId="{3B44251A-BD16-45CB-8503-349DD9C520D1}" type="pres">
      <dgm:prSet presAssocID="{D7A26B1E-2F05-4ECE-B35D-35911A0AF291}" presName="background2" presStyleLbl="node2" presStyleIdx="0" presStyleCnt="2"/>
      <dgm:spPr/>
    </dgm:pt>
    <dgm:pt modelId="{243446F1-04D5-4ACA-962F-AF0E7A4D3755}" type="pres">
      <dgm:prSet presAssocID="{D7A26B1E-2F05-4ECE-B35D-35911A0AF291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F421D4-74D0-4CAB-8C66-107AF2C41C7A}" type="pres">
      <dgm:prSet presAssocID="{D7A26B1E-2F05-4ECE-B35D-35911A0AF291}" presName="hierChild3" presStyleCnt="0"/>
      <dgm:spPr/>
    </dgm:pt>
    <dgm:pt modelId="{4D104EB8-7659-4F6D-B586-E682F15F0771}" type="pres">
      <dgm:prSet presAssocID="{5DA8382D-B44C-45A4-91AD-B796582F6FF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7B7FE6C0-AEF3-47D4-B5C4-CE8305AEA22D}" type="pres">
      <dgm:prSet presAssocID="{53314B03-2A21-4A15-AD4E-1E1FB7E8565C}" presName="hierRoot2" presStyleCnt="0"/>
      <dgm:spPr/>
    </dgm:pt>
    <dgm:pt modelId="{63F44C2E-2296-4C41-9015-6B48A2EA28DA}" type="pres">
      <dgm:prSet presAssocID="{53314B03-2A21-4A15-AD4E-1E1FB7E8565C}" presName="composite2" presStyleCnt="0"/>
      <dgm:spPr/>
    </dgm:pt>
    <dgm:pt modelId="{4BB25093-B38D-4E0B-874A-E46B5CF25A07}" type="pres">
      <dgm:prSet presAssocID="{53314B03-2A21-4A15-AD4E-1E1FB7E8565C}" presName="background2" presStyleLbl="node2" presStyleIdx="1" presStyleCnt="2"/>
      <dgm:spPr/>
    </dgm:pt>
    <dgm:pt modelId="{21FC8D3C-DC42-44B7-8625-C3C3E814BA38}" type="pres">
      <dgm:prSet presAssocID="{53314B03-2A21-4A15-AD4E-1E1FB7E8565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85481D-B3A5-4BCB-AC2E-A8DC1468519C}" type="pres">
      <dgm:prSet presAssocID="{53314B03-2A21-4A15-AD4E-1E1FB7E8565C}" presName="hierChild3" presStyleCnt="0"/>
      <dgm:spPr/>
    </dgm:pt>
  </dgm:ptLst>
  <dgm:cxnLst>
    <dgm:cxn modelId="{C4F2025D-0338-49F8-837B-501E2D4B1484}" srcId="{18038219-ED34-4BAC-B665-2B2C306EDE67}" destId="{98B77A97-77D1-43FA-9ED8-A666FDF6B9BD}" srcOrd="0" destOrd="0" parTransId="{73229513-DB9A-4DF7-AA81-27371B52AE00}" sibTransId="{73EF2A6F-46A2-4316-8597-C35D263C4748}"/>
    <dgm:cxn modelId="{09D23526-21AA-42E1-AA15-06B03F03E81A}" type="presOf" srcId="{98B77A97-77D1-43FA-9ED8-A666FDF6B9BD}" destId="{497FF4B4-7B9A-4818-8888-2922585CC8C7}" srcOrd="0" destOrd="0" presId="urn:microsoft.com/office/officeart/2005/8/layout/hierarchy1"/>
    <dgm:cxn modelId="{C9B328A9-8087-48E4-B107-A762E2DD08E7}" type="presOf" srcId="{D7A26B1E-2F05-4ECE-B35D-35911A0AF291}" destId="{243446F1-04D5-4ACA-962F-AF0E7A4D3755}" srcOrd="0" destOrd="0" presId="urn:microsoft.com/office/officeart/2005/8/layout/hierarchy1"/>
    <dgm:cxn modelId="{ABE99ACF-DEB6-4667-8A36-AB7B953222D0}" type="presOf" srcId="{18038219-ED34-4BAC-B665-2B2C306EDE67}" destId="{5CA1759D-6D22-40A2-9AC7-D0B9147076D6}" srcOrd="0" destOrd="0" presId="urn:microsoft.com/office/officeart/2005/8/layout/hierarchy1"/>
    <dgm:cxn modelId="{9AE5EDFF-2910-431D-9FA3-AFC4B1444E61}" srcId="{98B77A97-77D1-43FA-9ED8-A666FDF6B9BD}" destId="{D7A26B1E-2F05-4ECE-B35D-35911A0AF291}" srcOrd="0" destOrd="0" parTransId="{F40BE5F9-4971-4227-8839-6572D0241F45}" sibTransId="{570C1BE8-7FAB-4AAF-89BA-EFA860FAF70A}"/>
    <dgm:cxn modelId="{AB47E69D-1A24-41D7-8AEB-543B277D966A}" type="presOf" srcId="{53314B03-2A21-4A15-AD4E-1E1FB7E8565C}" destId="{21FC8D3C-DC42-44B7-8625-C3C3E814BA38}" srcOrd="0" destOrd="0" presId="urn:microsoft.com/office/officeart/2005/8/layout/hierarchy1"/>
    <dgm:cxn modelId="{22BF4ACF-083F-415A-B9E8-786647E7605C}" type="presOf" srcId="{F40BE5F9-4971-4227-8839-6572D0241F45}" destId="{71E6275B-63BB-437E-94E3-40BA3696B0E8}" srcOrd="0" destOrd="0" presId="urn:microsoft.com/office/officeart/2005/8/layout/hierarchy1"/>
    <dgm:cxn modelId="{50EE9D7B-D689-4064-944C-C3584CA9ABDE}" type="presOf" srcId="{5DA8382D-B44C-45A4-91AD-B796582F6FF2}" destId="{4D104EB8-7659-4F6D-B586-E682F15F0771}" srcOrd="0" destOrd="0" presId="urn:microsoft.com/office/officeart/2005/8/layout/hierarchy1"/>
    <dgm:cxn modelId="{FF449C5E-CCA6-47F9-A795-B1D1580DA0A4}" srcId="{98B77A97-77D1-43FA-9ED8-A666FDF6B9BD}" destId="{53314B03-2A21-4A15-AD4E-1E1FB7E8565C}" srcOrd="1" destOrd="0" parTransId="{5DA8382D-B44C-45A4-91AD-B796582F6FF2}" sibTransId="{8673E8DF-3CA3-4912-A83E-FF777AE2A351}"/>
    <dgm:cxn modelId="{C19C0F99-AA72-4392-BCC3-2C70EC9C9E4E}" type="presParOf" srcId="{5CA1759D-6D22-40A2-9AC7-D0B9147076D6}" destId="{71E27FFD-2E6F-4B2A-A6E8-4DE0D61AD229}" srcOrd="0" destOrd="0" presId="urn:microsoft.com/office/officeart/2005/8/layout/hierarchy1"/>
    <dgm:cxn modelId="{76E326ED-B5F2-40AF-BCA6-4DAE38340248}" type="presParOf" srcId="{71E27FFD-2E6F-4B2A-A6E8-4DE0D61AD229}" destId="{AC0AD0B0-2CA7-4A71-8511-545BD8B51857}" srcOrd="0" destOrd="0" presId="urn:microsoft.com/office/officeart/2005/8/layout/hierarchy1"/>
    <dgm:cxn modelId="{DF5DDC3D-43EF-467C-B752-875D6E60B83C}" type="presParOf" srcId="{AC0AD0B0-2CA7-4A71-8511-545BD8B51857}" destId="{175A344D-AA3C-477D-9913-46581FFF5082}" srcOrd="0" destOrd="0" presId="urn:microsoft.com/office/officeart/2005/8/layout/hierarchy1"/>
    <dgm:cxn modelId="{3C981556-D860-467D-82C0-97713E014AD4}" type="presParOf" srcId="{AC0AD0B0-2CA7-4A71-8511-545BD8B51857}" destId="{497FF4B4-7B9A-4818-8888-2922585CC8C7}" srcOrd="1" destOrd="0" presId="urn:microsoft.com/office/officeart/2005/8/layout/hierarchy1"/>
    <dgm:cxn modelId="{8538871F-3F35-4585-BB81-3F17DE71000C}" type="presParOf" srcId="{71E27FFD-2E6F-4B2A-A6E8-4DE0D61AD229}" destId="{C6DAC403-E383-45F3-8ED8-4519E759A3DC}" srcOrd="1" destOrd="0" presId="urn:microsoft.com/office/officeart/2005/8/layout/hierarchy1"/>
    <dgm:cxn modelId="{33E79526-F563-453E-914D-CEAEE5A61828}" type="presParOf" srcId="{C6DAC403-E383-45F3-8ED8-4519E759A3DC}" destId="{71E6275B-63BB-437E-94E3-40BA3696B0E8}" srcOrd="0" destOrd="0" presId="urn:microsoft.com/office/officeart/2005/8/layout/hierarchy1"/>
    <dgm:cxn modelId="{01D23382-884C-4361-8D64-9077BF7FA4B5}" type="presParOf" srcId="{C6DAC403-E383-45F3-8ED8-4519E759A3DC}" destId="{1C3F7B59-A4AB-41A5-A2C0-F8057C0A3BFA}" srcOrd="1" destOrd="0" presId="urn:microsoft.com/office/officeart/2005/8/layout/hierarchy1"/>
    <dgm:cxn modelId="{B04778FD-9175-4289-840A-BA19A25B5ED0}" type="presParOf" srcId="{1C3F7B59-A4AB-41A5-A2C0-F8057C0A3BFA}" destId="{3F543DC5-3755-4C58-8760-47BCAF337426}" srcOrd="0" destOrd="0" presId="urn:microsoft.com/office/officeart/2005/8/layout/hierarchy1"/>
    <dgm:cxn modelId="{B786A6EF-D10A-4347-BD4C-FCF541E639B9}" type="presParOf" srcId="{3F543DC5-3755-4C58-8760-47BCAF337426}" destId="{3B44251A-BD16-45CB-8503-349DD9C520D1}" srcOrd="0" destOrd="0" presId="urn:microsoft.com/office/officeart/2005/8/layout/hierarchy1"/>
    <dgm:cxn modelId="{B30336F8-46BB-44E4-826C-0DD4DA1B9F66}" type="presParOf" srcId="{3F543DC5-3755-4C58-8760-47BCAF337426}" destId="{243446F1-04D5-4ACA-962F-AF0E7A4D3755}" srcOrd="1" destOrd="0" presId="urn:microsoft.com/office/officeart/2005/8/layout/hierarchy1"/>
    <dgm:cxn modelId="{55D08F5E-1746-4800-A522-BED590A51F4E}" type="presParOf" srcId="{1C3F7B59-A4AB-41A5-A2C0-F8057C0A3BFA}" destId="{17F421D4-74D0-4CAB-8C66-107AF2C41C7A}" srcOrd="1" destOrd="0" presId="urn:microsoft.com/office/officeart/2005/8/layout/hierarchy1"/>
    <dgm:cxn modelId="{86560C43-2D77-415D-9C34-D7CD69B70CF2}" type="presParOf" srcId="{C6DAC403-E383-45F3-8ED8-4519E759A3DC}" destId="{4D104EB8-7659-4F6D-B586-E682F15F0771}" srcOrd="2" destOrd="0" presId="urn:microsoft.com/office/officeart/2005/8/layout/hierarchy1"/>
    <dgm:cxn modelId="{F9DC3EB9-9133-4020-8A03-B53F6806587A}" type="presParOf" srcId="{C6DAC403-E383-45F3-8ED8-4519E759A3DC}" destId="{7B7FE6C0-AEF3-47D4-B5C4-CE8305AEA22D}" srcOrd="3" destOrd="0" presId="urn:microsoft.com/office/officeart/2005/8/layout/hierarchy1"/>
    <dgm:cxn modelId="{31C825A8-42ED-4DD3-94DA-EEFE026C18D7}" type="presParOf" srcId="{7B7FE6C0-AEF3-47D4-B5C4-CE8305AEA22D}" destId="{63F44C2E-2296-4C41-9015-6B48A2EA28DA}" srcOrd="0" destOrd="0" presId="urn:microsoft.com/office/officeart/2005/8/layout/hierarchy1"/>
    <dgm:cxn modelId="{DF34675E-00C6-44C7-976E-0E300D6B23C9}" type="presParOf" srcId="{63F44C2E-2296-4C41-9015-6B48A2EA28DA}" destId="{4BB25093-B38D-4E0B-874A-E46B5CF25A07}" srcOrd="0" destOrd="0" presId="urn:microsoft.com/office/officeart/2005/8/layout/hierarchy1"/>
    <dgm:cxn modelId="{A41A898D-865E-4ACF-BF26-7F4BEF7DC4FD}" type="presParOf" srcId="{63F44C2E-2296-4C41-9015-6B48A2EA28DA}" destId="{21FC8D3C-DC42-44B7-8625-C3C3E814BA38}" srcOrd="1" destOrd="0" presId="urn:microsoft.com/office/officeart/2005/8/layout/hierarchy1"/>
    <dgm:cxn modelId="{2D475095-4F5D-41B4-9E31-BCE85DF06F2D}" type="presParOf" srcId="{7B7FE6C0-AEF3-47D4-B5C4-CE8305AEA22D}" destId="{1C85481D-B3A5-4BCB-AC2E-A8DC146851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ADF4C-47B6-491B-A96E-4DF81CB555FE}">
      <dsp:nvSpPr>
        <dsp:cNvPr id="0" name=""/>
        <dsp:cNvSpPr/>
      </dsp:nvSpPr>
      <dsp:spPr>
        <a:xfrm>
          <a:off x="3578" y="372363"/>
          <a:ext cx="2839241" cy="1703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Проведено 179 заседаний СПЭК регионального уровня и 3015- муниципального</a:t>
          </a:r>
          <a:endParaRPr lang="ru-RU" sz="1900" kern="1200" dirty="0"/>
        </a:p>
      </dsp:txBody>
      <dsp:txXfrm>
        <a:off x="3578" y="372363"/>
        <a:ext cx="2839241" cy="1703545"/>
      </dsp:txXfrm>
    </dsp:sp>
    <dsp:sp modelId="{16AF65D8-B266-4BAD-A0FB-B2E045940A13}">
      <dsp:nvSpPr>
        <dsp:cNvPr id="0" name=""/>
        <dsp:cNvSpPr/>
      </dsp:nvSpPr>
      <dsp:spPr>
        <a:xfrm>
          <a:off x="3126744" y="372363"/>
          <a:ext cx="2839241" cy="1703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Выделено более 1,4 млрд. руб</a:t>
          </a:r>
          <a:r>
            <a:rPr lang="ru-RU" sz="1900" i="1" kern="1200" dirty="0" smtClean="0"/>
            <a:t>.</a:t>
          </a:r>
          <a:endParaRPr lang="ru-RU" sz="1900" kern="1200" dirty="0"/>
        </a:p>
      </dsp:txBody>
      <dsp:txXfrm>
        <a:off x="3126744" y="372363"/>
        <a:ext cx="2839241" cy="1703545"/>
      </dsp:txXfrm>
    </dsp:sp>
    <dsp:sp modelId="{D17EE4F2-75E2-4E1C-905C-09C7F002C310}">
      <dsp:nvSpPr>
        <dsp:cNvPr id="0" name=""/>
        <dsp:cNvSpPr/>
      </dsp:nvSpPr>
      <dsp:spPr>
        <a:xfrm>
          <a:off x="6249911" y="372363"/>
          <a:ext cx="2839241" cy="1703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Средняя обеспеченность основными противовирусными препаратами по РФ – 78-150%</a:t>
          </a:r>
          <a:endParaRPr lang="ru-RU" sz="1900" kern="1200" dirty="0"/>
        </a:p>
      </dsp:txBody>
      <dsp:txXfrm>
        <a:off x="6249911" y="372363"/>
        <a:ext cx="2839241" cy="1703545"/>
      </dsp:txXfrm>
    </dsp:sp>
    <dsp:sp modelId="{A8DF13BB-68E7-40DE-ACC4-90942176BB5A}">
      <dsp:nvSpPr>
        <dsp:cNvPr id="0" name=""/>
        <dsp:cNvSpPr/>
      </dsp:nvSpPr>
      <dsp:spPr>
        <a:xfrm>
          <a:off x="9373077" y="372363"/>
          <a:ext cx="2839241" cy="17035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/>
            <a:t>Обеспеченность коечным фондом и СИЗ более 100%</a:t>
          </a:r>
          <a:r>
            <a:rPr lang="ru-RU" sz="1900" i="1" kern="1200" dirty="0" smtClean="0"/>
            <a:t>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i="1" kern="1200" dirty="0" smtClean="0"/>
            <a:t>(от расчетного количества)</a:t>
          </a:r>
          <a:endParaRPr lang="ru-RU" sz="1900" kern="1200" dirty="0"/>
        </a:p>
      </dsp:txBody>
      <dsp:txXfrm>
        <a:off x="9373077" y="372363"/>
        <a:ext cx="2839241" cy="17035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4CDBB-1CBA-40AD-AE4C-304CB1DBBA7B}">
      <dsp:nvSpPr>
        <dsp:cNvPr id="0" name=""/>
        <dsp:cNvSpPr/>
      </dsp:nvSpPr>
      <dsp:spPr>
        <a:xfrm>
          <a:off x="291" y="3362"/>
          <a:ext cx="3118586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Постановление</a:t>
          </a:r>
          <a:endParaRPr lang="ru-RU" sz="2000" b="1" kern="1200" dirty="0"/>
        </a:p>
      </dsp:txBody>
      <dsp:txXfrm>
        <a:off x="291" y="3362"/>
        <a:ext cx="3118586" cy="691200"/>
      </dsp:txXfrm>
    </dsp:sp>
    <dsp:sp modelId="{E940B67D-434D-4143-AF5F-2219C4564CAE}">
      <dsp:nvSpPr>
        <dsp:cNvPr id="0" name=""/>
        <dsp:cNvSpPr/>
      </dsp:nvSpPr>
      <dsp:spPr>
        <a:xfrm>
          <a:off x="291" y="694562"/>
          <a:ext cx="3118586" cy="34803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/>
            <a:t>Главного государственного санитарного врача Российской Федерации от 30.06.2017 №92 (зарегистрировано в Минюсте России 21.08.2017, рег. №47868)</a:t>
          </a:r>
          <a:endParaRPr lang="ru-RU" sz="1800" b="1" i="0" kern="1200" dirty="0"/>
        </a:p>
      </dsp:txBody>
      <dsp:txXfrm>
        <a:off x="291" y="694562"/>
        <a:ext cx="3118586" cy="3480316"/>
      </dsp:txXfrm>
    </dsp:sp>
    <dsp:sp modelId="{1F5E841D-23A0-478D-9D50-929C278B5891}">
      <dsp:nvSpPr>
        <dsp:cNvPr id="0" name=""/>
        <dsp:cNvSpPr/>
      </dsp:nvSpPr>
      <dsp:spPr>
        <a:xfrm>
          <a:off x="3756176" y="0"/>
          <a:ext cx="3855422" cy="5369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Приказы</a:t>
          </a:r>
          <a:endParaRPr lang="ru-RU" sz="500" b="1" kern="1200" dirty="0"/>
        </a:p>
      </dsp:txBody>
      <dsp:txXfrm>
        <a:off x="3756176" y="0"/>
        <a:ext cx="3855422" cy="536972"/>
      </dsp:txXfrm>
    </dsp:sp>
    <dsp:sp modelId="{F0390D88-D9EF-4FA5-8D5A-5BF9557FC44C}">
      <dsp:nvSpPr>
        <dsp:cNvPr id="0" name=""/>
        <dsp:cNvSpPr/>
      </dsp:nvSpPr>
      <dsp:spPr>
        <a:xfrm>
          <a:off x="3827253" y="612024"/>
          <a:ext cx="3669834" cy="34803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kern="1200" dirty="0" smtClean="0"/>
            <a:t>от 13.04.2017 № 230 «О совершенствовании эпидемиологического надзора и профилактики гриппа и ОРВИ в Российской Федерации» </a:t>
          </a:r>
          <a:endParaRPr lang="ru-RU" sz="1600" b="1" i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kern="1200" dirty="0" smtClean="0"/>
            <a:t>от 27.06.2017 № 472 «О проведении межлабораторных сличительных исследований по ПЦР-диагностике возбудителей гриппа»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i="0" kern="1200" dirty="0" smtClean="0"/>
        </a:p>
      </dsp:txBody>
      <dsp:txXfrm>
        <a:off x="3827253" y="612024"/>
        <a:ext cx="3669834" cy="3480316"/>
      </dsp:txXfrm>
    </dsp:sp>
    <dsp:sp modelId="{56E268B0-31E4-4680-955B-38E57CE7CE3E}">
      <dsp:nvSpPr>
        <dsp:cNvPr id="0" name=""/>
        <dsp:cNvSpPr/>
      </dsp:nvSpPr>
      <dsp:spPr>
        <a:xfrm>
          <a:off x="8180816" y="41776"/>
          <a:ext cx="4144038" cy="6399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Информационно-методические документы</a:t>
          </a:r>
          <a:endParaRPr lang="ru-RU" sz="2000" b="1" kern="1200" dirty="0"/>
        </a:p>
      </dsp:txBody>
      <dsp:txXfrm>
        <a:off x="8180816" y="41776"/>
        <a:ext cx="4144038" cy="639982"/>
      </dsp:txXfrm>
    </dsp:sp>
    <dsp:sp modelId="{4BEE00E8-6BE8-4EC8-9B0E-1B918AF80D10}">
      <dsp:nvSpPr>
        <dsp:cNvPr id="0" name=""/>
        <dsp:cNvSpPr/>
      </dsp:nvSpPr>
      <dsp:spPr>
        <a:xfrm>
          <a:off x="8181290" y="656149"/>
          <a:ext cx="4143090" cy="34803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/>
            <a:t>от 06.06.2017 № 01/7567-17-27 «Об итогах эпидсезона по гриппу и ОРВИ 2016-2017гг.»</a:t>
          </a:r>
          <a:endParaRPr lang="ru-RU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solidFill>
                <a:schemeClr val="tx1"/>
              </a:solidFill>
            </a:rPr>
            <a:t>от 20.03.2017 № 01/ 3410-17-32 «Алгоритм отбора  и лабораторных исследований материала от людей, животных и проб окружающей среды на наличие возбудителей гриппа птиц»</a:t>
          </a: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/>
            <a:t>МУ 3.1.3490-17 «Изучение популяционного иммунитета к гриппу у населения Российской Федерации»</a:t>
          </a: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МР 3.1.0117-17 «Лабораторная диагностика гриппа и других ОРВИ методом ПЦР»</a:t>
          </a: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1"/>
              </a:solidFill>
            </a:rPr>
            <a:t>МР 3.1.2.0118-17 «Методика расчета эпидемических порогов по гриппу и ОРВИ по субъектам Российской Федерации</a:t>
          </a:r>
          <a:endParaRPr lang="ru-RU" sz="1400" b="1" kern="1200" dirty="0">
            <a:solidFill>
              <a:schemeClr val="tx1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solidFill>
              <a:schemeClr val="tx1"/>
            </a:solidFill>
          </a:endParaRPr>
        </a:p>
      </dsp:txBody>
      <dsp:txXfrm>
        <a:off x="8181290" y="656149"/>
        <a:ext cx="4143090" cy="34803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2FC19-DB81-4C97-BAD0-5C599A01EF94}">
      <dsp:nvSpPr>
        <dsp:cNvPr id="0" name=""/>
        <dsp:cNvSpPr/>
      </dsp:nvSpPr>
      <dsp:spPr>
        <a:xfrm>
          <a:off x="3735" y="15926"/>
          <a:ext cx="3642029" cy="1456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более 100%</a:t>
          </a:r>
          <a:endParaRPr lang="ru-RU" sz="2800" kern="1200" dirty="0">
            <a:latin typeface="+mn-lt"/>
          </a:endParaRPr>
        </a:p>
      </dsp:txBody>
      <dsp:txXfrm>
        <a:off x="3735" y="15926"/>
        <a:ext cx="3642029" cy="1456811"/>
      </dsp:txXfrm>
    </dsp:sp>
    <dsp:sp modelId="{FEEAAF73-CC9C-46EB-9AD9-2FED6F9115DB}">
      <dsp:nvSpPr>
        <dsp:cNvPr id="0" name=""/>
        <dsp:cNvSpPr/>
      </dsp:nvSpPr>
      <dsp:spPr>
        <a:xfrm>
          <a:off x="3735" y="1472738"/>
          <a:ext cx="3642029" cy="23277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 субъект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Ульяновская обл.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0" lang="ru-RU" sz="1800" b="1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n-lt"/>
          </a:endParaRPr>
        </a:p>
      </dsp:txBody>
      <dsp:txXfrm>
        <a:off x="3735" y="1472738"/>
        <a:ext cx="3642029" cy="2327760"/>
      </dsp:txXfrm>
    </dsp:sp>
    <dsp:sp modelId="{9BD8C254-5143-4061-9099-C01A1404A4CF}">
      <dsp:nvSpPr>
        <dsp:cNvPr id="0" name=""/>
        <dsp:cNvSpPr/>
      </dsp:nvSpPr>
      <dsp:spPr>
        <a:xfrm>
          <a:off x="4176481" y="0"/>
          <a:ext cx="3642029" cy="1456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rPr>
            <a:t>51%-100%</a:t>
          </a:r>
          <a:endParaRPr lang="ru-RU" sz="2800" kern="1200" dirty="0">
            <a:solidFill>
              <a:schemeClr val="tx1"/>
            </a:solidFill>
            <a:latin typeface="+mn-lt"/>
          </a:endParaRPr>
        </a:p>
      </dsp:txBody>
      <dsp:txXfrm>
        <a:off x="4176481" y="0"/>
        <a:ext cx="3642029" cy="1456811"/>
      </dsp:txXfrm>
    </dsp:sp>
    <dsp:sp modelId="{402308FD-77D7-4F86-B305-CC69A7778EEE}">
      <dsp:nvSpPr>
        <dsp:cNvPr id="0" name=""/>
        <dsp:cNvSpPr/>
      </dsp:nvSpPr>
      <dsp:spPr>
        <a:xfrm>
          <a:off x="4155649" y="1472738"/>
          <a:ext cx="3642029" cy="23277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3 субъекта</a:t>
          </a:r>
          <a:endParaRPr lang="ru-RU" sz="28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Тверская, Самарская области, Ненецкий АО</a:t>
          </a:r>
          <a:endParaRPr lang="ru-RU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endParaRPr>
        </a:p>
      </dsp:txBody>
      <dsp:txXfrm>
        <a:off x="4155649" y="1472738"/>
        <a:ext cx="3642029" cy="2327760"/>
      </dsp:txXfrm>
    </dsp:sp>
    <dsp:sp modelId="{923E3645-8EF9-451E-9B4C-021831361949}">
      <dsp:nvSpPr>
        <dsp:cNvPr id="0" name=""/>
        <dsp:cNvSpPr/>
      </dsp:nvSpPr>
      <dsp:spPr>
        <a:xfrm>
          <a:off x="8307563" y="15926"/>
          <a:ext cx="3642029" cy="14568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1"/>
              </a:solidFill>
              <a:latin typeface="+mj-lt"/>
              <a:ea typeface="+mj-ea"/>
              <a:cs typeface="+mj-cs"/>
            </a:rPr>
            <a:t>10%-50%</a:t>
          </a:r>
          <a:endParaRPr lang="ru-RU" sz="2800" kern="1200" dirty="0">
            <a:solidFill>
              <a:schemeClr val="tx1"/>
            </a:solidFill>
            <a:latin typeface="+mn-lt"/>
          </a:endParaRPr>
        </a:p>
      </dsp:txBody>
      <dsp:txXfrm>
        <a:off x="8307563" y="15926"/>
        <a:ext cx="3642029" cy="1456811"/>
      </dsp:txXfrm>
    </dsp:sp>
    <dsp:sp modelId="{FE211FA3-234D-4304-940B-2EE777388D58}">
      <dsp:nvSpPr>
        <dsp:cNvPr id="0" name=""/>
        <dsp:cNvSpPr/>
      </dsp:nvSpPr>
      <dsp:spPr>
        <a:xfrm>
          <a:off x="8307563" y="1472738"/>
          <a:ext cx="3642029" cy="23277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C00000"/>
              </a:solidFill>
              <a:latin typeface="+mj-lt"/>
              <a:ea typeface="+mj-ea"/>
              <a:cs typeface="+mj-cs"/>
            </a:rPr>
            <a:t>25 субъектов</a:t>
          </a:r>
          <a:endParaRPr lang="ru-RU" sz="2800" kern="1200" dirty="0">
            <a:solidFill>
              <a:srgbClr val="C0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Владимирская, Воронежская, Калужская, Липецкая, Орловская, Рязанская, Тульская, Архангельская, Вологодская, Мурманская, Новгородская, Псковская, Оренбургская, Пензенская, Новосибирская,  г. Санкт-Петербург, Пермский край, Алтайский край, Р. Карелия, Р. Башкортостан, Р. Марий Эл, Р. Татарстан, Р. Тыва, Р. Саха (Якутия), ЕАО.</a:t>
          </a:r>
          <a:endParaRPr lang="ru-RU" sz="1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307563" y="1472738"/>
        <a:ext cx="3642029" cy="23277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3D1A4-AF3F-4BF5-A136-8FC80A19A761}">
      <dsp:nvSpPr>
        <dsp:cNvPr id="0" name=""/>
        <dsp:cNvSpPr/>
      </dsp:nvSpPr>
      <dsp:spPr>
        <a:xfrm>
          <a:off x="0" y="0"/>
          <a:ext cx="11501518" cy="10792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более </a:t>
          </a:r>
          <a:r>
            <a:rPr lang="ru-RU" sz="2000" b="1" i="1" kern="1200" dirty="0" smtClean="0">
              <a:solidFill>
                <a:srgbClr val="FFFF00"/>
              </a:solidFill>
            </a:rPr>
            <a:t>1,14 млн. печатной продукции</a:t>
          </a:r>
          <a:r>
            <a:rPr lang="ru-RU" sz="2000" i="1" kern="1200" dirty="0" smtClean="0">
              <a:solidFill>
                <a:srgbClr val="FFFF00"/>
              </a:solidFill>
            </a:rPr>
            <a:t> </a:t>
          </a:r>
          <a:r>
            <a:rPr lang="ru-RU" sz="2000" i="1" kern="1200" dirty="0" smtClean="0"/>
            <a:t>– (бюллетени, листовки, плакаты, буклеты)</a:t>
          </a:r>
          <a:endParaRPr lang="ru-RU" sz="2000" kern="1200" dirty="0"/>
        </a:p>
      </dsp:txBody>
      <dsp:txXfrm>
        <a:off x="2408228" y="0"/>
        <a:ext cx="9093289" cy="1079244"/>
      </dsp:txXfrm>
    </dsp:sp>
    <dsp:sp modelId="{B7AEF90C-9D28-455B-A330-6698E81C890A}">
      <dsp:nvSpPr>
        <dsp:cNvPr id="0" name=""/>
        <dsp:cNvSpPr/>
      </dsp:nvSpPr>
      <dsp:spPr>
        <a:xfrm>
          <a:off x="96491" y="129768"/>
          <a:ext cx="2300303" cy="8633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7D34A-7C83-485E-9A2C-2AD086CFDA85}">
      <dsp:nvSpPr>
        <dsp:cNvPr id="0" name=""/>
        <dsp:cNvSpPr/>
      </dsp:nvSpPr>
      <dsp:spPr>
        <a:xfrm>
          <a:off x="0" y="1187168"/>
          <a:ext cx="11501518" cy="10792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На сайтах размещено около </a:t>
          </a:r>
          <a:r>
            <a:rPr lang="ru-RU" sz="1800" b="1" i="1" kern="1200" dirty="0" smtClean="0">
              <a:solidFill>
                <a:srgbClr val="FFFF00"/>
              </a:solidFill>
            </a:rPr>
            <a:t>3,4 тыс. информационных сообщений</a:t>
          </a:r>
          <a:r>
            <a:rPr lang="ru-RU" sz="1800" i="1" kern="1200" dirty="0" smtClean="0">
              <a:solidFill>
                <a:srgbClr val="FFFF00"/>
              </a:solidFill>
            </a:rPr>
            <a:t> </a:t>
          </a:r>
          <a:r>
            <a:rPr lang="ru-RU" sz="1800" i="1" kern="1200" dirty="0" smtClean="0"/>
            <a:t>об </a:t>
          </a:r>
          <a:r>
            <a:rPr lang="ru-RU" sz="1800" i="1" kern="1200" dirty="0" err="1" smtClean="0"/>
            <a:t>эпид.ситуации</a:t>
          </a:r>
          <a:r>
            <a:rPr lang="ru-RU" sz="1800" i="1" kern="1200" dirty="0" smtClean="0"/>
            <a:t> по гриппу и ОРВИ, мерах индивидуальной и общественной профилактики гриппа, значимости и эффективности вакцинации, вреде самолечения</a:t>
          </a:r>
          <a:endParaRPr lang="ru-RU" sz="1800" kern="1200" dirty="0"/>
        </a:p>
      </dsp:txBody>
      <dsp:txXfrm>
        <a:off x="2408228" y="1187168"/>
        <a:ext cx="9093289" cy="1079244"/>
      </dsp:txXfrm>
    </dsp:sp>
    <dsp:sp modelId="{4C4B9C7B-2B0A-42B5-B4A9-C981DAABB51F}">
      <dsp:nvSpPr>
        <dsp:cNvPr id="0" name=""/>
        <dsp:cNvSpPr/>
      </dsp:nvSpPr>
      <dsp:spPr>
        <a:xfrm>
          <a:off x="107924" y="1295092"/>
          <a:ext cx="2300303" cy="8633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F0A97E-9B39-4B7F-97FE-A614B697BBA9}">
      <dsp:nvSpPr>
        <dsp:cNvPr id="0" name=""/>
        <dsp:cNvSpPr/>
      </dsp:nvSpPr>
      <dsp:spPr>
        <a:xfrm>
          <a:off x="0" y="2374336"/>
          <a:ext cx="11501518" cy="10792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/>
            <a:t>размещено более </a:t>
          </a:r>
          <a:r>
            <a:rPr lang="ru-RU" sz="2000" b="1" i="1" kern="1200" dirty="0" smtClean="0">
              <a:solidFill>
                <a:srgbClr val="FFFF00"/>
              </a:solidFill>
            </a:rPr>
            <a:t>20,1 тыс. публикаций</a:t>
          </a:r>
          <a:r>
            <a:rPr lang="ru-RU" sz="2000" i="1" kern="1200" dirty="0" smtClean="0">
              <a:solidFill>
                <a:srgbClr val="FFFF00"/>
              </a:solidFill>
            </a:rPr>
            <a:t> </a:t>
          </a:r>
          <a:r>
            <a:rPr lang="ru-RU" sz="2000" i="1" kern="1200" dirty="0" smtClean="0"/>
            <a:t>(в газетах, журналах и интернет ресурсах), проведено более 6тыс. выступлений на радио и телевидении</a:t>
          </a:r>
          <a:endParaRPr lang="ru-RU" sz="2000" kern="1200" dirty="0"/>
        </a:p>
      </dsp:txBody>
      <dsp:txXfrm>
        <a:off x="2408228" y="2374336"/>
        <a:ext cx="9093289" cy="1079244"/>
      </dsp:txXfrm>
    </dsp:sp>
    <dsp:sp modelId="{F7F342F5-BD54-4658-A409-50F50A2D1478}">
      <dsp:nvSpPr>
        <dsp:cNvPr id="0" name=""/>
        <dsp:cNvSpPr/>
      </dsp:nvSpPr>
      <dsp:spPr>
        <a:xfrm>
          <a:off x="107924" y="2482261"/>
          <a:ext cx="2300303" cy="8633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A3BEF-6E01-4BD2-8D94-E30E45BE3B1C}">
      <dsp:nvSpPr>
        <dsp:cNvPr id="0" name=""/>
        <dsp:cNvSpPr/>
      </dsp:nvSpPr>
      <dsp:spPr>
        <a:xfrm>
          <a:off x="0" y="3561505"/>
          <a:ext cx="11501518" cy="10792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/>
            <a:t>В рамках Всероссийской «Горячей линии»  </a:t>
          </a:r>
          <a:r>
            <a:rPr lang="ru-RU" sz="2000" b="0" i="1" kern="1200" dirty="0" err="1" smtClean="0"/>
            <a:t>Роспотребнадзора</a:t>
          </a:r>
          <a:r>
            <a:rPr lang="ru-RU" sz="2000" b="0" i="1" kern="1200" dirty="0" smtClean="0"/>
            <a:t> принято</a:t>
          </a:r>
          <a:r>
            <a:rPr lang="ru-RU" sz="2000" b="1" i="1" kern="1200" dirty="0" smtClean="0"/>
            <a:t> более </a:t>
          </a:r>
          <a:r>
            <a:rPr lang="ru-RU" sz="2000" b="1" i="1" kern="1200" dirty="0" smtClean="0">
              <a:solidFill>
                <a:srgbClr val="FFFF00"/>
              </a:solidFill>
            </a:rPr>
            <a:t>29,4 тыс. звонков и сообщений</a:t>
          </a:r>
          <a:endParaRPr lang="ru-RU" sz="2000" kern="1200" dirty="0">
            <a:solidFill>
              <a:srgbClr val="FFFF00"/>
            </a:solidFill>
          </a:endParaRPr>
        </a:p>
      </dsp:txBody>
      <dsp:txXfrm>
        <a:off x="2408228" y="3561505"/>
        <a:ext cx="9093289" cy="1079244"/>
      </dsp:txXfrm>
    </dsp:sp>
    <dsp:sp modelId="{7AF68D6A-FB05-4547-AE60-1FD0A3324DE6}">
      <dsp:nvSpPr>
        <dsp:cNvPr id="0" name=""/>
        <dsp:cNvSpPr/>
      </dsp:nvSpPr>
      <dsp:spPr>
        <a:xfrm>
          <a:off x="107924" y="3669429"/>
          <a:ext cx="2300303" cy="8633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04EB8-7659-4F6D-B586-E682F15F0771}">
      <dsp:nvSpPr>
        <dsp:cNvPr id="0" name=""/>
        <dsp:cNvSpPr/>
      </dsp:nvSpPr>
      <dsp:spPr>
        <a:xfrm>
          <a:off x="3276433" y="1533478"/>
          <a:ext cx="1474603" cy="7017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240"/>
              </a:lnTo>
              <a:lnTo>
                <a:pt x="1474603" y="478240"/>
              </a:lnTo>
              <a:lnTo>
                <a:pt x="1474603" y="7017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E6275B-63BB-437E-94E3-40BA3696B0E8}">
      <dsp:nvSpPr>
        <dsp:cNvPr id="0" name=""/>
        <dsp:cNvSpPr/>
      </dsp:nvSpPr>
      <dsp:spPr>
        <a:xfrm>
          <a:off x="1801830" y="1533478"/>
          <a:ext cx="1474603" cy="701777"/>
        </a:xfrm>
        <a:custGeom>
          <a:avLst/>
          <a:gdLst/>
          <a:ahLst/>
          <a:cxnLst/>
          <a:rect l="0" t="0" r="0" b="0"/>
          <a:pathLst>
            <a:path>
              <a:moveTo>
                <a:pt x="1474603" y="0"/>
              </a:moveTo>
              <a:lnTo>
                <a:pt x="1474603" y="478240"/>
              </a:lnTo>
              <a:lnTo>
                <a:pt x="0" y="478240"/>
              </a:lnTo>
              <a:lnTo>
                <a:pt x="0" y="7017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5A344D-AA3C-477D-9913-46581FFF5082}">
      <dsp:nvSpPr>
        <dsp:cNvPr id="0" name=""/>
        <dsp:cNvSpPr/>
      </dsp:nvSpPr>
      <dsp:spPr>
        <a:xfrm>
          <a:off x="2069939" y="1232"/>
          <a:ext cx="2412986" cy="1532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7FF4B4-7B9A-4818-8888-2922585CC8C7}">
      <dsp:nvSpPr>
        <dsp:cNvPr id="0" name=""/>
        <dsp:cNvSpPr/>
      </dsp:nvSpPr>
      <dsp:spPr>
        <a:xfrm>
          <a:off x="2338049" y="255936"/>
          <a:ext cx="2412986" cy="1532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28,8 тыс. </a:t>
          </a:r>
          <a:r>
            <a:rPr lang="ru-RU" sz="2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семинаров, конференций, циклов обучения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82927" y="300814"/>
        <a:ext cx="2323230" cy="1442490"/>
      </dsp:txXfrm>
    </dsp:sp>
    <dsp:sp modelId="{3B44251A-BD16-45CB-8503-349DD9C520D1}">
      <dsp:nvSpPr>
        <dsp:cNvPr id="0" name=""/>
        <dsp:cNvSpPr/>
      </dsp:nvSpPr>
      <dsp:spPr>
        <a:xfrm>
          <a:off x="595336" y="2235255"/>
          <a:ext cx="2412986" cy="1532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3446F1-04D5-4ACA-962F-AF0E7A4D3755}">
      <dsp:nvSpPr>
        <dsp:cNvPr id="0" name=""/>
        <dsp:cNvSpPr/>
      </dsp:nvSpPr>
      <dsp:spPr>
        <a:xfrm>
          <a:off x="863446" y="2489960"/>
          <a:ext cx="2412986" cy="1532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более 957,3 тыс. </a:t>
          </a:r>
          <a:r>
            <a:rPr lang="ru-RU" sz="2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медицинских работников </a:t>
          </a:r>
          <a:endParaRPr lang="ru-RU" sz="2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8324" y="2534838"/>
        <a:ext cx="2323230" cy="1442490"/>
      </dsp:txXfrm>
    </dsp:sp>
    <dsp:sp modelId="{4BB25093-B38D-4E0B-874A-E46B5CF25A07}">
      <dsp:nvSpPr>
        <dsp:cNvPr id="0" name=""/>
        <dsp:cNvSpPr/>
      </dsp:nvSpPr>
      <dsp:spPr>
        <a:xfrm>
          <a:off x="3544542" y="2235255"/>
          <a:ext cx="2412986" cy="1532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FC8D3C-DC42-44B7-8625-C3C3E814BA38}">
      <dsp:nvSpPr>
        <dsp:cNvPr id="0" name=""/>
        <dsp:cNvSpPr/>
      </dsp:nvSpPr>
      <dsp:spPr>
        <a:xfrm>
          <a:off x="3812652" y="2489960"/>
          <a:ext cx="2412986" cy="15322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1" kern="1200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568,1 тыс. </a:t>
          </a:r>
          <a:r>
            <a:rPr lang="ru-RU" sz="2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работников детских</a:t>
          </a:r>
          <a:r>
            <a:rPr lang="ru-RU" sz="22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2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учреждений</a:t>
          </a:r>
          <a:endParaRPr lang="ru-RU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57530" y="2534838"/>
        <a:ext cx="2323230" cy="14424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8" y="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2B40B-DE54-40F6-B9A3-E7C4AFDC233E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8" y="943009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278EE-D94E-4244-9780-09EC0459D8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520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9869B-CB2B-40A6-A6B8-1191AC4C908D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180975" y="746125"/>
            <a:ext cx="70310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8" y="9430090"/>
            <a:ext cx="2889938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16AAB-0330-4C7A-89B3-072506D20C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581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26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44134" algn="l" defTabSz="108826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088268" algn="l" defTabSz="108826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32402" algn="l" defTabSz="108826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176537" algn="l" defTabSz="108826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720670" algn="l" defTabSz="108826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264805" algn="l" defTabSz="108826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808938" algn="l" defTabSz="108826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353072" algn="l" defTabSz="1088268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16AAB-0330-4C7A-89B3-072506D20C5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894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2148" y="2130922"/>
            <a:ext cx="11017648" cy="147036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4292" y="3887100"/>
            <a:ext cx="9073356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5C06A8-338A-4FBA-885C-43544F10043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E0823-795D-4FE9-A825-F4BAE0B4E1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8928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33935-4E3D-48FE-99CF-78A23A1239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54A6-B41D-4E6D-B9D5-828097A190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6018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97405" y="274704"/>
            <a:ext cx="2916436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8098" y="274704"/>
            <a:ext cx="8533276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D8C9F-C2C2-4D1A-8889-5853D98464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19A4E-5B0A-4471-A724-4535452083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7496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48099" y="274704"/>
            <a:ext cx="11665745" cy="58528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-240781" y="836811"/>
            <a:ext cx="816873" cy="528760"/>
          </a:xfrm>
        </p:spPr>
        <p:txBody>
          <a:bodyPr/>
          <a:lstStyle>
            <a:lvl1pPr>
              <a:defRPr/>
            </a:lvl1pPr>
          </a:lstStyle>
          <a:p>
            <a:fld id="{FBBE382D-9531-4B51-91F1-A63235846DDB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7913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99" y="457306"/>
            <a:ext cx="11665745" cy="137191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48097" y="1981659"/>
            <a:ext cx="5724856" cy="388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88986" y="1981659"/>
            <a:ext cx="5724856" cy="388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410D3-E6FF-435E-B811-69F4554ECD4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B015A-44C2-4077-9231-D7BAD396257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623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48097" y="274701"/>
            <a:ext cx="11665744" cy="11432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48097" y="1600571"/>
            <a:ext cx="5724856" cy="21864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588985" y="1600571"/>
            <a:ext cx="5724856" cy="21864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48097" y="3939500"/>
            <a:ext cx="5724856" cy="21880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88985" y="3939500"/>
            <a:ext cx="5724856" cy="21880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F3432-3FD4-4A69-ADC3-B9782A1050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D0455-3850-43DB-9FA6-EB1ECB2B5A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74017-1256-4EB0-A050-5192153C3B2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9909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908" y="4407928"/>
            <a:ext cx="11017648" cy="1362391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23908" y="2907388"/>
            <a:ext cx="11017648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1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40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53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6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8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9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30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32F8C0-C40F-4A71-92B2-BEFF5696713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A963-03EB-408D-8CE2-D96C1F4825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48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8097" y="1600577"/>
            <a:ext cx="5724856" cy="452701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88986" y="1600577"/>
            <a:ext cx="5724856" cy="452701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E4C13-38FD-48FB-B1CB-F58CD23565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6AFA1-D8F0-4565-98C8-56DD7BA3B9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4456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8099" y="1535475"/>
            <a:ext cx="5727107" cy="63990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34" indent="0">
              <a:buNone/>
              <a:defRPr sz="2400" b="1"/>
            </a:lvl2pPr>
            <a:lvl3pPr marL="1088268" indent="0">
              <a:buNone/>
              <a:defRPr sz="2100" b="1"/>
            </a:lvl3pPr>
            <a:lvl4pPr marL="1632402" indent="0">
              <a:buNone/>
              <a:defRPr sz="1900" b="1"/>
            </a:lvl4pPr>
            <a:lvl5pPr marL="2176537" indent="0">
              <a:buNone/>
              <a:defRPr sz="1900" b="1"/>
            </a:lvl5pPr>
            <a:lvl6pPr marL="2720670" indent="0">
              <a:buNone/>
              <a:defRPr sz="1900" b="1"/>
            </a:lvl6pPr>
            <a:lvl7pPr marL="3264805" indent="0">
              <a:buNone/>
              <a:defRPr sz="1900" b="1"/>
            </a:lvl7pPr>
            <a:lvl8pPr marL="3808938" indent="0">
              <a:buNone/>
              <a:defRPr sz="1900" b="1"/>
            </a:lvl8pPr>
            <a:lvl9pPr marL="435307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8099" y="2175380"/>
            <a:ext cx="5727107" cy="39522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84493" y="1535475"/>
            <a:ext cx="5729356" cy="63990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44134" indent="0">
              <a:buNone/>
              <a:defRPr sz="2400" b="1"/>
            </a:lvl2pPr>
            <a:lvl3pPr marL="1088268" indent="0">
              <a:buNone/>
              <a:defRPr sz="2100" b="1"/>
            </a:lvl3pPr>
            <a:lvl4pPr marL="1632402" indent="0">
              <a:buNone/>
              <a:defRPr sz="1900" b="1"/>
            </a:lvl4pPr>
            <a:lvl5pPr marL="2176537" indent="0">
              <a:buNone/>
              <a:defRPr sz="1900" b="1"/>
            </a:lvl5pPr>
            <a:lvl6pPr marL="2720670" indent="0">
              <a:buNone/>
              <a:defRPr sz="1900" b="1"/>
            </a:lvl6pPr>
            <a:lvl7pPr marL="3264805" indent="0">
              <a:buNone/>
              <a:defRPr sz="1900" b="1"/>
            </a:lvl7pPr>
            <a:lvl8pPr marL="3808938" indent="0">
              <a:buNone/>
              <a:defRPr sz="1900" b="1"/>
            </a:lvl8pPr>
            <a:lvl9pPr marL="4353072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84493" y="2175380"/>
            <a:ext cx="5729356" cy="39522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FAF44-6C5D-4F4D-AD90-10F8CC067B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C7A49-D483-472E-AF22-84C2C45789A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9343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91706-F023-45A4-8256-0897EE22E82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F1596-6CA2-4569-B907-B2A645517D8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54452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62BC8-FAD5-4689-A888-072CA197CC4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E881E-7EC2-4E5F-862B-1BD1BC14E0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9539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101" y="273118"/>
            <a:ext cx="4264388" cy="116231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67758" y="273118"/>
            <a:ext cx="7246083" cy="585446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8101" y="1435439"/>
            <a:ext cx="4264388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134" indent="0">
              <a:buNone/>
              <a:defRPr sz="1500"/>
            </a:lvl2pPr>
            <a:lvl3pPr marL="1088268" indent="0">
              <a:buNone/>
              <a:defRPr sz="1200"/>
            </a:lvl3pPr>
            <a:lvl4pPr marL="1632402" indent="0">
              <a:buNone/>
              <a:defRPr sz="1100"/>
            </a:lvl4pPr>
            <a:lvl5pPr marL="2176537" indent="0">
              <a:buNone/>
              <a:defRPr sz="1100"/>
            </a:lvl5pPr>
            <a:lvl6pPr marL="2720670" indent="0">
              <a:buNone/>
              <a:defRPr sz="1100"/>
            </a:lvl6pPr>
            <a:lvl7pPr marL="3264805" indent="0">
              <a:buNone/>
              <a:defRPr sz="1100"/>
            </a:lvl7pPr>
            <a:lvl8pPr marL="3808938" indent="0">
              <a:buNone/>
              <a:defRPr sz="1100"/>
            </a:lvl8pPr>
            <a:lvl9pPr marL="435307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99B84-6154-410A-8CEF-2D7F6ED994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D1FBB-CBFE-4BEF-AA5E-0536F48E511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025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 userDrawn="1"/>
        </p:nvSpPr>
        <p:spPr>
          <a:xfrm>
            <a:off x="3" y="0"/>
            <a:ext cx="6480970" cy="685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6" tIns="54413" rIns="108826" bIns="54413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0631" y="4801712"/>
            <a:ext cx="7777163" cy="56687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40631" y="612919"/>
            <a:ext cx="7777163" cy="4115753"/>
          </a:xfrm>
        </p:spPr>
        <p:txBody>
          <a:bodyPr rtlCol="0">
            <a:normAutofit/>
          </a:bodyPr>
          <a:lstStyle>
            <a:lvl1pPr marL="0" indent="0">
              <a:buNone/>
              <a:defRPr sz="3800"/>
            </a:lvl1pPr>
            <a:lvl2pPr marL="544134" indent="0">
              <a:buNone/>
              <a:defRPr sz="3300"/>
            </a:lvl2pPr>
            <a:lvl3pPr marL="1088268" indent="0">
              <a:buNone/>
              <a:defRPr sz="2800"/>
            </a:lvl3pPr>
            <a:lvl4pPr marL="1632402" indent="0">
              <a:buNone/>
              <a:defRPr sz="2400"/>
            </a:lvl4pPr>
            <a:lvl5pPr marL="2176537" indent="0">
              <a:buNone/>
              <a:defRPr sz="2400"/>
            </a:lvl5pPr>
            <a:lvl6pPr marL="2720670" indent="0">
              <a:buNone/>
              <a:defRPr sz="2400"/>
            </a:lvl6pPr>
            <a:lvl7pPr marL="3264805" indent="0">
              <a:buNone/>
              <a:defRPr sz="2400"/>
            </a:lvl7pPr>
            <a:lvl8pPr marL="3808938" indent="0">
              <a:buNone/>
              <a:defRPr sz="2400"/>
            </a:lvl8pPr>
            <a:lvl9pPr marL="4353072" indent="0">
              <a:buNone/>
              <a:defRPr sz="24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0631" y="5368581"/>
            <a:ext cx="7777163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134" indent="0">
              <a:buNone/>
              <a:defRPr sz="1500"/>
            </a:lvl2pPr>
            <a:lvl3pPr marL="1088268" indent="0">
              <a:buNone/>
              <a:defRPr sz="1200"/>
            </a:lvl3pPr>
            <a:lvl4pPr marL="1632402" indent="0">
              <a:buNone/>
              <a:defRPr sz="1100"/>
            </a:lvl4pPr>
            <a:lvl5pPr marL="2176537" indent="0">
              <a:buNone/>
              <a:defRPr sz="1100"/>
            </a:lvl5pPr>
            <a:lvl6pPr marL="2720670" indent="0">
              <a:buNone/>
              <a:defRPr sz="1100"/>
            </a:lvl6pPr>
            <a:lvl7pPr marL="3264805" indent="0">
              <a:buNone/>
              <a:defRPr sz="1100"/>
            </a:lvl7pPr>
            <a:lvl8pPr marL="3808938" indent="0">
              <a:buNone/>
              <a:defRPr sz="1100"/>
            </a:lvl8pPr>
            <a:lvl9pPr marL="4353072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9D5FA9-BB8A-4661-BBFB-175949AB89A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CB78F-A559-45CC-AC10-7E01064701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1652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48099" y="274703"/>
            <a:ext cx="11665745" cy="1143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26" tIns="54413" rIns="108826" bIns="544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48099" y="1600577"/>
            <a:ext cx="11665745" cy="452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26" tIns="54413" rIns="108826" bIns="54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8100" y="6357825"/>
            <a:ext cx="3024453" cy="365210"/>
          </a:xfrm>
          <a:prstGeom prst="rect">
            <a:avLst/>
          </a:prstGeom>
        </p:spPr>
        <p:txBody>
          <a:bodyPr vert="horz" lIns="108826" tIns="54413" rIns="108826" bIns="5441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7AEED7-E7B4-41F8-994E-26B33C4C4C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428665" y="6357825"/>
            <a:ext cx="4104613" cy="365210"/>
          </a:xfrm>
          <a:prstGeom prst="rect">
            <a:avLst/>
          </a:prstGeom>
        </p:spPr>
        <p:txBody>
          <a:bodyPr vert="horz" lIns="108826" tIns="54413" rIns="108826" bIns="5441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5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89391" y="6357825"/>
            <a:ext cx="3024453" cy="365210"/>
          </a:xfrm>
          <a:prstGeom prst="rect">
            <a:avLst/>
          </a:prstGeom>
        </p:spPr>
        <p:txBody>
          <a:bodyPr vert="horz" lIns="108826" tIns="54413" rIns="108826" bIns="5441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0DA222-C7A0-4ADC-A973-4AB528BF9B7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84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6" r:id="rId14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5pPr>
      <a:lvl6pPr marL="54413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6pPr>
      <a:lvl7pPr marL="108826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7pPr>
      <a:lvl8pPr marL="1632402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8pPr>
      <a:lvl9pPr marL="2176537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9pPr>
    </p:titleStyle>
    <p:bodyStyle>
      <a:lvl1pPr marL="408102" indent="-40810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218" indent="-34008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335" indent="-272068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469" indent="-27206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602" indent="-27206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737" indent="-272068" algn="l" defTabSz="108826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871" indent="-272068" algn="l" defTabSz="108826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004" indent="-272068" algn="l" defTabSz="108826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139" indent="-272068" algn="l" defTabSz="108826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2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34" algn="l" defTabSz="10882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68" algn="l" defTabSz="10882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02" algn="l" defTabSz="10882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37" algn="l" defTabSz="10882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670" algn="l" defTabSz="10882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805" algn="l" defTabSz="10882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938" algn="l" defTabSz="10882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072" algn="l" defTabSz="108826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06409" y="3248823"/>
            <a:ext cx="10906256" cy="1753006"/>
          </a:xfrm>
          <a:prstGeom prst="rect">
            <a:avLst/>
          </a:prstGeom>
        </p:spPr>
        <p:txBody>
          <a:bodyPr lIns="108826" tIns="54413" rIns="108826" bIns="54413" rtlCol="0"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 dirty="0" smtClean="0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32297" y="4653930"/>
            <a:ext cx="12025337" cy="1584176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lIns="108826" tIns="54413" rIns="108826" bIns="54413" rtlCol="0"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rgbClr val="C00000"/>
                </a:solidFill>
              </a:rPr>
              <a:t/>
            </a:r>
            <a:br>
              <a:rPr lang="ru-RU" sz="2500" b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Заместитель начальника Управления эпидемиологического надзора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Роспотребнадзора</a:t>
            </a:r>
            <a:endParaRPr lang="ru-RU" sz="2000" b="1" i="1" dirty="0" smtClean="0">
              <a:solidFill>
                <a:srgbClr val="C00000"/>
              </a:solidFill>
            </a:endParaRPr>
          </a:p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 smtClean="0">
              <a:solidFill>
                <a:srgbClr val="C00000"/>
              </a:solidFill>
            </a:endParaRPr>
          </a:p>
          <a:p>
            <a:pPr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А.А. Мельникова</a:t>
            </a:r>
            <a:b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rgbClr val="C00000"/>
                </a:solidFill>
              </a:rPr>
              <a:t/>
            </a:r>
            <a:br>
              <a:rPr lang="ru-RU" sz="2500" b="1" dirty="0" smtClean="0">
                <a:solidFill>
                  <a:srgbClr val="C00000"/>
                </a:solidFill>
              </a:rPr>
            </a:br>
            <a:r>
              <a:rPr lang="ru-RU" sz="2500" b="1" dirty="0" smtClean="0">
                <a:solidFill>
                  <a:srgbClr val="C00000"/>
                </a:solidFill>
              </a:rPr>
              <a:t/>
            </a:r>
            <a:br>
              <a:rPr lang="ru-RU" sz="2500" b="1" dirty="0" smtClean="0">
                <a:solidFill>
                  <a:srgbClr val="C00000"/>
                </a:solidFill>
              </a:rPr>
            </a:br>
            <a:r>
              <a:rPr lang="ru-RU" sz="2500" b="1" dirty="0" smtClean="0">
                <a:solidFill>
                  <a:srgbClr val="C00000"/>
                </a:solidFill>
              </a:rPr>
              <a:t/>
            </a:r>
            <a:br>
              <a:rPr lang="ru-RU" sz="2500" b="1" dirty="0" smtClean="0">
                <a:solidFill>
                  <a:srgbClr val="C00000"/>
                </a:solidFill>
              </a:rPr>
            </a:br>
            <a:r>
              <a:rPr lang="ru-RU" sz="2500" b="1" dirty="0" smtClean="0">
                <a:solidFill>
                  <a:srgbClr val="C00000"/>
                </a:solidFill>
              </a:rPr>
              <a:t/>
            </a:r>
            <a:br>
              <a:rPr lang="ru-RU" sz="2500" b="1" dirty="0" smtClean="0">
                <a:solidFill>
                  <a:srgbClr val="C00000"/>
                </a:solidFill>
              </a:rPr>
            </a:br>
            <a:endParaRPr lang="ru-RU" sz="250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326" y="3"/>
            <a:ext cx="12593615" cy="293311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2092" y="2982061"/>
            <a:ext cx="11665745" cy="114326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итогах эпидемического сезона гриппа и ОРВИ 2017-2018 гг. и задачах на </a:t>
            </a:r>
            <a:r>
              <a:rPr lang="ru-RU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эпидсезон</a:t>
            </a:r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2018-2019гг.</a:t>
            </a:r>
            <a:b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/>
              <a:t> 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44159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961938" cy="605591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по стабилизации ситуации, принимаемые в ходе </a:t>
            </a:r>
            <a:r>
              <a:rPr lang="ru-RU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эпидсезона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2017-2018гг. </a:t>
            </a:r>
            <a:endParaRPr lang="ru-RU" sz="28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F1596-6CA2-4569-B907-B2A645517D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282" y="744786"/>
            <a:ext cx="5718740" cy="584775"/>
          </a:xfrm>
          <a:prstGeom prst="rect">
            <a:avLst/>
          </a:prstGeom>
          <a:gradFill>
            <a:gsLst>
              <a:gs pos="0">
                <a:srgbClr val="4F81BD">
                  <a:lumMod val="5000"/>
                  <a:lumOff val="95000"/>
                </a:srgbClr>
              </a:gs>
              <a:gs pos="74000">
                <a:srgbClr val="4F81BD">
                  <a:lumMod val="45000"/>
                  <a:lumOff val="55000"/>
                </a:srgbClr>
              </a:gs>
              <a:gs pos="83000">
                <a:srgbClr val="4F81BD">
                  <a:lumMod val="45000"/>
                  <a:lumOff val="55000"/>
                </a:srgbClr>
              </a:gs>
              <a:gs pos="100000">
                <a:srgbClr val="4F81BD">
                  <a:lumMod val="30000"/>
                  <a:lumOff val="70000"/>
                </a:srgb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закрытия образовательных организаций в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эпидсезоне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2017-2018 гг.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283" y="4036773"/>
            <a:ext cx="57187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пике заболеваемости (12нед.2017г.)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закрыто: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2259 школ, около 140 детских садов, около 5 ССУЗов и ВУЗов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8283" y="5342255"/>
            <a:ext cx="57187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Территориальными органами Роспотребнадзора приняты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по усилению контроля  за эпид. значимыми объектами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0772709"/>
              </p:ext>
            </p:extLst>
          </p:nvPr>
        </p:nvGraphicFramePr>
        <p:xfrm>
          <a:off x="288282" y="1500700"/>
          <a:ext cx="5718740" cy="216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387046" y="1485179"/>
            <a:ext cx="6037037" cy="606788"/>
          </a:xfrm>
          <a:prstGeom prst="rect">
            <a:avLst/>
          </a:prstGeom>
          <a:gradFill>
            <a:gsLst>
              <a:gs pos="0">
                <a:srgbClr val="4F81BD">
                  <a:lumMod val="5000"/>
                  <a:lumOff val="95000"/>
                </a:srgbClr>
              </a:gs>
              <a:gs pos="74000">
                <a:srgbClr val="4F81BD">
                  <a:lumMod val="45000"/>
                  <a:lumOff val="55000"/>
                </a:srgbClr>
              </a:gs>
              <a:gs pos="83000">
                <a:srgbClr val="4F81BD">
                  <a:lumMod val="45000"/>
                  <a:lumOff val="55000"/>
                </a:srgbClr>
              </a:gs>
              <a:gs pos="100000">
                <a:srgbClr val="4F81BD">
                  <a:lumMod val="30000"/>
                  <a:lumOff val="7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 lIns="113240" tIns="56620" rIns="113240" bIns="5662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закрытия школ, ДДУ и т.д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эпид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сезоны: 2014-2015 – 2017-2018гг.) 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760753"/>
              </p:ext>
            </p:extLst>
          </p:nvPr>
        </p:nvGraphicFramePr>
        <p:xfrm>
          <a:off x="6399387" y="2365911"/>
          <a:ext cx="6024696" cy="3008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Овал 3"/>
          <p:cNvSpPr/>
          <p:nvPr/>
        </p:nvSpPr>
        <p:spPr>
          <a:xfrm>
            <a:off x="2918626" y="2441394"/>
            <a:ext cx="458049" cy="13762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6490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313" y="1"/>
            <a:ext cx="12025336" cy="69349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 готовности организаций к </a:t>
            </a:r>
            <a:r>
              <a:rPr lang="ru-RU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эпидсезону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гриппа и ОРВИ 2017-2018гг.</a:t>
            </a:r>
            <a:endParaRPr lang="ru-RU" sz="28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F1596-6CA2-4569-B907-B2A645517D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92337" y="3645818"/>
            <a:ext cx="11233248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Выявленные нарушения в ЛПО:</a:t>
            </a:r>
          </a:p>
          <a:p>
            <a:pPr marL="285750" indent="-28575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проведения или проведение не в полном объеме дополнительных противоэпидемических мероприятий.</a:t>
            </a:r>
            <a:endParaRPr lang="ru-RU" alt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Отсутствие прививок против гриппа у сотрудников или недостаточный охват иммунизацией против гриппа групп риска, недостатки в организации вакцинопрофилактики.</a:t>
            </a:r>
            <a:endParaRPr lang="ru-RU" alt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Нарушения требований к учету, регистрации и лабораторному обследованию больных гриппом.</a:t>
            </a:r>
            <a:endParaRPr lang="ru-RU" alt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ru-RU" alt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Нарушения ведения медицинской документации.</a:t>
            </a:r>
          </a:p>
          <a:p>
            <a:pPr algn="just">
              <a:lnSpc>
                <a:spcPct val="80000"/>
              </a:lnSpc>
            </a:pPr>
            <a:endParaRPr lang="ru-RU" altLang="ru-RU" sz="1800" dirty="0" smtClean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детских образовательных организациях:</a:t>
            </a:r>
          </a:p>
          <a:p>
            <a:pPr marL="285750" indent="-285750" algn="just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alt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Несоблюдение противоэпидемического режима.</a:t>
            </a:r>
            <a:endParaRPr lang="ru-RU" alt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alt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Несвоевременное введение и проведение ограничительных мероприятий не в полном объеме.</a:t>
            </a:r>
            <a:endParaRPr lang="ru-RU" alt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just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ru-RU" alt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Низкий охват иммунизации или отсутствие прививок против гриппа у сотрудников.</a:t>
            </a:r>
            <a:endParaRPr lang="ru-RU" alt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540588"/>
              </p:ext>
            </p:extLst>
          </p:nvPr>
        </p:nvGraphicFramePr>
        <p:xfrm>
          <a:off x="864345" y="1053530"/>
          <a:ext cx="7776864" cy="249233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271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026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26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37212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Плановые/внеплановые надзорные мероприятия</a:t>
                      </a: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</a:rPr>
                        <a:t> (осенне-зимний период 2017-2018гг.)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129620" marR="129620" marT="45731" marB="4573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860"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Проверено объектов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29620" marR="129620" marT="45731" marB="4573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Наложено</a:t>
                      </a:r>
                    </a:p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штрафов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29620" marR="129620" marT="45731" marB="4573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 сумму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129620" marR="129620" marT="45731" marB="45731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1169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ЛПО – 4,6 тыс.                                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ДДО –  более 12,8 тыс.                                       прочие – более 8,6 тыс.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129620" marR="129620"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11,4 тыс.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Cyr" charset="-52"/>
                      </a:endParaRPr>
                    </a:p>
                  </a:txBody>
                  <a:tcPr marL="129620" marR="129620" marT="45731" marB="4573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57,3 млн. руб.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129620" marR="129620" marT="45731" marB="45731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929241" y="1917626"/>
            <a:ext cx="3744416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Приостановлена деятельность </a:t>
            </a:r>
          </a:p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 объектов в 22 субъектах РФ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Системная работа по информированию населения о мерах профилактики гриппа и ОРВИ </a:t>
            </a:r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 августа 2017г.)</a:t>
            </a:r>
            <a:endParaRPr lang="ru-RU" sz="2000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F1596-6CA2-4569-B907-B2A645517D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916754326"/>
              </p:ext>
            </p:extLst>
          </p:nvPr>
        </p:nvGraphicFramePr>
        <p:xfrm>
          <a:off x="551615" y="1643844"/>
          <a:ext cx="1150151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медицинских работников и работников образовательных организаций</a:t>
            </a:r>
            <a:endParaRPr lang="ru-RU" sz="36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F1596-6CA2-4569-B907-B2A645517D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337301" y="1500968"/>
          <a:ext cx="6820976" cy="4023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6324" name="Picture 4" descr="http://www.lek-travi.ru/wp-content/uploads/2015/10/povyishenie-meditsinskoy-kvalifikatsi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80969" y="1429530"/>
            <a:ext cx="5552703" cy="3637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2" name="Picture 2" descr="https://im0-tub-ru.yandex.net/i?id=7fd0f153dff32fa5c3f2a30bc5a0d5ee-l&amp;n=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09729" y="3215480"/>
            <a:ext cx="4762500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35441" y="5755825"/>
            <a:ext cx="6024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Проведено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селекторных совещаний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(12.09.2017, 04.10.2017, 23.10.2017,  29.11.2017, 20.12.2017, 17.01.2018, 20.02.2018, 14.03.2018).</a:t>
            </a:r>
            <a:endPara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16312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99" y="333450"/>
            <a:ext cx="11665745" cy="50405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по 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подготовке к эпидсезону гриппа и ОРВИ 2018-2019 гг.</a:t>
            </a:r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F1596-6CA2-4569-B907-B2A645517D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4305" y="1214676"/>
            <a:ext cx="1195357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Обеспечить проведение  (с августа) своевременной системной информационной работы с населением о мерах профилактики гриппа и ОРВИ, о преимуществах  иммунопрофилактики гриппа;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Принять меры по готовности медицинских организаций к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эпидсезону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подготовке медицинских работников  по оказанию помощи больным гриппом, ОРВИ, ВП;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Обеспечить охват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населения прививками против гриппа – не менее 45% от численности населения с максимальным охватом прививками лиц из групп риска (целевой показатель -75%);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Проработать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возможности использования для иммунизации созданной отечественной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4-х компонентной вакциной против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гриппа;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Организовать исследования эффективности используемых отечественных вакцин;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Совершенствовать работу по исследованию популяционного иммунитета  к гриппу у населения;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Принять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меры по проведению диагностических исследований  на грипп на базе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медицинских организаций;</a:t>
            </a:r>
          </a:p>
          <a:p>
            <a:pPr marL="342900" indent="-34290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Продолжить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практику обучения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диагностике гриппа 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ОРВИ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специалистов, используя возможности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видеоконференций (эпидемиологов, медицинских работников, специалистов лабораторного звена, организаторов здравоохранения).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F1596-6CA2-4569-B907-B2A645517D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0365" y="1111073"/>
            <a:ext cx="124302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откорректированы 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планы по борьбе с гриппом и ОРВИ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выделены 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дополнительные финансовые средства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проведение противоэпидемических и профилактических мероприятий, в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т.ч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обеспечение готовности ЛПО к приему больных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организовано 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санитарно-противоэпидемических комиссий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разных уровней по вопросам профилактики и борьбы с гриппом и ОРВИ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26624611"/>
              </p:ext>
            </p:extLst>
          </p:nvPr>
        </p:nvGraphicFramePr>
        <p:xfrm>
          <a:off x="259864" y="3429793"/>
          <a:ext cx="12215898" cy="2448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08361" y="189434"/>
            <a:ext cx="10474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в субъектах Российской Федерации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80" y="107515"/>
            <a:ext cx="12457384" cy="490795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Документы </a:t>
            </a:r>
            <a:r>
              <a:rPr lang="ru-RU" sz="32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Роспотребнадзора</a:t>
            </a:r>
            <a:endParaRPr lang="ru-RU" sz="32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F1596-6CA2-4569-B907-B2A645517D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68191867"/>
              </p:ext>
            </p:extLst>
          </p:nvPr>
        </p:nvGraphicFramePr>
        <p:xfrm>
          <a:off x="420517" y="777139"/>
          <a:ext cx="12325147" cy="4178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3779" y="5011183"/>
            <a:ext cx="1232188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организационно-распорядительные документы (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4440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) органов исполнительной власти;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приказы органов управления в области охраны здоровья (4661);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постановления Главных государственных санитарных врачей по субъектам РФ  (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974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);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информационно-методические письма (33,9 тыс.) (в адрес органов исполнительной власти, глав администраций муниципальных образований, руководителей предприятий, учреждений и организаций).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36353" y="4293890"/>
            <a:ext cx="650876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00CC"/>
                </a:solidFill>
              </a:rPr>
              <a:t>На региональном и муниципальном уровнях изданы:</a:t>
            </a:r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14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053" y="2"/>
            <a:ext cx="11665745" cy="618172"/>
          </a:xfrm>
        </p:spPr>
        <p:txBody>
          <a:bodyPr/>
          <a:lstStyle/>
          <a:p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населения прививками </a:t>
            </a: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против </a:t>
            </a:r>
            <a:r>
              <a:rPr lang="ru-RU" sz="2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гриппа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F1596-6CA2-4569-B907-B2A645517D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2180" y="604321"/>
            <a:ext cx="688727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эпидсезону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гриппа и ОРВИ 2017-2018гг.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ривито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67,4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человек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т.ч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более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17.5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 детей – 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46,6%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численности населения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604868"/>
              </p:ext>
            </p:extLst>
          </p:nvPr>
        </p:nvGraphicFramePr>
        <p:xfrm>
          <a:off x="7705106" y="909514"/>
          <a:ext cx="5052316" cy="250820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156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366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1794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Охват прививками против гриппа в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эпидсезон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4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2017-2018гг.</a:t>
                      </a: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8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73137409"/>
                  </a:ext>
                </a:extLst>
              </a:tr>
              <a:tr h="53416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</a:rPr>
                        <a:t>40%-45%</a:t>
                      </a:r>
                    </a:p>
                    <a:p>
                      <a:pPr algn="ctr" rtl="0" fontAlgn="b"/>
                      <a:endParaRPr lang="ru-RU" sz="14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</a:rPr>
                        <a:t>45% </a:t>
                      </a:r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</a:rPr>
                        <a:t>и </a:t>
                      </a:r>
                      <a:r>
                        <a:rPr lang="ru-RU" sz="1400" b="1" u="none" strike="noStrike" dirty="0" smtClean="0">
                          <a:solidFill>
                            <a:srgbClr val="C00000"/>
                          </a:solidFill>
                        </a:rPr>
                        <a:t>более</a:t>
                      </a:r>
                    </a:p>
                    <a:p>
                      <a:pPr algn="ctr" rtl="0" fontAlgn="b"/>
                      <a:endParaRPr lang="ru-RU" sz="1400" b="1" i="0" u="none" strike="noStrike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/>
                        <a:t>73 субъекта</a:t>
                      </a:r>
                      <a:r>
                        <a:rPr lang="ru-RU" sz="1400" b="1" u="none" strike="noStrike" dirty="0"/>
                        <a:t>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 smtClean="0"/>
                        <a:t>12 </a:t>
                      </a:r>
                      <a:r>
                        <a:rPr lang="ru-RU" sz="1400" b="1" u="none" strike="noStrike" dirty="0"/>
                        <a:t>субъектов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83193">
                <a:tc>
                  <a:txBody>
                    <a:bodyPr/>
                    <a:lstStyle/>
                    <a:p>
                      <a:pPr algn="l" rtl="0" fontAlgn="t"/>
                      <a:endParaRPr lang="ru-RU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Г. Москва,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г. Санкт-Петербург, г. Севастополь, Республика Тыва, Свердловская, Пензенская, Ленинградская, Иркутская, Амурская области, Краснодарский, Приморский, Хабаровский края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446215"/>
              </p:ext>
            </p:extLst>
          </p:nvPr>
        </p:nvGraphicFramePr>
        <p:xfrm>
          <a:off x="7292251" y="4311778"/>
          <a:ext cx="5465170" cy="2396454"/>
        </p:xfrm>
        <a:graphic>
          <a:graphicData uri="http://schemas.openxmlformats.org/drawingml/2006/table">
            <a:tbl>
              <a:tblPr firstRow="1" firstCol="1" bandRow="1"/>
              <a:tblGrid>
                <a:gridCol w="986772">
                  <a:extLst>
                    <a:ext uri="{9D8B030D-6E8A-4147-A177-3AD203B41FA5}">
                      <a16:colId xmlns:a16="http://schemas.microsoft.com/office/drawing/2014/main" xmlns="" val="1975857509"/>
                    </a:ext>
                  </a:extLst>
                </a:gridCol>
                <a:gridCol w="409267">
                  <a:extLst>
                    <a:ext uri="{9D8B030D-6E8A-4147-A177-3AD203B41FA5}">
                      <a16:colId xmlns:a16="http://schemas.microsoft.com/office/drawing/2014/main" xmlns="" val="1776369164"/>
                    </a:ext>
                  </a:extLst>
                </a:gridCol>
                <a:gridCol w="473625">
                  <a:extLst>
                    <a:ext uri="{9D8B030D-6E8A-4147-A177-3AD203B41FA5}">
                      <a16:colId xmlns:a16="http://schemas.microsoft.com/office/drawing/2014/main" xmlns="" val="2339895661"/>
                    </a:ext>
                  </a:extLst>
                </a:gridCol>
                <a:gridCol w="431461">
                  <a:extLst>
                    <a:ext uri="{9D8B030D-6E8A-4147-A177-3AD203B41FA5}">
                      <a16:colId xmlns:a16="http://schemas.microsoft.com/office/drawing/2014/main" xmlns="" val="350470203"/>
                    </a:ext>
                  </a:extLst>
                </a:gridCol>
                <a:gridCol w="431461">
                  <a:extLst>
                    <a:ext uri="{9D8B030D-6E8A-4147-A177-3AD203B41FA5}">
                      <a16:colId xmlns:a16="http://schemas.microsoft.com/office/drawing/2014/main" xmlns="" val="1612401103"/>
                    </a:ext>
                  </a:extLst>
                </a:gridCol>
                <a:gridCol w="431461">
                  <a:extLst>
                    <a:ext uri="{9D8B030D-6E8A-4147-A177-3AD203B41FA5}">
                      <a16:colId xmlns:a16="http://schemas.microsoft.com/office/drawing/2014/main" xmlns="" val="45140323"/>
                    </a:ext>
                  </a:extLst>
                </a:gridCol>
                <a:gridCol w="431461">
                  <a:extLst>
                    <a:ext uri="{9D8B030D-6E8A-4147-A177-3AD203B41FA5}">
                      <a16:colId xmlns:a16="http://schemas.microsoft.com/office/drawing/2014/main" xmlns="" val="3295875233"/>
                    </a:ext>
                  </a:extLst>
                </a:gridCol>
                <a:gridCol w="427467">
                  <a:extLst>
                    <a:ext uri="{9D8B030D-6E8A-4147-A177-3AD203B41FA5}">
                      <a16:colId xmlns:a16="http://schemas.microsoft.com/office/drawing/2014/main" xmlns="" val="3360995025"/>
                    </a:ext>
                  </a:extLst>
                </a:gridCol>
                <a:gridCol w="455430">
                  <a:extLst>
                    <a:ext uri="{9D8B030D-6E8A-4147-A177-3AD203B41FA5}">
                      <a16:colId xmlns:a16="http://schemas.microsoft.com/office/drawing/2014/main" xmlns="" val="3505782285"/>
                    </a:ext>
                  </a:extLst>
                </a:gridCol>
                <a:gridCol w="531336">
                  <a:extLst>
                    <a:ext uri="{9D8B030D-6E8A-4147-A177-3AD203B41FA5}">
                      <a16:colId xmlns:a16="http://schemas.microsoft.com/office/drawing/2014/main" xmlns="" val="2805983819"/>
                    </a:ext>
                  </a:extLst>
                </a:gridCol>
                <a:gridCol w="455429">
                  <a:extLst>
                    <a:ext uri="{9D8B030D-6E8A-4147-A177-3AD203B41FA5}">
                      <a16:colId xmlns:a16="http://schemas.microsoft.com/office/drawing/2014/main" xmlns="" val="4162879261"/>
                    </a:ext>
                  </a:extLst>
                </a:gridCol>
              </a:tblGrid>
              <a:tr h="523921"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2008-2009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2009-2010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2010-2011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2011-2012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2012-2013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2013-2014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2014-2015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2015-2016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2016-2017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2017-2018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3772224"/>
                  </a:ext>
                </a:extLst>
              </a:tr>
              <a:tr h="312519"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 года - 6 лет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43,2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50,1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45,5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45,0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1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1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1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1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1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2586621"/>
                  </a:ext>
                </a:extLst>
              </a:tr>
              <a:tr h="309938"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 мес. - 6 лет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1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1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1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1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31,3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32,1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31,9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33,4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41,0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43,9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989555"/>
                  </a:ext>
                </a:extLst>
              </a:tr>
              <a:tr h="312519"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 лет - 17 лет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39,6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58,1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58,3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59,5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58,2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60,4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58,2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59,3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63,8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65,7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3466408"/>
                  </a:ext>
                </a:extLst>
              </a:tr>
              <a:tr h="312519"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Лица старше 60 лет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13,7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28,0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26,9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29,7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30,1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32,5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34,4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36,2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44,6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6</a:t>
                      </a:r>
                      <a:r>
                        <a:rPr lang="ru-RU" sz="1400" b="1" dirty="0" smtClean="0">
                          <a:effectLst/>
                        </a:rPr>
                        <a:t>3,0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6334812"/>
                  </a:ext>
                </a:extLst>
              </a:tr>
              <a:tr h="312519"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Медработники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30,6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40,1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39,8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42,0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42,5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44,6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45,3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47,7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49,3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544134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108826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63240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2176537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720670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3264805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808938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4353072" algn="l" defTabSz="1088268" rtl="0" eaLnBrk="1" latinLnBrk="0" hangingPunct="1">
                        <a:defRPr sz="21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</a:rPr>
                        <a:t>89,3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5554679"/>
                  </a:ext>
                </a:extLst>
              </a:tr>
              <a:tr h="312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Лица</a:t>
                      </a:r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 хр. </a:t>
                      </a:r>
                      <a:r>
                        <a:rPr lang="ru-RU" sz="900" b="1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заболеваниями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69,0</a:t>
                      </a:r>
                      <a:endParaRPr lang="ru-RU" sz="14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31004525"/>
                  </a:ext>
                </a:extLst>
              </a:tr>
            </a:tbl>
          </a:graphicData>
        </a:graphic>
      </p:graphicFrame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7548127" y="3742028"/>
            <a:ext cx="49534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53975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Охват иммунизацией против гриппа групп риска </a:t>
            </a:r>
          </a:p>
          <a:p>
            <a:pPr indent="53975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в Российской Федерации  (рекомендовано ВОЗ -75%)</a:t>
            </a:r>
            <a:endParaRPr lang="ru-RU" altLang="ru-RU" sz="1400" dirty="0" smtClean="0">
              <a:solidFill>
                <a:prstClr val="black"/>
              </a:solidFill>
            </a:endParaRPr>
          </a:p>
        </p:txBody>
      </p:sp>
      <p:graphicFrame>
        <p:nvGraphicFramePr>
          <p:cNvPr id="16" name="Group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851760"/>
              </p:ext>
            </p:extLst>
          </p:nvPr>
        </p:nvGraphicFramePr>
        <p:xfrm>
          <a:off x="202180" y="1844767"/>
          <a:ext cx="6887273" cy="4896429"/>
        </p:xfrm>
        <a:graphic>
          <a:graphicData uri="http://schemas.openxmlformats.org/drawingml/2006/table">
            <a:tbl>
              <a:tblPr/>
              <a:tblGrid>
                <a:gridCol w="1410645">
                  <a:extLst>
                    <a:ext uri="{9D8B030D-6E8A-4147-A177-3AD203B41FA5}">
                      <a16:colId xmlns:a16="http://schemas.microsoft.com/office/drawing/2014/main" xmlns="" val="2527512847"/>
                    </a:ext>
                  </a:extLst>
                </a:gridCol>
                <a:gridCol w="663833">
                  <a:extLst>
                    <a:ext uri="{9D8B030D-6E8A-4147-A177-3AD203B41FA5}">
                      <a16:colId xmlns:a16="http://schemas.microsoft.com/office/drawing/2014/main" xmlns="" val="2379802987"/>
                    </a:ext>
                  </a:extLst>
                </a:gridCol>
                <a:gridCol w="746812">
                  <a:extLst>
                    <a:ext uri="{9D8B030D-6E8A-4147-A177-3AD203B41FA5}">
                      <a16:colId xmlns:a16="http://schemas.microsoft.com/office/drawing/2014/main" xmlns="" val="2533288591"/>
                    </a:ext>
                  </a:extLst>
                </a:gridCol>
                <a:gridCol w="632709">
                  <a:extLst>
                    <a:ext uri="{9D8B030D-6E8A-4147-A177-3AD203B41FA5}">
                      <a16:colId xmlns:a16="http://schemas.microsoft.com/office/drawing/2014/main" xmlns="" val="1192817226"/>
                    </a:ext>
                  </a:extLst>
                </a:gridCol>
                <a:gridCol w="624962">
                  <a:extLst>
                    <a:ext uri="{9D8B030D-6E8A-4147-A177-3AD203B41FA5}">
                      <a16:colId xmlns:a16="http://schemas.microsoft.com/office/drawing/2014/main" xmlns="" val="85337786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3833267395"/>
                    </a:ext>
                  </a:extLst>
                </a:gridCol>
                <a:gridCol w="735288">
                  <a:extLst>
                    <a:ext uri="{9D8B030D-6E8A-4147-A177-3AD203B41FA5}">
                      <a16:colId xmlns:a16="http://schemas.microsoft.com/office/drawing/2014/main" xmlns="" val="3025123074"/>
                    </a:ext>
                  </a:extLst>
                </a:gridCol>
                <a:gridCol w="689785">
                  <a:extLst>
                    <a:ext uri="{9D8B030D-6E8A-4147-A177-3AD203B41FA5}">
                      <a16:colId xmlns:a16="http://schemas.microsoft.com/office/drawing/2014/main" xmlns="" val="2350420314"/>
                    </a:ext>
                  </a:extLst>
                </a:gridCol>
                <a:gridCol w="735167">
                  <a:extLst>
                    <a:ext uri="{9D8B030D-6E8A-4147-A177-3AD203B41FA5}">
                      <a16:colId xmlns:a16="http://schemas.microsoft.com/office/drawing/2014/main" xmlns="" val="2475879120"/>
                    </a:ext>
                  </a:extLst>
                </a:gridCol>
              </a:tblGrid>
              <a:tr h="5352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Эпидсезон</a:t>
                      </a: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2010-2011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2011-2012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2012-2013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2013-2014</a:t>
                      </a: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2014-2015</a:t>
                      </a: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2015-2016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2016-2017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2017-2018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2582127"/>
                  </a:ext>
                </a:extLst>
              </a:tr>
              <a:tr h="9515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Привито всего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34,2 млн. чел.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37,2 млн. чел.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37,7 млн. чел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39,7 млн. чел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42,3 млн. чел.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44,9 млн. чел.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55,9 млн. чел.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67,4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млн. чел.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2008948"/>
                  </a:ext>
                </a:extLst>
              </a:tr>
              <a:tr h="5550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Доля привитых  среди населения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24,1%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26%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26,4%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27,8%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29,6%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31,3%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38,2%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46,6%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0274409"/>
                  </a:ext>
                </a:extLst>
              </a:tr>
              <a:tr h="9515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Привито за счет федерального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бюджета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28,1 млн.чел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31,9 млн. чел</a:t>
                      </a: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34,6 млн. чел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35,1 млн. чел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37,7 млн. чел.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млн. чел. 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46,9 млн. чел.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58,3 млн. чел.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64989791"/>
                  </a:ext>
                </a:extLst>
              </a:tr>
              <a:tr h="9515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За счет других источников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6,1 млн. чел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5,3 млн. чел.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4,1 млн. чел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4,5 млн. чел.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4,5 млн. чел.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млн. чел.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млн. чел. 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9,1 </a:t>
                      </a: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млн.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чел.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4140225"/>
                  </a:ext>
                </a:extLst>
              </a:tr>
              <a:tr h="9515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kumimoji="0" lang="ru-RU" alt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за счет средств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работодателей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 млн. чел.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 млн.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чел.</a:t>
                      </a:r>
                    </a:p>
                  </a:txBody>
                  <a:tcPr marL="91461" marR="91461" marT="45731" marB="4573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9448806"/>
                  </a:ext>
                </a:extLst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12288798" y="4954094"/>
            <a:ext cx="468623" cy="19054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170991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25236" y="25728"/>
            <a:ext cx="11665744" cy="706601"/>
          </a:xfrm>
        </p:spPr>
        <p:txBody>
          <a:bodyPr/>
          <a:lstStyle/>
          <a:p>
            <a:r>
              <a:rPr lang="ru-RU" alt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Эпидемический подъем заболеваемости гриппом 2017-2018гг.</a:t>
            </a:r>
            <a:br>
              <a:rPr lang="ru-RU" altLang="ru-RU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832897" y="1701602"/>
            <a:ext cx="72008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981401"/>
              </p:ext>
            </p:extLst>
          </p:nvPr>
        </p:nvGraphicFramePr>
        <p:xfrm>
          <a:off x="813306" y="857025"/>
          <a:ext cx="6336704" cy="2870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/>
          </p:nvPr>
        </p:nvGraphicFramePr>
        <p:xfrm>
          <a:off x="7222465" y="1157433"/>
          <a:ext cx="5328144" cy="2632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158765" y="690157"/>
            <a:ext cx="5040560" cy="6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3240" tIns="56620" rIns="113240" bIns="56620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субъектов РФ,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еженедельно вовлеченных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эпидпроцесс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 возрастным группам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295584"/>
              </p:ext>
            </p:extLst>
          </p:nvPr>
        </p:nvGraphicFramePr>
        <p:xfrm>
          <a:off x="797207" y="3727473"/>
          <a:ext cx="11753401" cy="31057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79192">
                  <a:extLst>
                    <a:ext uri="{9D8B030D-6E8A-4147-A177-3AD203B41FA5}">
                      <a16:colId xmlns:a16="http://schemas.microsoft.com/office/drawing/2014/main" xmlns="" val="1759089048"/>
                    </a:ext>
                  </a:extLst>
                </a:gridCol>
                <a:gridCol w="2453606">
                  <a:extLst>
                    <a:ext uri="{9D8B030D-6E8A-4147-A177-3AD203B41FA5}">
                      <a16:colId xmlns:a16="http://schemas.microsoft.com/office/drawing/2014/main" xmlns="" val="2636432346"/>
                    </a:ext>
                  </a:extLst>
                </a:gridCol>
                <a:gridCol w="2066195">
                  <a:extLst>
                    <a:ext uri="{9D8B030D-6E8A-4147-A177-3AD203B41FA5}">
                      <a16:colId xmlns:a16="http://schemas.microsoft.com/office/drawing/2014/main" xmlns="" val="3247726997"/>
                    </a:ext>
                  </a:extLst>
                </a:gridCol>
                <a:gridCol w="2454408">
                  <a:extLst>
                    <a:ext uri="{9D8B030D-6E8A-4147-A177-3AD203B41FA5}">
                      <a16:colId xmlns:a16="http://schemas.microsoft.com/office/drawing/2014/main" xmlns="" val="815838665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chemeClr val="bg1"/>
                          </a:solidFill>
                          <a:effectLst/>
                        </a:rPr>
                        <a:t>Эпидсезон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</a:rPr>
                        <a:t> 2017-2018, </a:t>
                      </a:r>
                      <a:r>
                        <a:rPr lang="ru-RU" sz="1400" b="1" kern="1200" dirty="0" err="1">
                          <a:solidFill>
                            <a:schemeClr val="bg1"/>
                          </a:solidFill>
                          <a:effectLst/>
                        </a:rPr>
                        <a:t>нед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</a:rPr>
                        <a:t>7 </a:t>
                      </a:r>
                      <a:r>
                        <a:rPr lang="ru-RU" sz="1400" b="1" kern="1200" dirty="0" err="1">
                          <a:solidFill>
                            <a:schemeClr val="bg1"/>
                          </a:solidFill>
                          <a:effectLst/>
                        </a:rPr>
                        <a:t>нед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endParaRPr lang="ru-RU" sz="1400" b="1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(начало </a:t>
                      </a:r>
                      <a:r>
                        <a:rPr lang="ru-RU" sz="1400" b="1" kern="1200" dirty="0" err="1">
                          <a:solidFill>
                            <a:schemeClr val="bg1"/>
                          </a:solidFill>
                          <a:effectLst/>
                        </a:rPr>
                        <a:t>эпид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</a:rPr>
                        <a:t>. подъема)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</a:rPr>
                        <a:t>12 </a:t>
                      </a:r>
                      <a:r>
                        <a:rPr lang="ru-RU" sz="1400" b="1" kern="1200" dirty="0" err="1">
                          <a:solidFill>
                            <a:schemeClr val="bg1"/>
                          </a:solidFill>
                          <a:effectLst/>
                        </a:rPr>
                        <a:t>нед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endParaRPr lang="ru-RU" sz="1400" b="1" kern="1200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</a:rPr>
                        <a:t>пик эпидемии) 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</a:rPr>
                        <a:t>16 </a:t>
                      </a:r>
                      <a:r>
                        <a:rPr lang="ru-RU" sz="1400" b="1" kern="1200" dirty="0" err="1">
                          <a:solidFill>
                            <a:schemeClr val="bg1"/>
                          </a:solidFill>
                          <a:effectLst/>
                        </a:rPr>
                        <a:t>нед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</a:rPr>
                        <a:t>. 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9420998"/>
                  </a:ext>
                </a:extLst>
              </a:tr>
              <a:tr h="265224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Кол-во заболевших, чел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+mn-lt"/>
                        </a:rPr>
                        <a:t>955 тыс. чел. 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>
                          <a:effectLst/>
                          <a:latin typeface="+mn-lt"/>
                        </a:rPr>
                        <a:t>1,07 млн. чел. 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+mn-lt"/>
                        </a:rPr>
                        <a:t>767 тыс. чел 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5252265"/>
                  </a:ext>
                </a:extLst>
              </a:tr>
              <a:tr h="265224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Кол-во госпитализированных, чел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+mn-lt"/>
                        </a:rPr>
                        <a:t>21,3 тыс. чел.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+mn-lt"/>
                        </a:rPr>
                        <a:t>27,3 тыс. чел.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+mn-lt"/>
                        </a:rPr>
                        <a:t>20 тыс. чел.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0026438"/>
                  </a:ext>
                </a:extLst>
              </a:tr>
              <a:tr h="265224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Число внебольничных пневмоний, тыс. сл.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+mn-lt"/>
                        </a:rPr>
                        <a:t>16,7 тыс. чел 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+mn-lt"/>
                        </a:rPr>
                        <a:t>20,4 тыс. чел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 тыс. чел.</a:t>
                      </a:r>
                      <a:endParaRPr lang="ru-RU" sz="1400" b="1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16945"/>
                  </a:ext>
                </a:extLst>
              </a:tr>
              <a:tr h="265224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Показатель заболеваемости ВП на 10 тыс. населения 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+mn-lt"/>
                        </a:rPr>
                        <a:t>1,14 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+mn-lt"/>
                        </a:rPr>
                        <a:t>1,39 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 </a:t>
                      </a:r>
                      <a:r>
                        <a:rPr lang="ru-RU" sz="1400" b="1" dirty="0" smtClean="0">
                          <a:effectLst/>
                          <a:latin typeface="+mn-lt"/>
                        </a:rPr>
                        <a:t>1,15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416547"/>
                  </a:ext>
                </a:extLst>
              </a:tr>
              <a:tr h="265224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Доля циркулирующих вирусов гриппа,%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</a:rPr>
                        <a:t>40,4%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67,8%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" indent="-46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69,2%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7404094"/>
                  </a:ext>
                </a:extLst>
              </a:tr>
              <a:tr h="265224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Доля вирусов гриппа А (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2),%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</a:rPr>
                        <a:t>11,75%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14,03%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" indent="-46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20,47%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2711927"/>
                  </a:ext>
                </a:extLst>
              </a:tr>
              <a:tr h="265224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Доля вирусов гриппа А (H1N1)</a:t>
                      </a:r>
                      <a:r>
                        <a:rPr lang="en-US" sz="1400" b="1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pdm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09,%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</a:rPr>
                        <a:t>11,46%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25,54%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" indent="-46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27,91%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4432665"/>
                  </a:ext>
                </a:extLst>
              </a:tr>
              <a:tr h="265224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Доля вирусов гриппа </a:t>
                      </a: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</a:t>
                      </a:r>
                      <a:r>
                        <a:rPr lang="ru-RU" sz="14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,%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</a:rPr>
                        <a:t>15,09%</a:t>
                      </a:r>
                      <a:endParaRPr lang="ru-RU" sz="1400" b="1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21,71%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" indent="-469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17,23%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2704589"/>
                  </a:ext>
                </a:extLst>
              </a:tr>
            </a:tbl>
          </a:graphicData>
        </a:graphic>
      </p:graphicFrame>
      <p:sp>
        <p:nvSpPr>
          <p:cNvPr id="2" name="Овал 1"/>
          <p:cNvSpPr/>
          <p:nvPr/>
        </p:nvSpPr>
        <p:spPr>
          <a:xfrm>
            <a:off x="5443708" y="732329"/>
            <a:ext cx="533205" cy="5646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4104705" y="1413570"/>
            <a:ext cx="504056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569424" y="1099255"/>
            <a:ext cx="576064" cy="4959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6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48099" y="17154"/>
            <a:ext cx="11665745" cy="919721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Уровни превышения эпидподпорогов в субъектах Российской Федерации на пике </a:t>
            </a:r>
            <a:r>
              <a:rPr lang="ru-RU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эпидподъема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(12 –я </a:t>
            </a:r>
            <a:r>
              <a:rPr lang="ru-RU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</a:t>
            </a:r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2018г.)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8850341"/>
              </p:ext>
            </p:extLst>
          </p:nvPr>
        </p:nvGraphicFramePr>
        <p:xfrm>
          <a:off x="504306" y="1180127"/>
          <a:ext cx="11953329" cy="381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46AFA1-D8F0-4565-98C8-56DD7BA3B9B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 bwMode="auto">
          <a:xfrm>
            <a:off x="11305507" y="1269556"/>
            <a:ext cx="165643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26" tIns="54413" rIns="108826" bIns="54413" numCol="1" anchor="ctr" anchorCtr="0" compatLnSpc="1">
            <a:prstTxWarp prst="textNoShape">
              <a:avLst/>
            </a:prstTxWarp>
          </a:bodyPr>
          <a:lstStyle/>
          <a:p>
            <a:pPr algn="ctr" defTabSz="914254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4306" y="4869954"/>
            <a:ext cx="11953330" cy="15204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91426" tIns="45712" rIns="91426" bIns="45712">
            <a:spAutoFit/>
          </a:bodyPr>
          <a:lstStyle/>
          <a:p>
            <a:pPr algn="just" defTabSz="9142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субъектов с превышением недельных </a:t>
            </a:r>
            <a:r>
              <a:rPr lang="ru-RU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эпид.порогов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заболеваемости гриппом и ОРВИ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29 </a:t>
            </a:r>
          </a:p>
          <a:p>
            <a:pPr algn="just" defTabSz="9142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Распространенность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 во всех федеральных   округах (за исключением южных регионов страны). 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defTabSz="9142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заболевших 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около 1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млн.чел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just" defTabSz="9142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госпитализированных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27,3 тыс. в неделю. </a:t>
            </a:r>
          </a:p>
          <a:p>
            <a:pPr algn="just" defTabSz="914254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циркулирующих вирусов гриппа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67,8% (доля вируса гриппа </a:t>
            </a: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(H1N1)2009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 25,54%, </a:t>
            </a:r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вируса гриппа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21,71%).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756113" y="405458"/>
            <a:ext cx="11665744" cy="490797"/>
          </a:xfrm>
        </p:spPr>
        <p:txBody>
          <a:bodyPr/>
          <a:lstStyle/>
          <a:p>
            <a:r>
              <a:rPr lang="ru-RU" alt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Заболеваемость </a:t>
            </a:r>
            <a:r>
              <a:rPr lang="ru-RU" altLang="ru-RU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гриппом </a:t>
            </a:r>
            <a:r>
              <a:rPr lang="ru-RU" alt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привитых лиц в </a:t>
            </a:r>
            <a:r>
              <a:rPr lang="ru-RU" altLang="ru-RU" sz="28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эпидсезоне</a:t>
            </a:r>
            <a:r>
              <a:rPr lang="ru-RU" alt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2017-2018гг.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676916" y="1135410"/>
          <a:ext cx="5724856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488">
                  <a:extLst>
                    <a:ext uri="{9D8B030D-6E8A-4147-A177-3AD203B41FA5}">
                      <a16:colId xmlns:a16="http://schemas.microsoft.com/office/drawing/2014/main" xmlns="" val="1081577188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607174284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3624103188"/>
                    </a:ext>
                  </a:extLst>
                </a:gridCol>
                <a:gridCol w="1188128">
                  <a:extLst>
                    <a:ext uri="{9D8B030D-6E8A-4147-A177-3AD203B41FA5}">
                      <a16:colId xmlns:a16="http://schemas.microsoft.com/office/drawing/2014/main" xmlns="" val="1187622030"/>
                    </a:ext>
                  </a:extLst>
                </a:gridCol>
              </a:tblGrid>
              <a:tr h="333470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2015-2016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2016-2017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2017-2018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85794904"/>
                  </a:ext>
                </a:extLst>
              </a:tr>
              <a:tr h="79739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Кол-во лабораторно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</a:rPr>
                        <a:t> подтвержденных случаев заболеваний гриппом среди привитых, </a:t>
                      </a:r>
                      <a:r>
                        <a:rPr lang="ru-RU" sz="1200" b="1" baseline="0" dirty="0" err="1" smtClean="0">
                          <a:solidFill>
                            <a:schemeClr val="bg1"/>
                          </a:solidFill>
                        </a:rPr>
                        <a:t>абс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</a:rPr>
                        <a:t>.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1169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1436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586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8799759"/>
                  </a:ext>
                </a:extLst>
              </a:tr>
              <a:tr h="620192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Показатель заболеваемости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гриппом среди привитых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</a:rPr>
                        <a:t> лиц (на 100 тыс. привитых)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2,6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2,6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0,87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4035144"/>
                  </a:ext>
                </a:extLst>
              </a:tr>
              <a:tr h="442994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Доля лиц, заболевших гриппом,</a:t>
                      </a: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</a:rPr>
                        <a:t> среди привитых,%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2,7%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4,5%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0,1%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7882938"/>
                  </a:ext>
                </a:extLst>
              </a:tr>
            </a:tbl>
          </a:graphicData>
        </a:graphic>
      </p:graphicFrame>
      <p:graphicFrame>
        <p:nvGraphicFramePr>
          <p:cNvPr id="12" name="Объект 11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693164617"/>
              </p:ext>
            </p:extLst>
          </p:nvPr>
        </p:nvGraphicFramePr>
        <p:xfrm>
          <a:off x="676519" y="3573811"/>
          <a:ext cx="5725253" cy="2784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63102912"/>
              </p:ext>
            </p:extLst>
          </p:nvPr>
        </p:nvGraphicFramePr>
        <p:xfrm>
          <a:off x="6600963" y="3573811"/>
          <a:ext cx="5938094" cy="278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CF3432-3FD4-4A69-ADC3-B9782A10506E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sp>
        <p:nvSpPr>
          <p:cNvPr id="17" name="Объект 16"/>
          <p:cNvSpPr>
            <a:spLocks noGrp="1"/>
          </p:cNvSpPr>
          <p:nvPr>
            <p:ph sz="quarter" idx="2"/>
          </p:nvPr>
        </p:nvSpPr>
        <p:spPr>
          <a:xfrm>
            <a:off x="6563678" y="1135410"/>
            <a:ext cx="6012664" cy="663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200" b="1" dirty="0" smtClean="0"/>
              <a:t>По данным </a:t>
            </a:r>
            <a:r>
              <a:rPr lang="ru-RU" sz="1200" b="1" dirty="0">
                <a:solidFill>
                  <a:srgbClr val="C00000"/>
                </a:solidFill>
              </a:rPr>
              <a:t>из </a:t>
            </a:r>
            <a:r>
              <a:rPr lang="ru-RU" sz="1200" b="1" dirty="0" smtClean="0">
                <a:solidFill>
                  <a:srgbClr val="C00000"/>
                </a:solidFill>
              </a:rPr>
              <a:t>29-ти </a:t>
            </a:r>
            <a:r>
              <a:rPr lang="ru-RU" sz="1200" b="1" dirty="0">
                <a:solidFill>
                  <a:srgbClr val="C00000"/>
                </a:solidFill>
              </a:rPr>
              <a:t>субъектов </a:t>
            </a:r>
            <a:r>
              <a:rPr lang="ru-RU" sz="1200" b="1" dirty="0"/>
              <a:t>получена информация </a:t>
            </a:r>
            <a:r>
              <a:rPr lang="ru-RU" sz="1200" b="1" dirty="0">
                <a:solidFill>
                  <a:srgbClr val="C00000"/>
                </a:solidFill>
              </a:rPr>
              <a:t>о </a:t>
            </a:r>
            <a:r>
              <a:rPr lang="ru-RU" sz="1200" b="1" dirty="0" smtClean="0">
                <a:solidFill>
                  <a:srgbClr val="C00000"/>
                </a:solidFill>
              </a:rPr>
              <a:t>78-ми </a:t>
            </a:r>
            <a:r>
              <a:rPr lang="ru-RU" sz="1200" b="1" dirty="0" smtClean="0">
                <a:solidFill>
                  <a:srgbClr val="C00000"/>
                </a:solidFill>
              </a:rPr>
              <a:t>случаях </a:t>
            </a:r>
            <a:r>
              <a:rPr lang="ru-RU" sz="1200" b="1" dirty="0">
                <a:solidFill>
                  <a:srgbClr val="C00000"/>
                </a:solidFill>
              </a:rPr>
              <a:t>гриппа (пневмонии) с летальным исходом</a:t>
            </a:r>
            <a:r>
              <a:rPr lang="ru-RU" sz="1200" b="1" dirty="0"/>
              <a:t> с выделением преимущественно </a:t>
            </a:r>
            <a:r>
              <a:rPr lang="ru-RU" sz="1200" b="1" dirty="0">
                <a:solidFill>
                  <a:srgbClr val="C00000"/>
                </a:solidFill>
              </a:rPr>
              <a:t>вируса гриппа А (</a:t>
            </a:r>
            <a:r>
              <a:rPr lang="ru-RU" sz="1200" b="1" dirty="0" smtClean="0">
                <a:solidFill>
                  <a:srgbClr val="C00000"/>
                </a:solidFill>
              </a:rPr>
              <a:t>H1N1)pdm09 </a:t>
            </a:r>
            <a:r>
              <a:rPr lang="ru-RU" sz="1200" b="1" dirty="0" smtClean="0">
                <a:solidFill>
                  <a:srgbClr val="C00000"/>
                </a:solidFill>
              </a:rPr>
              <a:t>(</a:t>
            </a:r>
            <a:r>
              <a:rPr lang="ru-RU" sz="1200" b="1" dirty="0" smtClean="0">
                <a:solidFill>
                  <a:srgbClr val="C00000"/>
                </a:solidFill>
              </a:rPr>
              <a:t>60</a:t>
            </a:r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</a:rPr>
              <a:t>сл.) , А </a:t>
            </a:r>
            <a:r>
              <a:rPr lang="en-US" sz="1200" b="1" dirty="0" smtClean="0">
                <a:solidFill>
                  <a:srgbClr val="C00000"/>
                </a:solidFill>
              </a:rPr>
              <a:t>(H3N2) (9c</a:t>
            </a:r>
            <a:r>
              <a:rPr lang="ru-RU" sz="1200" b="1" dirty="0" smtClean="0">
                <a:solidFill>
                  <a:srgbClr val="C00000"/>
                </a:solidFill>
              </a:rPr>
              <a:t>л</a:t>
            </a:r>
            <a:r>
              <a:rPr lang="en-US" sz="1200" b="1" dirty="0" smtClean="0">
                <a:solidFill>
                  <a:srgbClr val="C00000"/>
                </a:solidFill>
              </a:rPr>
              <a:t>)</a:t>
            </a:r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>
                <a:solidFill>
                  <a:srgbClr val="C00000"/>
                </a:solidFill>
              </a:rPr>
              <a:t>и В </a:t>
            </a:r>
            <a:r>
              <a:rPr lang="ru-RU" sz="1200" b="1" dirty="0" smtClean="0">
                <a:solidFill>
                  <a:srgbClr val="C00000"/>
                </a:solidFill>
              </a:rPr>
              <a:t>(9 случаев)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8" name="Объект 16"/>
          <p:cNvSpPr txBox="1">
            <a:spLocks/>
          </p:cNvSpPr>
          <p:nvPr/>
        </p:nvSpPr>
        <p:spPr bwMode="auto">
          <a:xfrm>
            <a:off x="6537537" y="2049892"/>
            <a:ext cx="6012664" cy="84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826" tIns="54413" rIns="108826" bIns="54413" numCol="1" anchor="t" anchorCtr="0" compatLnSpc="1">
            <a:prstTxWarp prst="textNoShape">
              <a:avLst/>
            </a:prstTxWarp>
            <a:spAutoFit/>
          </a:bodyPr>
          <a:lstStyle>
            <a:lvl1pPr marL="408102" indent="-408102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4218" indent="-340083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0335" indent="-272068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4469" indent="-272068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8602" indent="-272068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92737" indent="-272068" algn="l" defTabSz="10882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6871" indent="-272068" algn="l" defTabSz="10882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81004" indent="-272068" algn="l" defTabSz="10882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25139" indent="-272068" algn="l" defTabSz="108826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 algn="just" defTabSz="914400">
              <a:spcBef>
                <a:spcPts val="0"/>
              </a:spcBef>
              <a:buNone/>
            </a:pPr>
            <a:r>
              <a:rPr lang="ru-RU" sz="1200" b="1" dirty="0" smtClean="0"/>
              <a:t>Из </a:t>
            </a:r>
            <a:r>
              <a:rPr lang="ru-RU" sz="1200" b="1" dirty="0"/>
              <a:t>числа погибших в 4-х случаях имеется информация о вакцинации: </a:t>
            </a:r>
            <a:r>
              <a:rPr lang="ru-RU" sz="1200" b="1" dirty="0" smtClean="0"/>
              <a:t>все привиты </a:t>
            </a:r>
            <a:r>
              <a:rPr lang="ru-RU" sz="1200" b="1" dirty="0">
                <a:solidFill>
                  <a:srgbClr val="C00000"/>
                </a:solidFill>
              </a:rPr>
              <a:t>вакциной «</a:t>
            </a:r>
            <a:r>
              <a:rPr lang="ru-RU" sz="1200" b="1" dirty="0" err="1">
                <a:solidFill>
                  <a:srgbClr val="C00000"/>
                </a:solidFill>
              </a:rPr>
              <a:t>Совигрипп</a:t>
            </a:r>
            <a:r>
              <a:rPr lang="ru-RU" sz="1200" b="1" dirty="0" smtClean="0">
                <a:solidFill>
                  <a:srgbClr val="C00000"/>
                </a:solidFill>
              </a:rPr>
              <a:t>»,</a:t>
            </a:r>
            <a:r>
              <a:rPr lang="ru-RU" sz="1200" b="1" dirty="0" smtClean="0"/>
              <a:t> во всех 4-х случаях выделена </a:t>
            </a:r>
            <a:r>
              <a:rPr lang="ru-RU" sz="1200" b="1" dirty="0"/>
              <a:t>РНК вируса гриппа </a:t>
            </a:r>
            <a:r>
              <a:rPr lang="ru-RU" sz="1200" b="1" dirty="0">
                <a:solidFill>
                  <a:srgbClr val="C00000"/>
                </a:solidFill>
              </a:rPr>
              <a:t>А(H1N1)pdm09</a:t>
            </a:r>
            <a:r>
              <a:rPr lang="ru-RU" sz="1200" b="1" dirty="0"/>
              <a:t>; </a:t>
            </a:r>
          </a:p>
          <a:p>
            <a:pPr marL="0" indent="457200" algn="just" defTabSz="914400">
              <a:spcBef>
                <a:spcPts val="0"/>
              </a:spcBef>
              <a:buNone/>
            </a:pPr>
            <a:endParaRPr lang="ru-RU" sz="1200" b="1" dirty="0" smtClean="0"/>
          </a:p>
        </p:txBody>
      </p:sp>
    </p:spTree>
    <p:extLst>
      <p:ext uri="{BB962C8B-B14F-4D97-AF65-F5344CB8AC3E}">
        <p14:creationId xmlns:p14="http://schemas.microsoft.com/office/powerpoint/2010/main" val="849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80177" y="1124013"/>
            <a:ext cx="1207302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Более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позднее, чем в предыдущем сезоне,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начало активной циркуляции вирусов гриппа и начала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эпидемического подъема заболеваемости гриппом и ОРВИ (с 7-ой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нед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.).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Times New Roman" pitchFamily="18" charset="0"/>
            </a:endParaRP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Умеренное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географическое распространение (до 29 субъектов) заболеваемости гриппом и ОРВИ, с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 широким вовлечением в эпидемию взрослого населения.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Умеренная интенсивность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Социркуляция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на протяжении всего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эпидсезона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 двух вирусов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гриппа: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вируса гриппа В (линия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Ямагата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) и  вируса гриппа А/H1N1 (2009); попеременным незначительным доминированием одного из двух ведущих типов вирусов - вируса гриппа В - в начале </a:t>
            </a:r>
            <a:r>
              <a:rPr lang="ru-RU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эпидподъема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и вируса гриппа А/H1N1 (2009) – к концу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эпидсезона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.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Низкая заболеваемость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привитых против гриппа (0,87 на 100тыс. привитых) и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отсутствие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у них тяжелых форм заболевания, что подтверждает в целом эффективность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иммунизации.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Умеренная летальность, обусловленная,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в основном, поздним обращением за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мед.помощью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  и наличием у погибших сопутствующих хронических заболеваний (сахарный диабет, хроническая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сердечнососудистая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 патология, бронхиальная астма, ожирение, хронический гепатит, аутоиммунное состояние). 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Регистрация 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очагов  гриппа в организованных коллективах, в том числе в стационарных учреждениях социальной защиты (доме престарелых, психоневрологическом интернате, детском социальном приюте), детских оздоровительных организациях, отделениях неинфекционного профиля в медицинских организациях, в кадетском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училище.</a:t>
            </a:r>
          </a:p>
          <a:p>
            <a:pPr lvl="0" algn="just" defTabSz="9144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itchFamily="49" charset="-128"/>
                <a:cs typeface="Times New Roman" pitchFamily="18" charset="0"/>
              </a:rPr>
              <a:t>Высокая заболеваемость внебольничными пневмониями.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491" y="0"/>
            <a:ext cx="11665745" cy="114326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эпидсезона гриппа и ОРВИ 2017-2018гг.</a:t>
            </a:r>
            <a:endParaRPr lang="ru-RU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F1596-6CA2-4569-B907-B2A645517D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81" y="0"/>
            <a:ext cx="11665745" cy="1543239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лабораторных исследований на грипп и ОРВИ, проведенных лабораториями  ФБУЗ </a:t>
            </a:r>
            <a:r>
              <a:rPr lang="ru-RU" sz="3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ЦГиЭ</a:t>
            </a:r>
            <a:endParaRPr lang="ru-RU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F1596-6CA2-4569-B907-B2A645517D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260775"/>
              </p:ext>
            </p:extLst>
          </p:nvPr>
        </p:nvGraphicFramePr>
        <p:xfrm>
          <a:off x="432297" y="1701603"/>
          <a:ext cx="12169352" cy="463876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299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272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455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666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89645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Эпид</a:t>
                      </a: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сезон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Кол-во 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обследованных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Кол-во 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исследований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Кол-во диагностированных </a:t>
                      </a:r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вирусов гриппа (% от числа обслед-х больных)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308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2012-2013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117 311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769 738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16 009 (13,6%)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308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2013-2014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81 326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609 737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6 197 (7,6%)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308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2014-2015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93 742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695 160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13 223 (14,1%)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3080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2015-2016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162 656</a:t>
                      </a:r>
                      <a:endParaRPr lang="ru-RU" sz="2000" b="1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1 207 660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33 602 (20,6%)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154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2016-2017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123 807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1 064 638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24 955 (20,2%) 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08448">
                <a:tc>
                  <a:txBody>
                    <a:bodyPr/>
                    <a:lstStyle/>
                    <a:p>
                      <a:pPr marL="0" marR="0" lvl="0" indent="0" algn="ctr" defTabSz="1088268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2017-2018</a:t>
                      </a:r>
                      <a:endParaRPr lang="ru-RU" sz="2000" b="1" u="none" strike="noStrik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 rtl="0" fontAlgn="t"/>
                      <a:endParaRPr lang="ru-RU" sz="2000" b="1" u="none" strike="noStrik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150 783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1 336 041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48 649 (32,3%)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="" xmlns:a16="http://schemas.microsoft.com/office/drawing/2014/main" val="493402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8167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8370</TotalTime>
  <Words>1971</Words>
  <Application>Microsoft Office PowerPoint</Application>
  <PresentationFormat>Произвольный</PresentationFormat>
  <Paragraphs>341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MS Mincho</vt:lpstr>
      <vt:lpstr>Arial</vt:lpstr>
      <vt:lpstr>Arial Cyr</vt:lpstr>
      <vt:lpstr>Calibri</vt:lpstr>
      <vt:lpstr>Courier New</vt:lpstr>
      <vt:lpstr>Times New Roman</vt:lpstr>
      <vt:lpstr>Wingdings</vt:lpstr>
      <vt:lpstr>1_Тема Office</vt:lpstr>
      <vt:lpstr>  Об итогах эпидемического сезона гриппа и ОРВИ 2017-2018 гг. и задачах на эпидсезон 2018-2019гг.     </vt:lpstr>
      <vt:lpstr>Презентация PowerPoint</vt:lpstr>
      <vt:lpstr>Документы Роспотребнадзора</vt:lpstr>
      <vt:lpstr>Охват населения прививками против гриппа</vt:lpstr>
      <vt:lpstr> Эпидемический подъем заболеваемости гриппом 2017-2018гг. </vt:lpstr>
      <vt:lpstr>Уровни превышения эпидподпорогов в субъектах Российской Федерации на пике эпидподъема (12 –я нед. 2018г.)</vt:lpstr>
      <vt:lpstr>Заболеваемость гриппом среди привитых лиц в эпидсезоне 2017-2018гг.</vt:lpstr>
      <vt:lpstr>Характеристика эпидсезона гриппа и ОРВИ 2017-2018гг.</vt:lpstr>
      <vt:lpstr>Количество лабораторных исследований на грипп и ОРВИ, проведенных лабораториями  ФБУЗ ЦГиЭ</vt:lpstr>
      <vt:lpstr>Меры по стабилизации ситуации, принимаемые в ходе эпидсезона 2017-2018гг. </vt:lpstr>
      <vt:lpstr>Оценка готовности организаций к эпидсезону гриппа и ОРВИ 2017-2018гг.</vt:lpstr>
      <vt:lpstr>Системная работа по информированию населения о мерах профилактики гриппа и ОРВИ (с августа 2017г.)</vt:lpstr>
      <vt:lpstr>Подготовка медицинских работников и работников образовательных организаций</vt:lpstr>
      <vt:lpstr> Задачи по подготовке к эпидсезону гриппа и ОРВИ 2018-2019 гг.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эпиднадзоре за гриппом и ОРВИ,  итогах эпидсезона по заболеваемости гриппом и ОРВИ 2015-2016гг. и задачах на предстоящий эпидсезон 2016-2017гг</dc:title>
  <dc:creator>Elena Lipina</dc:creator>
  <cp:lastModifiedBy>Melnikova_AA</cp:lastModifiedBy>
  <cp:revision>600</cp:revision>
  <cp:lastPrinted>2018-04-25T15:03:21Z</cp:lastPrinted>
  <dcterms:modified xsi:type="dcterms:W3CDTF">2018-05-31T22:07:44Z</dcterms:modified>
</cp:coreProperties>
</file>