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1" r:id="rId3"/>
    <p:sldId id="282" r:id="rId4"/>
    <p:sldId id="277" r:id="rId5"/>
    <p:sldId id="290" r:id="rId6"/>
    <p:sldId id="291" r:id="rId7"/>
    <p:sldId id="292" r:id="rId8"/>
    <p:sldId id="294" r:id="rId9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14" autoAdjust="0"/>
    <p:restoredTop sz="73303" autoAdjust="0"/>
  </p:normalViewPr>
  <p:slideViewPr>
    <p:cSldViewPr>
      <p:cViewPr>
        <p:scale>
          <a:sx n="89" d="100"/>
          <a:sy n="89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7E13-D680-4255-AFA1-608012E78F6C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7A28F-C934-4571-8C56-7FADFBF8A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692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34102-7742-4BF7-AD85-21C33EC22421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1AFAC-8D74-42DB-A21C-7CAC2B817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49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1AFAC-8D74-42DB-A21C-7CAC2B817B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784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</a:t>
            </a:r>
            <a:r>
              <a:rPr lang="ru-RU" dirty="0" smtClean="0"/>
              <a:t>информации, представленной территориальными органами Росздравнадзора,</a:t>
            </a:r>
          </a:p>
          <a:p>
            <a:r>
              <a:rPr lang="ru-RU" b="1" dirty="0" smtClean="0"/>
              <a:t>По состоянию на 15.01.2018 </a:t>
            </a:r>
            <a:r>
              <a:rPr lang="ru-RU" dirty="0" smtClean="0"/>
              <a:t>недостаточное количество </a:t>
            </a:r>
            <a:r>
              <a:rPr lang="ru-RU" dirty="0" err="1" smtClean="0"/>
              <a:t>пульсоксиметров</a:t>
            </a:r>
            <a:r>
              <a:rPr lang="ru-RU" dirty="0" smtClean="0"/>
              <a:t>, предусмотренное Порядками оказания медицинской помощи, отмечается в медицинских организациях </a:t>
            </a:r>
            <a:r>
              <a:rPr lang="ru-RU" b="1" dirty="0" smtClean="0"/>
              <a:t>24 субъектов  </a:t>
            </a:r>
            <a:r>
              <a:rPr lang="ru-RU" dirty="0" smtClean="0"/>
              <a:t>Российской Федерации (Республики Карелия, Коми, Крым, Мордовия и Тыва, Приморский край, Хабаровский край, Архангельская, Владимирская, Волгоградская, Кировская, Курская, Липецкая, Мурманская, Оренбургская, Сахалинская, Томская и Ульяновская области, город Севастополь, Еврейская автономная область, Ханты-Мансийский автономный округ – Югра, Ненецкий, Чукотский и Ямало-Ненецкий автономные округа).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1AFAC-8D74-42DB-A21C-7CAC2B817B6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892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 состоянию на 15.03.2017 </a:t>
            </a:r>
            <a:r>
              <a:rPr lang="ru-RU" dirty="0" smtClean="0"/>
              <a:t>аппараты для экстракорпоральной мембранной </a:t>
            </a:r>
            <a:r>
              <a:rPr lang="ru-RU" dirty="0" err="1" smtClean="0"/>
              <a:t>оксигенации</a:t>
            </a:r>
            <a:r>
              <a:rPr lang="ru-RU" dirty="0" smtClean="0"/>
              <a:t> крови (далее - ЭКМО) </a:t>
            </a:r>
            <a:r>
              <a:rPr lang="ru-RU" b="1" dirty="0" smtClean="0"/>
              <a:t>имелись </a:t>
            </a:r>
            <a:r>
              <a:rPr lang="ru-RU" b="1" dirty="0" smtClean="0"/>
              <a:t>в 44 субъектах </a:t>
            </a:r>
            <a:r>
              <a:rPr lang="ru-RU" dirty="0" smtClean="0"/>
              <a:t>Российской Федерации (Республики Башкортостан, Бурятия, Карачаево-Черкесия, Коми, Крым, Татарстан и Чувашия, Алтайский, Забайкальский, Краснодарский, Красноярский, Приморский и Ставропольский края, Амурская, Архангельская, Астраханская, Белгородская, Владимирская, Волгоградская, Воронежская, Иркутская, Калужская, Кемеровская, Ленинградская, Московская, Мурманская, Нижегородская, Новгородская, Новосибирская, Омская, Оренбургская, Ростовская, Саратовская, Сахалинская, Свердловская, Тверская, Томская, Ульяновская, Челябинская и Ярославская области, города Москва, Санкт-Петербург и Севастополь, Еврейская автономная область). </a:t>
            </a:r>
          </a:p>
          <a:p>
            <a:r>
              <a:rPr lang="ru-RU" b="1" dirty="0" smtClean="0"/>
              <a:t>Отсутствовали </a:t>
            </a:r>
            <a:r>
              <a:rPr lang="ru-RU" b="1" dirty="0" smtClean="0"/>
              <a:t>в 41 субъекте </a:t>
            </a:r>
            <a:r>
              <a:rPr lang="ru-RU" dirty="0" smtClean="0"/>
              <a:t>Российской Федерации (Республики Адыгея, Алтай, Дагестан, Ингушетия, Кабардино-Балкария, Калмыкия, Карелия, Марий Эл, Мордовия, Саха (Якутия), Северная Осетия-Алания, Тыва, Удмуртия, Хакасия и Чеченская, Камчатский, Пермский и Хабаровский края, Брянская, Вологодская, Ивановская, Калининградская, Кировская, Костромская, Курганская, Курская, Липецкая, Магаданская, Орловская, Пензенская, Псковская, Рязанская, Самарская, Смоленская, Тамбовская, Тюменская и Тульская области, Ханты-Мансийский автономный округ-Югра, Ненецкий, Чукотский и Ямало-Ненецкий автономные округа).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1AFAC-8D74-42DB-A21C-7CAC2B817B6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553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1AFAC-8D74-42DB-A21C-7CAC2B817B6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384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1AFAC-8D74-42DB-A21C-7CAC2B817B6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177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1AFAC-8D74-42DB-A21C-7CAC2B817B6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96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C584-10E8-48B0-B226-440B2C9D5768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633A-B064-4244-BD51-E4BBDC27A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C584-10E8-48B0-B226-440B2C9D5768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633A-B064-4244-BD51-E4BBDC27A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C584-10E8-48B0-B226-440B2C9D5768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633A-B064-4244-BD51-E4BBDC27A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C584-10E8-48B0-B226-440B2C9D5768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633A-B064-4244-BD51-E4BBDC27A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C584-10E8-48B0-B226-440B2C9D5768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633A-B064-4244-BD51-E4BBDC27A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C584-10E8-48B0-B226-440B2C9D5768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633A-B064-4244-BD51-E4BBDC27A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C584-10E8-48B0-B226-440B2C9D5768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633A-B064-4244-BD51-E4BBDC27A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C584-10E8-48B0-B226-440B2C9D5768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633A-B064-4244-BD51-E4BBDC27A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C584-10E8-48B0-B226-440B2C9D5768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633A-B064-4244-BD51-E4BBDC27A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C584-10E8-48B0-B226-440B2C9D5768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633A-B064-4244-BD51-E4BBDC27A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C584-10E8-48B0-B226-440B2C9D5768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633A-B064-4244-BD51-E4BBDC27A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584-10E8-48B0-B226-440B2C9D5768}" type="datetimeFigureOut">
              <a:rPr lang="ru-RU" smtClean="0"/>
              <a:pPr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C633A-B064-4244-BD51-E4BBDC27A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988840"/>
            <a:ext cx="8784976" cy="3312367"/>
          </a:xfrm>
        </p:spPr>
        <p:txBody>
          <a:bodyPr>
            <a:noAutofit/>
          </a:bodyPr>
          <a:lstStyle/>
          <a:p>
            <a:r>
              <a:rPr lang="ru-RU" sz="2800" b="1" dirty="0"/>
              <a:t>О деятельности медицинских организаций, оказывающих медицинскую помощь пациентам с ОРВИ и гриппом в субъектах Российской Федерации в I квартале 2018 года. 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4941168"/>
            <a:ext cx="9144000" cy="1224136"/>
          </a:xfrm>
          <a:solidFill>
            <a:srgbClr val="0066FF">
              <a:alpha val="38000"/>
            </a:srgbClr>
          </a:solidFill>
        </p:spPr>
        <p:txBody>
          <a:bodyPr>
            <a:normAutofit fontScale="47500" lnSpcReduction="20000"/>
          </a:bodyPr>
          <a:lstStyle/>
          <a:p>
            <a:pPr lvl="0" algn="r"/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Серёгина Ирина Фёдоровна</a:t>
            </a:r>
            <a:b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b="1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r"/>
            <a:r>
              <a:rPr lang="ru-RU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Заместитель </a:t>
            </a:r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руководителя</a:t>
            </a:r>
          </a:p>
          <a:p>
            <a:pPr lvl="0" algn="r"/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Федеральной службы по надзору </a:t>
            </a:r>
          </a:p>
          <a:p>
            <a:pPr lvl="0" algn="r"/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в сфере здравоохранения, д.м.н.</a:t>
            </a:r>
          </a:p>
        </p:txBody>
      </p:sp>
      <p:pic>
        <p:nvPicPr>
          <p:cNvPr id="5" name="Рисунок 4" descr="Roszdravnadz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60648"/>
            <a:ext cx="2232248" cy="13681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3768" y="260648"/>
            <a:ext cx="6445950" cy="1368152"/>
          </a:xfrm>
          <a:prstGeom prst="rect">
            <a:avLst/>
          </a:prstGeom>
          <a:solidFill>
            <a:srgbClr val="0066FF">
              <a:alpha val="60000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Федеральная служба по надзору в сфере здравоохранения</a:t>
            </a:r>
            <a:endParaRPr lang="ru-RU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656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24149" y="1457400"/>
            <a:ext cx="8695702" cy="47079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588" indent="15875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состоянию на 15.03.2018.</a:t>
            </a:r>
          </a:p>
          <a:p>
            <a:pPr marL="287338" indent="-285750" algn="just"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возможность проведения экспресс-диагностики гриппа имеется в медицинских организациях 30 субъектов Российской Федерации - Республики Алтай, Башкортостан, Дагестан, Саха (Якутия), Хакасия, Удмуртская и Чувашская, Алтайский Камчатский, Краснодарский и Ставропольский края, Архангельская, Вологодская, Иркутская, Кемеровская, Костромская, Ленинградская, Магаданская, Московская, Новгородская, Новосибирская, Оренбургская, Орловская, Ростовская, Рязанская, Самарская, Саратовская, Тверская и Ярославская области, город Санкт-Петербург.</a:t>
            </a:r>
          </a:p>
          <a:p>
            <a:pPr marL="287338" indent="-285750" algn="just"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возможность оказания дистанционной консультативно-диагностической помощи (включая применение телемедицинских технологий) для ответственного (дежурного) реаниматолога медицинской организации 3-го уровня не предусмотрена в медицинских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организациях 8 субъектов - Республик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Бурятия, Ингушетия, Коми и Северная Осетия-Алания, Липецкой, Новгородской, Орловской и Тверской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областей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(на  15.01.2018 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33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субъектах).</a:t>
            </a:r>
          </a:p>
          <a:p>
            <a:pPr marL="1588" indent="0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87338" indent="-28575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недостаточное количество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пульсоксиметров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предусмотренное Порядками оказания медицинской помощи, отмечается в медицинских организациях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 субъектов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Республик Бурятия и Северная Осетия-Алания, Воронежской и Орловской областей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(на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15.01.2018 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субъектах).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7A23A-E848-4C12-B43F-23E0FF133193}" type="slidenum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107882"/>
            <a:ext cx="6732240" cy="13190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429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период с 15 января по 15 марта 2018 года проверено 114 медицинских организаций в 60 субъектах Российской Федерации оказывающих медицинскую помощь пациентам с ОРВИ и гриппом в амбулаторных условиях и 132 медицинские организации в 59 субъектах Российской Федерации оказывающих медицинскую помощь пациентам с ОРВИ и гриппом в стационарных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условиях.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342900" algn="ctr">
              <a:spcAft>
                <a:spcPts val="0"/>
              </a:spcAft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0"/>
            <a:ext cx="1439862" cy="1889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23728" cy="142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42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344488" algn="just">
              <a:buFont typeface="Wingdings" panose="05000000000000000000" pitchFamily="2" charset="2"/>
              <a:buChar char="v"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Центральный федеральный округ: Брянская, Ивановская, Костромская, Курская,  Орловская, Тамбовская и Тульская области.</a:t>
            </a:r>
          </a:p>
          <a:p>
            <a:pPr marL="344488" algn="just">
              <a:buFont typeface="Wingdings" panose="05000000000000000000" pitchFamily="2" charset="2"/>
              <a:buChar char="v"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344488" algn="just">
              <a:buFont typeface="Wingdings" panose="05000000000000000000" pitchFamily="2" charset="2"/>
              <a:buChar char="v"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Северо-западный федеральный округ: Республика Карелия, Ненецкий автономный округ.</a:t>
            </a:r>
          </a:p>
          <a:p>
            <a:pPr marL="344488" algn="just">
              <a:buFont typeface="Wingdings" panose="05000000000000000000" pitchFamily="2" charset="2"/>
              <a:buChar char="v"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344488" algn="just">
              <a:buFont typeface="Wingdings" panose="05000000000000000000" pitchFamily="2" charset="2"/>
              <a:buChar char="v"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Южный федеральный округ: Республики Адыгея, Калмыкия, Крым, Ростовская область.</a:t>
            </a:r>
          </a:p>
          <a:p>
            <a:pPr marL="344488" algn="just">
              <a:buFont typeface="Wingdings" panose="05000000000000000000" pitchFamily="2" charset="2"/>
              <a:buChar char="v"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344488" algn="just">
              <a:buFont typeface="Wingdings" panose="05000000000000000000" pitchFamily="2" charset="2"/>
              <a:buChar char="v"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Северо-Кавказский федеральный округ: Республики Ингушетия, Кабардино-Балкарская, Северная Осетия-Алания и Чеченская Республика.</a:t>
            </a:r>
          </a:p>
          <a:p>
            <a:pPr marL="344488" algn="just">
              <a:buFont typeface="Wingdings" panose="05000000000000000000" pitchFamily="2" charset="2"/>
              <a:buChar char="v"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344488" algn="just">
              <a:buFont typeface="Wingdings" panose="05000000000000000000" pitchFamily="2" charset="2"/>
              <a:buChar char="v"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Приволжский федеральный округ: Республики Башкортостан, Марий Эл, Удмуртская Республика, Пермский край. </a:t>
            </a:r>
          </a:p>
          <a:p>
            <a:pPr marL="1588" indent="0" algn="just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344488" algn="just">
              <a:buFont typeface="Wingdings" panose="05000000000000000000" pitchFamily="2" charset="2"/>
              <a:buChar char="v"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Уральский федеральный округ: Курганская область, Ханты-Мансийский автономный округ-Югра, и Ямало-Ненецкий автономные округ.</a:t>
            </a:r>
          </a:p>
          <a:p>
            <a:pPr marL="344488" algn="just">
              <a:buFont typeface="Wingdings" panose="05000000000000000000" pitchFamily="2" charset="2"/>
              <a:buChar char="v"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344488" algn="just">
              <a:buFont typeface="Wingdings" panose="05000000000000000000" pitchFamily="2" charset="2"/>
              <a:buChar char="v"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Сибирский федеральный округ: Республики Алтай, Хакасия. </a:t>
            </a:r>
          </a:p>
          <a:p>
            <a:pPr marL="344488" algn="just">
              <a:buFont typeface="Wingdings" panose="05000000000000000000" pitchFamily="2" charset="2"/>
              <a:buChar char="v"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344488" algn="just">
              <a:buFont typeface="Wingdings" panose="05000000000000000000" pitchFamily="2" charset="2"/>
              <a:buChar char="v"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Дальневосточный федеральный округ: Еврейская автономная область.</a:t>
            </a:r>
          </a:p>
          <a:p>
            <a:pPr marL="1588" indent="15875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15875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588" indent="15875" algn="just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15875" algn="just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состоянию на 15.03.2017 аппаратура для ЭКМО отсутствовала в 41 субъекте Российской Федерации </a:t>
            </a:r>
          </a:p>
          <a:p>
            <a:pPr algn="just">
              <a:buFont typeface="Wingdings" pitchFamily="2" charset="2"/>
              <a:buChar char="q"/>
            </a:pP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7A23A-E848-4C12-B43F-23E0FF133193}" type="slidenum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1592" y="0"/>
            <a:ext cx="6372200" cy="13608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Аппаратура для экстракорпоральной мембранной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оксигенации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крови (ЭКМО) для оказания медицинской помощи пациентам с ОРВИ и гриппом отсутствует в 27 субъектах Российской Федерации: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0"/>
            <a:ext cx="1439862" cy="1889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2121592" cy="136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2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07504" y="1304762"/>
            <a:ext cx="9036496" cy="55532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1588" indent="15875" algn="ct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15875" algn="ctr"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Приказы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главных врачей о порядке работы организации в период эпидемического подъема заболеваемости населения ОРВИ и гриппом имеются и предусматривают: </a:t>
            </a: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15875" algn="ctr"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7338" indent="-285750" algn="just">
              <a:buFont typeface="Wingdings" panose="05000000000000000000" pitchFamily="2" charset="2"/>
              <a:buChar char="q"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проведение ограничительных мероприятий (разделение потоков больных, наличие раздельных входов, обслуживание пациентов с симптомами ОРВИ и гриппа только на дому и др. вопросы) во всех проверенных медицинских организациях, за исключением медицинских организаций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4 субъектов - Республики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Бурятия, Новгородской, Омской и Тульской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областей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на  15.01.2018 в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субъектах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  <a:p>
            <a:pPr marL="1588" indent="0" algn="just">
              <a:buNone/>
            </a:pP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marL="287338" indent="-285750" algn="just">
              <a:buFont typeface="Wingdings" panose="05000000000000000000" pitchFamily="2" charset="2"/>
              <a:buChar char="q"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Организацию экстренной изоляции и госпитализации больных ОРВИ и гриппом, в том числе осложнившихся пневмонией (наличие чёткой системы маршрутизации пациентов с данной патологией) во всех проверенных медицинских организациях, за исключением медицинских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организаций 3 субъектов - 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Республик Адыгея и Бурятия, Новгородской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области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на  15.01.2018 в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субъектах).</a:t>
            </a:r>
          </a:p>
          <a:p>
            <a:pPr marL="287338" indent="-285750" algn="just">
              <a:buFont typeface="Wingdings" panose="05000000000000000000" pitchFamily="2" charset="2"/>
              <a:buChar char="q"/>
            </a:pP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marL="287338" indent="-285750" algn="just">
              <a:buFont typeface="Wingdings" panose="05000000000000000000" pitchFamily="2" charset="2"/>
              <a:buChar char="q"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Усиление участковой службы врачами во всех проверенных медицинских организациях, за исключением медицинских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организаций 8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субъектов  Республик Адыгея и Бурятия, Пермского края, Кемеровской, Липецкой, Новгородской, Новосибирской и Псковской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областей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на  15.01.2018 в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субъектах).</a:t>
            </a:r>
          </a:p>
          <a:p>
            <a:pPr marL="287338" indent="-285750" algn="just">
              <a:buFont typeface="Wingdings" panose="05000000000000000000" pitchFamily="2" charset="2"/>
              <a:buChar char="q"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287338" indent="-285750" algn="just">
              <a:buFont typeface="Wingdings" panose="05000000000000000000" pitchFamily="2" charset="2"/>
              <a:buChar char="q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Усиление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службы неотложной помощи во всех проверенных медицинских организациях, за исключением медицинских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организаций 7 субъектов -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Республик Адыгея и Бурятия, Липецкой, Московской, Новгородской, Псковской и Тульской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областей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на  15.01.2018 в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31 субъекте).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7A23A-E848-4C12-B43F-23E0FF133193}" type="slidenum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0"/>
            <a:ext cx="1439862" cy="1889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34532" y="18383"/>
            <a:ext cx="68299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результате анализа результатов проверок медицинских организаций оказывающих медицинскую помощь пациентам с ОРВИ и гриппом в амбулаторных условиях установлено: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84" y="0"/>
            <a:ext cx="2121592" cy="130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0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68786" y="1844824"/>
            <a:ext cx="8695702" cy="48245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588" indent="15875" algn="just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15875" algn="just"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1588" indent="15875" algn="just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15875" algn="just"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1588" indent="15875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Приказы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главных врачей о порядке работы организации в период эпидемического подъема заболеваемости населения ОРВИ и гриппом, предусматривающие запрещение допуска посетителей к больным, находящимся на стационарном лечении в отделениях стационара, и поэтапное развёртывание в случае ухудшения эпидемической ситуации дополнительного коечного фонда (перепрофилирование отделений) для лечения пациентов с ОРВИ и гриппом имеются во всех проверенных медицинских организациях, за исключением медицинских организаций Республик Бурятия и Северная Осетия-Алания. (на  15.01.2018 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21 субъекте).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1588" indent="15875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7A23A-E848-4C12-B43F-23E0FF133193}" type="slidenum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0"/>
            <a:ext cx="1439862" cy="1889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34532" y="18383"/>
            <a:ext cx="68299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результате анализа результатов проверок медицинских организаций оказывающих медицинскую помощь пациентам с ОРВИ и гриппом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стационарных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условиях установлено: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84" y="0"/>
            <a:ext cx="2121592" cy="130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15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-3684" y="1124743"/>
            <a:ext cx="9147684" cy="573325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1588" indent="15875" algn="just"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687388" indent="-685800" algn="just">
              <a:buFont typeface="Wingdings" panose="05000000000000000000" pitchFamily="2" charset="2"/>
              <a:buChar char="v"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антибиотикам широкого спектра в 2 субъектах Российской Федерации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Республика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Бурятия и Сахалинская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область </a:t>
            </a:r>
          </a:p>
          <a:p>
            <a:pPr marL="687388" indent="-685800" algn="just">
              <a:buFont typeface="Wingdings" panose="05000000000000000000" pitchFamily="2" charset="2"/>
              <a:buChar char="v"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препарату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осельтамивир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тамифлю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») в 4 субъектах Российской Федерации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Республика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Бурятия, Камчатский край, Воронежская и Орловская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области.</a:t>
            </a: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  <a:p>
            <a:pPr marL="687388" indent="-685800" algn="just">
              <a:buFont typeface="Wingdings" panose="05000000000000000000" pitchFamily="2" charset="2"/>
              <a:buChar char="v"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препарату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имидазолилэтанамид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пентандиовой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кислоты («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ингавирин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») в 7 субъектах Российской Федерации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- Республики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Бурятия и Карелия, Белгородская, Воронежская, Орловская, Оренбургская и Сахалинская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области.</a:t>
            </a:r>
          </a:p>
          <a:p>
            <a:pPr marL="687388" indent="-685800" algn="just">
              <a:buFont typeface="Wingdings" panose="05000000000000000000" pitchFamily="2" charset="2"/>
              <a:buChar char="v"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 препарату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умифеновир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арбидол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») в 3 субъектах Российской Федерации  - Республика Бурятия, Воронежская и Орловская области.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687388" indent="-685800" algn="just">
              <a:buFont typeface="Wingdings" panose="05000000000000000000" pitchFamily="2" charset="2"/>
              <a:buChar char="v"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препарату сополимер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госсипола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кагоцел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») в 9 субъектах Российской Федерации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- Республики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Бурятия и Карелия, Приморский край, Белгородская, Воронежская, Орловская, Сахалинская, Тверская и Челябинская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области.</a:t>
            </a:r>
          </a:p>
          <a:p>
            <a:pPr marL="687388" indent="-685800" algn="just">
              <a:buFont typeface="Wingdings" panose="05000000000000000000" pitchFamily="2" charset="2"/>
              <a:buChar char="v"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препарату интерферон-альфа в 9 субъектах Российской Федерации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Республика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Саха (Якутия), Камчатский край, Вологодская, Воронежская, Липецкая, Орловская, Пензенская и Псковская области, город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Севастополь.</a:t>
            </a:r>
          </a:p>
          <a:p>
            <a:pPr marL="687388" indent="-685800" algn="just">
              <a:buFont typeface="Wingdings" panose="05000000000000000000" pitchFamily="2" charset="2"/>
              <a:buChar char="v"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препарату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триазавирин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в 13 субъектах Российской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Федерации - Республика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Карелия, Белгородская, Вологодская, Воронежская, Калининградская, Костромская, Липецкая, Мурманская, Орловская, Псковская, Смоленская, Тверская и Ярославская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области.</a:t>
            </a:r>
          </a:p>
          <a:p>
            <a:pPr marL="687388" indent="-685800" algn="just">
              <a:buFont typeface="Wingdings" panose="05000000000000000000" pitchFamily="2" charset="2"/>
              <a:buChar char="v"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препарату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занамивир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реленза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») в 19 субъектах Российской Федерации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Республики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Бурятия, Дагестан, Карелия и Саха (Якутия), Камчатский, Приморский и Хабаровский края, Белгородская, Вологодская, Воронежская, Кемеровская, Оренбургская, Орловская, Пензенская, Псковская, Саратовская, Сахалинская, Тверская и Челябинская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области.</a:t>
            </a:r>
          </a:p>
          <a:p>
            <a:pPr marL="687388" indent="-685800" algn="just">
              <a:buFont typeface="Wingdings" panose="05000000000000000000" pitchFamily="2" charset="2"/>
              <a:buChar char="v"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препарату интерферон-гамма в 20 субъектах Российской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Федерации - Республики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Башкортостан, Бурятия, Карелия, Саха (Якутия), Удмуртская и Чеченская, Белгородская, Вологодская, Воронежская, Костромская, Липецкая, Магаданская, Омская, Орловская, Пензенская, Псковская, Саратовская, Сахалинская, Тверская и Челябинская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области.</a:t>
            </a:r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7A23A-E848-4C12-B43F-23E0FF133193}" type="slidenum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0"/>
            <a:ext cx="1439862" cy="1889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34532" y="18383"/>
            <a:ext cx="6829956" cy="67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Запас лекарственных препаратов для лечения больных ОРВИ и гриппом с учетом двухнедельной потребности не создан: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84" y="0"/>
            <a:ext cx="2121592" cy="112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-3684" y="692696"/>
            <a:ext cx="9147684" cy="61653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1588" indent="15875" algn="just"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1588" indent="15875" algn="just">
              <a:buNone/>
            </a:pP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15875" algn="just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15875"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  В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связи с поступлением информации в подсистему «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Фармаконадзор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» АИС Росздравнадзора о случае с летальным исходом от бронхопневмонии через 5 месяцев после проведённой вакцинации лекарственным препаратом «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Совигрипп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Вакцина гриппозная инактивированная субъединичная, раствор для внутримышечного введения 0.5 мл/ 1 доза, шприцы одноразовые (1), пачки картонные» серии 260717 производства ООО «Форт» (Россия), Росздравнадзор письмом от 12.04.2018 № 02-16110/18 направил задание на проведение выборочного контроля качества архивных образцов вышеуказанного лекарственного препарата. Завершение экспертизы ожидается в июне 2018 года.</a:t>
            </a:r>
          </a:p>
          <a:p>
            <a:pPr marL="1588" indent="15875"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 В рамках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выборочного контроля качества лекарственных препаратов Росздравнадзором в 2018 году проведена экспертиза качества лекарственного препарата «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Совигрипп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» серии У91. Подтверждено соответствие качества препарата требованиям нормативной документации.</a:t>
            </a:r>
          </a:p>
          <a:p>
            <a:pPr marL="1588" indent="15875"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В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настоящее время готовятся задания на проведение выборочного контроля качества архивных вакцины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Совигрипп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серий 61-0717, У-18, У-19, У-92 При получении от экспертной организации результатов экспертизы Минздрав России будет проинформирован дополнительно.</a:t>
            </a:r>
          </a:p>
          <a:p>
            <a:pPr marL="1588" indent="15875" algn="just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7A23A-E848-4C12-B43F-23E0FF133193}" type="slidenum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0"/>
            <a:ext cx="1439862" cy="1889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34532" y="18383"/>
            <a:ext cx="6829956" cy="67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Запас лекарственных препаратов для лечения больных ОРВИ и гриппом с учетом двухнедельной потребности не создан: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84" y="0"/>
            <a:ext cx="2121592" cy="112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87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988840"/>
            <a:ext cx="8784976" cy="3312367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Спасибо за внимание!</a:t>
            </a:r>
            <a:endParaRPr lang="ru-RU" sz="2800" b="1" dirty="0"/>
          </a:p>
        </p:txBody>
      </p:sp>
      <p:pic>
        <p:nvPicPr>
          <p:cNvPr id="5" name="Рисунок 4" descr="Roszdravnadz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60648"/>
            <a:ext cx="2232248" cy="13681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3768" y="260648"/>
            <a:ext cx="6445950" cy="1368152"/>
          </a:xfrm>
          <a:prstGeom prst="rect">
            <a:avLst/>
          </a:prstGeom>
          <a:solidFill>
            <a:srgbClr val="0066FF">
              <a:alpha val="60000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Федеральная служба по надзору в сфере здравоохранения</a:t>
            </a:r>
            <a:endParaRPr lang="ru-RU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099963"/>
      </p:ext>
    </p:extLst>
  </p:cSld>
  <p:clrMapOvr>
    <a:masterClrMapping/>
  </p:clrMapOvr>
  <p:transition advTm="6562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1548</Words>
  <Application>Microsoft Office PowerPoint</Application>
  <PresentationFormat>Экран (4:3)</PresentationFormat>
  <Paragraphs>89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 деятельности медицинских организаций, оказывающих медицинскую помощь пациентам с ОРВИ и гриппом в субъектах Российской Федерации в I квартале 2018 года.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Серёгина Ирина Фёдоровна</cp:lastModifiedBy>
  <cp:revision>227</cp:revision>
  <cp:lastPrinted>2016-04-18T15:43:34Z</cp:lastPrinted>
  <dcterms:created xsi:type="dcterms:W3CDTF">2013-09-06T05:40:49Z</dcterms:created>
  <dcterms:modified xsi:type="dcterms:W3CDTF">2018-06-01T06:21:41Z</dcterms:modified>
</cp:coreProperties>
</file>