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6" r:id="rId1"/>
  </p:sldMasterIdLst>
  <p:notesMasterIdLst>
    <p:notesMasterId r:id="rId8"/>
  </p:notesMasterIdLst>
  <p:sldIdLst>
    <p:sldId id="381" r:id="rId2"/>
    <p:sldId id="377" r:id="rId3"/>
    <p:sldId id="383" r:id="rId4"/>
    <p:sldId id="382" r:id="rId5"/>
    <p:sldId id="384" r:id="rId6"/>
    <p:sldId id="385" r:id="rId7"/>
  </p:sldIdLst>
  <p:sldSz cx="9144000" cy="6858000" type="screen4x3"/>
  <p:notesSz cx="6805613" cy="99393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26C3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01" autoAdjust="0"/>
    <p:restoredTop sz="89273" autoAdjust="0"/>
  </p:normalViewPr>
  <p:slideViewPr>
    <p:cSldViewPr>
      <p:cViewPr>
        <p:scale>
          <a:sx n="100" d="100"/>
          <a:sy n="100" d="100"/>
        </p:scale>
        <p:origin x="-1860" y="-84"/>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sorterViewPr>
    <p:cViewPr>
      <p:scale>
        <a:sx n="144" d="100"/>
        <a:sy n="144" d="100"/>
      </p:scale>
      <p:origin x="0" y="89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9099" cy="496967"/>
          </a:xfrm>
          <a:prstGeom prst="rect">
            <a:avLst/>
          </a:prstGeom>
        </p:spPr>
        <p:txBody>
          <a:bodyPr vert="horz" lIns="91428" tIns="45714" rIns="91428" bIns="45714" rtlCol="0"/>
          <a:lstStyle>
            <a:lvl1pPr algn="l">
              <a:defRPr sz="1200"/>
            </a:lvl1pPr>
          </a:lstStyle>
          <a:p>
            <a:endParaRPr lang="ru-RU"/>
          </a:p>
        </p:txBody>
      </p:sp>
      <p:sp>
        <p:nvSpPr>
          <p:cNvPr id="3" name="Дата 2"/>
          <p:cNvSpPr>
            <a:spLocks noGrp="1"/>
          </p:cNvSpPr>
          <p:nvPr>
            <p:ph type="dt" idx="1"/>
          </p:nvPr>
        </p:nvSpPr>
        <p:spPr>
          <a:xfrm>
            <a:off x="3854939" y="1"/>
            <a:ext cx="2949099" cy="496967"/>
          </a:xfrm>
          <a:prstGeom prst="rect">
            <a:avLst/>
          </a:prstGeom>
        </p:spPr>
        <p:txBody>
          <a:bodyPr vert="horz" lIns="91428" tIns="45714" rIns="91428" bIns="45714" rtlCol="0"/>
          <a:lstStyle>
            <a:lvl1pPr algn="r">
              <a:defRPr sz="1200"/>
            </a:lvl1pPr>
          </a:lstStyle>
          <a:p>
            <a:fld id="{43C0B106-C2C2-4100-B241-169BFC6C604E}" type="datetimeFigureOut">
              <a:rPr lang="ru-RU" smtClean="0"/>
              <a:pPr/>
              <a:t>31.10.2017</a:t>
            </a:fld>
            <a:endParaRPr lang="ru-RU"/>
          </a:p>
        </p:txBody>
      </p:sp>
      <p:sp>
        <p:nvSpPr>
          <p:cNvPr id="4" name="Образ слайда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28" tIns="45714" rIns="91428" bIns="45714" rtlCol="0" anchor="ctr"/>
          <a:lstStyle/>
          <a:p>
            <a:endParaRPr lang="ru-RU"/>
          </a:p>
        </p:txBody>
      </p:sp>
      <p:sp>
        <p:nvSpPr>
          <p:cNvPr id="5" name="Заметки 4"/>
          <p:cNvSpPr>
            <a:spLocks noGrp="1"/>
          </p:cNvSpPr>
          <p:nvPr>
            <p:ph type="body" sz="quarter" idx="3"/>
          </p:nvPr>
        </p:nvSpPr>
        <p:spPr>
          <a:xfrm>
            <a:off x="680562" y="4721186"/>
            <a:ext cx="5444490" cy="4472702"/>
          </a:xfrm>
          <a:prstGeom prst="rect">
            <a:avLst/>
          </a:prstGeom>
        </p:spPr>
        <p:txBody>
          <a:bodyPr vert="horz" lIns="91428" tIns="45714" rIns="91428" bIns="45714"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40647"/>
            <a:ext cx="2949099" cy="496967"/>
          </a:xfrm>
          <a:prstGeom prst="rect">
            <a:avLst/>
          </a:prstGeom>
        </p:spPr>
        <p:txBody>
          <a:bodyPr vert="horz" lIns="91428" tIns="45714" rIns="91428" bIns="45714" rtlCol="0" anchor="b"/>
          <a:lstStyle>
            <a:lvl1pPr algn="l">
              <a:defRPr sz="1200"/>
            </a:lvl1pPr>
          </a:lstStyle>
          <a:p>
            <a:endParaRPr lang="ru-RU"/>
          </a:p>
        </p:txBody>
      </p:sp>
      <p:sp>
        <p:nvSpPr>
          <p:cNvPr id="7" name="Номер слайда 6"/>
          <p:cNvSpPr>
            <a:spLocks noGrp="1"/>
          </p:cNvSpPr>
          <p:nvPr>
            <p:ph type="sldNum" sz="quarter" idx="5"/>
          </p:nvPr>
        </p:nvSpPr>
        <p:spPr>
          <a:xfrm>
            <a:off x="3854939" y="9440647"/>
            <a:ext cx="2949099" cy="496967"/>
          </a:xfrm>
          <a:prstGeom prst="rect">
            <a:avLst/>
          </a:prstGeom>
        </p:spPr>
        <p:txBody>
          <a:bodyPr vert="horz" lIns="91428" tIns="45714" rIns="91428" bIns="45714" rtlCol="0" anchor="b"/>
          <a:lstStyle>
            <a:lvl1pPr algn="r">
              <a:defRPr sz="1200"/>
            </a:lvl1pPr>
          </a:lstStyle>
          <a:p>
            <a:fld id="{F10D733F-248F-436B-9219-A2AD751AF68F}" type="slidenum">
              <a:rPr lang="ru-RU" smtClean="0"/>
              <a:pPr/>
              <a:t>‹#›</a:t>
            </a:fld>
            <a:endParaRPr lang="ru-RU"/>
          </a:p>
        </p:txBody>
      </p:sp>
    </p:spTree>
    <p:extLst>
      <p:ext uri="{BB962C8B-B14F-4D97-AF65-F5344CB8AC3E}">
        <p14:creationId xmlns="" xmlns:p14="http://schemas.microsoft.com/office/powerpoint/2010/main" val="1842443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339" name="Заметки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ru-RU" altLang="ru-RU" smtClean="0"/>
          </a:p>
        </p:txBody>
      </p:sp>
      <p:sp>
        <p:nvSpPr>
          <p:cNvPr id="14340" name="Номер слайда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3356">
              <a:defRPr>
                <a:solidFill>
                  <a:schemeClr val="tx1"/>
                </a:solidFill>
                <a:latin typeface="Arial" pitchFamily="34" charset="0"/>
              </a:defRPr>
            </a:lvl1pPr>
            <a:lvl2pPr marL="738626" indent="-284332" defTabSz="913356">
              <a:defRPr>
                <a:solidFill>
                  <a:schemeClr val="tx1"/>
                </a:solidFill>
                <a:latin typeface="Arial" pitchFamily="34" charset="0"/>
              </a:defRPr>
            </a:lvl2pPr>
            <a:lvl3pPr marL="1137325" indent="-227147" defTabSz="913356">
              <a:defRPr>
                <a:solidFill>
                  <a:schemeClr val="tx1"/>
                </a:solidFill>
                <a:latin typeface="Arial" pitchFamily="34" charset="0"/>
              </a:defRPr>
            </a:lvl3pPr>
            <a:lvl4pPr marL="1593211" indent="-227147" defTabSz="913356">
              <a:defRPr>
                <a:solidFill>
                  <a:schemeClr val="tx1"/>
                </a:solidFill>
                <a:latin typeface="Arial" pitchFamily="34" charset="0"/>
              </a:defRPr>
            </a:lvl4pPr>
            <a:lvl5pPr marL="2049093" indent="-227147" defTabSz="913356">
              <a:defRPr>
                <a:solidFill>
                  <a:schemeClr val="tx1"/>
                </a:solidFill>
                <a:latin typeface="Arial" pitchFamily="34" charset="0"/>
              </a:defRPr>
            </a:lvl5pPr>
            <a:lvl6pPr marL="2506566" indent="-227147" defTabSz="913356" eaLnBrk="0" fontAlgn="base" hangingPunct="0">
              <a:spcBef>
                <a:spcPct val="0"/>
              </a:spcBef>
              <a:spcAft>
                <a:spcPct val="0"/>
              </a:spcAft>
              <a:defRPr>
                <a:solidFill>
                  <a:schemeClr val="tx1"/>
                </a:solidFill>
                <a:latin typeface="Arial" pitchFamily="34" charset="0"/>
              </a:defRPr>
            </a:lvl6pPr>
            <a:lvl7pPr marL="2964036" indent="-227147" defTabSz="913356" eaLnBrk="0" fontAlgn="base" hangingPunct="0">
              <a:spcBef>
                <a:spcPct val="0"/>
              </a:spcBef>
              <a:spcAft>
                <a:spcPct val="0"/>
              </a:spcAft>
              <a:defRPr>
                <a:solidFill>
                  <a:schemeClr val="tx1"/>
                </a:solidFill>
                <a:latin typeface="Arial" pitchFamily="34" charset="0"/>
              </a:defRPr>
            </a:lvl7pPr>
            <a:lvl8pPr marL="3421508" indent="-227147" defTabSz="913356" eaLnBrk="0" fontAlgn="base" hangingPunct="0">
              <a:spcBef>
                <a:spcPct val="0"/>
              </a:spcBef>
              <a:spcAft>
                <a:spcPct val="0"/>
              </a:spcAft>
              <a:defRPr>
                <a:solidFill>
                  <a:schemeClr val="tx1"/>
                </a:solidFill>
                <a:latin typeface="Arial" pitchFamily="34" charset="0"/>
              </a:defRPr>
            </a:lvl8pPr>
            <a:lvl9pPr marL="3878979" indent="-227147" defTabSz="913356" eaLnBrk="0" fontAlgn="base" hangingPunct="0">
              <a:spcBef>
                <a:spcPct val="0"/>
              </a:spcBef>
              <a:spcAft>
                <a:spcPct val="0"/>
              </a:spcAft>
              <a:defRPr>
                <a:solidFill>
                  <a:schemeClr val="tx1"/>
                </a:solidFill>
                <a:latin typeface="Arial" pitchFamily="34" charset="0"/>
              </a:defRPr>
            </a:lvl9pPr>
          </a:lstStyle>
          <a:p>
            <a:fld id="{8271C481-F4BA-4D1E-8A9C-77093631384F}" type="slidenum">
              <a:rPr lang="ru-RU" altLang="ru-RU" smtClean="0">
                <a:latin typeface="Calibri" pitchFamily="34" charset="0"/>
              </a:rPr>
              <a:pPr/>
              <a:t>1</a:t>
            </a:fld>
            <a:endParaRPr lang="ru-RU" altLang="ru-RU"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a:defRPr/>
            </a:pPr>
            <a:fld id="{168F4746-56B9-46B3-88AF-3E849E1F8A07}" type="datetime1">
              <a:rPr lang="ru-RU" smtClean="0"/>
              <a:pPr>
                <a:defRPr/>
              </a:pPr>
              <a:t>31.10.2017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A98AB19-481F-4B77-B776-3E0FB2F14386}"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90281FAA-3076-44B8-B724-8E36599FADB7}" type="datetime1">
              <a:rPr lang="ru-RU" smtClean="0"/>
              <a:pPr>
                <a:defRPr/>
              </a:pPr>
              <a:t>31.10.2017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F98364D3-F896-4775-8036-BD367336111E}"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B107F8FB-7C12-4CF9-80D4-1254D5752AB9}" type="datetime1">
              <a:rPr lang="ru-RU" smtClean="0"/>
              <a:pPr>
                <a:defRPr/>
              </a:pPr>
              <a:t>31.10.2017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68955074-A4FB-4B68-8D84-AC36E066A2AE}"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a:defRPr/>
            </a:pPr>
            <a:fld id="{15C288FD-1CDC-4FF1-BBBD-BF38D829C94D}" type="datetime1">
              <a:rPr lang="ru-RU" smtClean="0"/>
              <a:pPr>
                <a:defRPr/>
              </a:pPr>
              <a:t>31.10.2017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76ED58E-0D9D-4794-805F-B87310D114C0}"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a:defRPr/>
            </a:pPr>
            <a:fld id="{81D0BFEB-3A38-4050-9003-281307FFB997}" type="datetime1">
              <a:rPr lang="ru-RU" smtClean="0"/>
              <a:pPr>
                <a:defRPr/>
              </a:pPr>
              <a:t>31.10.2017</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8F323683-1E1F-4355-8475-587773C435C6}" type="slidenum">
              <a:rPr lang="ru-RU" smtClean="0"/>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a:defRPr/>
            </a:pPr>
            <a:fld id="{378BCF6E-0F7D-4B29-9AA9-B9C456E3612A}" type="datetime1">
              <a:rPr lang="ru-RU" smtClean="0"/>
              <a:pPr>
                <a:defRPr/>
              </a:pPr>
              <a:t>31.10.2017</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E7E6BBF9-1EE2-4CC1-B89E-CE01748A6668}"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a:defRPr/>
            </a:pPr>
            <a:fld id="{82C078A4-BB39-4A3B-B0A5-2B5AD435E431}" type="datetime1">
              <a:rPr lang="ru-RU" smtClean="0"/>
              <a:pPr>
                <a:defRPr/>
              </a:pPr>
              <a:t>31.10.2017</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6ACC9EF6-C5B0-490E-9116-3B5E79EDC1CE}"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a:defRPr/>
            </a:pPr>
            <a:fld id="{AAE08214-72F3-403E-923B-B9E5A8D1EAD9}" type="datetime1">
              <a:rPr lang="ru-RU" smtClean="0"/>
              <a:pPr>
                <a:defRPr/>
              </a:pPr>
              <a:t>31.10.2017</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21E6850A-02C5-4BAC-A5F5-00835D1B1460}"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B113658F-DBF1-4208-A213-3962CD4B8CBD}" type="datetime1">
              <a:rPr lang="ru-RU" smtClean="0"/>
              <a:pPr>
                <a:defRPr/>
              </a:pPr>
              <a:t>31.10.2017</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0052193B-19EB-4B92-B8DD-2CAA516876AC}"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6430A3AB-CCC9-43E9-99C8-045927A59BA0}" type="datetime1">
              <a:rPr lang="ru-RU" smtClean="0"/>
              <a:pPr>
                <a:defRPr/>
              </a:pPr>
              <a:t>31.10.2017</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859CDDD-678E-4C12-B709-0FBFF496FD90}"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a:defRPr/>
            </a:pPr>
            <a:fld id="{0A96183A-E223-4A10-8758-567005CC530A}" type="datetime1">
              <a:rPr lang="ru-RU" smtClean="0"/>
              <a:pPr>
                <a:defRPr/>
              </a:pPr>
              <a:t>31.10.2017</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6FE91C5A-3CB4-4375-B41A-587E210F27FC}"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E326AE0-93F3-41DC-B935-07FAE0DDBA11}" type="datetime1">
              <a:rPr lang="ru-RU" smtClean="0"/>
              <a:pPr>
                <a:defRPr/>
              </a:pPr>
              <a:t>31.10.2017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4D1C157-90AB-4379-8642-A730E9A690D2}"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p:txBody>
          <a:bodyPr/>
          <a:lstStyle/>
          <a:p>
            <a:pPr eaLnBrk="1" hangingPunct="1"/>
            <a:endParaRPr lang="ru-RU" altLang="ru-RU" smtClean="0"/>
          </a:p>
        </p:txBody>
      </p:sp>
      <p:sp>
        <p:nvSpPr>
          <p:cNvPr id="2053" name="Подзаголовок 2"/>
          <p:cNvSpPr>
            <a:spLocks noGrp="1"/>
          </p:cNvSpPr>
          <p:nvPr>
            <p:ph type="subTitle" idx="1"/>
          </p:nvPr>
        </p:nvSpPr>
        <p:spPr>
          <a:xfrm>
            <a:off x="6660232" y="5949280"/>
            <a:ext cx="1728192" cy="428625"/>
          </a:xfrm>
        </p:spPr>
        <p:txBody>
          <a:bodyPr lIns="95782" tIns="47891" rIns="95782" bIns="47891"/>
          <a:lstStyle/>
          <a:p>
            <a:pPr marL="0" indent="0" defTabSz="957263" eaLnBrk="1" hangingPunct="1">
              <a:lnSpc>
                <a:spcPct val="80000"/>
              </a:lnSpc>
              <a:buFontTx/>
              <a:buNone/>
            </a:pPr>
            <a:r>
              <a:rPr lang="ru-RU" altLang="ru-RU" sz="1700" dirty="0" smtClean="0">
                <a:solidFill>
                  <a:srgbClr val="7F7F7F"/>
                </a:solidFill>
                <a:latin typeface="Helios"/>
              </a:rPr>
              <a:t> Москва 2017</a:t>
            </a:r>
          </a:p>
        </p:txBody>
      </p:sp>
      <p:sp>
        <p:nvSpPr>
          <p:cNvPr id="12" name="Подзаголовок 2"/>
          <p:cNvSpPr>
            <a:spLocks noGrp="1"/>
          </p:cNvSpPr>
          <p:nvPr>
            <p:ph type="subTitle" idx="4294967295"/>
          </p:nvPr>
        </p:nvSpPr>
        <p:spPr>
          <a:xfrm>
            <a:off x="0" y="5084763"/>
            <a:ext cx="4752975" cy="792162"/>
          </a:xfrm>
        </p:spPr>
        <p:txBody>
          <a:bodyPr lIns="95782" tIns="47891" rIns="95782" bIns="47891">
            <a:noAutofit/>
          </a:bodyPr>
          <a:lstStyle/>
          <a:p>
            <a:pPr marL="0" indent="0" defTabSz="957263" eaLnBrk="1" hangingPunct="1">
              <a:lnSpc>
                <a:spcPct val="80000"/>
              </a:lnSpc>
              <a:buFontTx/>
              <a:buNone/>
            </a:pPr>
            <a:r>
              <a:rPr lang="ru-RU" altLang="ru-RU" sz="1700" dirty="0" smtClean="0">
                <a:solidFill>
                  <a:schemeClr val="bg1"/>
                </a:solidFill>
                <a:latin typeface="Times New Roman" pitchFamily="18" charset="0"/>
                <a:cs typeface="Times New Roman" pitchFamily="18" charset="0"/>
              </a:rPr>
              <a:t>Директор Департамента инфраструктурного развития и ГЧП  Минздрава России  </a:t>
            </a:r>
          </a:p>
          <a:p>
            <a:pPr marL="0" indent="0" defTabSz="957263" eaLnBrk="1" hangingPunct="1">
              <a:lnSpc>
                <a:spcPct val="80000"/>
              </a:lnSpc>
              <a:buFontTx/>
              <a:buNone/>
            </a:pPr>
            <a:r>
              <a:rPr lang="ru-RU" altLang="ru-RU" sz="1700" dirty="0" smtClean="0">
                <a:solidFill>
                  <a:schemeClr val="bg1"/>
                </a:solidFill>
                <a:latin typeface="Times New Roman" pitchFamily="18" charset="0"/>
                <a:cs typeface="Times New Roman" pitchFamily="18" charset="0"/>
              </a:rPr>
              <a:t>А.В. Казутин</a:t>
            </a:r>
          </a:p>
        </p:txBody>
      </p:sp>
      <p:sp>
        <p:nvSpPr>
          <p:cNvPr id="4" name="Прямоугольник 3"/>
          <p:cNvSpPr>
            <a:spLocks noChangeArrowheads="1"/>
          </p:cNvSpPr>
          <p:nvPr/>
        </p:nvSpPr>
        <p:spPr bwMode="auto">
          <a:xfrm>
            <a:off x="0" y="2060848"/>
            <a:ext cx="9144000" cy="3816126"/>
          </a:xfrm>
          <a:prstGeom prst="rect">
            <a:avLst/>
          </a:prstGeom>
          <a:solidFill>
            <a:srgbClr val="0070C0"/>
          </a:solidFill>
          <a:ln w="25400" algn="ctr">
            <a:noFill/>
            <a:miter lim="800000"/>
            <a:headEnd/>
            <a:tailEnd/>
          </a:ln>
        </p:spPr>
        <p:txBody>
          <a:bodyPr lIns="95782" tIns="47891" rIns="95782" bIns="47891" anchor="ctr"/>
          <a:lstStyle/>
          <a:p>
            <a:pPr marL="804863" defTabSz="957263" eaLnBrk="1" fontAlgn="auto" hangingPunct="1">
              <a:spcBef>
                <a:spcPts val="0"/>
              </a:spcBef>
              <a:spcAft>
                <a:spcPts val="0"/>
              </a:spcAft>
              <a:defRPr/>
            </a:pPr>
            <a:r>
              <a:rPr lang="ru-RU" sz="3000" b="1" dirty="0" smtClean="0">
                <a:solidFill>
                  <a:schemeClr val="bg1"/>
                </a:solidFill>
                <a:latin typeface="Times New Roman" pitchFamily="18" charset="0"/>
                <a:cs typeface="Times New Roman" pitchFamily="18" charset="0"/>
              </a:rPr>
              <a:t>О Всероссийском конкурсе</a:t>
            </a:r>
            <a:r>
              <a:rPr lang="en-US" sz="3000" b="1" dirty="0" smtClean="0">
                <a:solidFill>
                  <a:schemeClr val="bg1"/>
                </a:solidFill>
                <a:latin typeface="Times New Roman" pitchFamily="18" charset="0"/>
                <a:cs typeface="Times New Roman" pitchFamily="18" charset="0"/>
              </a:rPr>
              <a:t> </a:t>
            </a:r>
            <a:r>
              <a:rPr lang="ru-RU" sz="3000" b="1" dirty="0" smtClean="0">
                <a:solidFill>
                  <a:schemeClr val="bg1"/>
                </a:solidFill>
                <a:latin typeface="Times New Roman" pitchFamily="18" charset="0"/>
                <a:cs typeface="Times New Roman" pitchFamily="18" charset="0"/>
              </a:rPr>
              <a:t>«Лучший проект государственно-частного</a:t>
            </a:r>
            <a:r>
              <a:rPr lang="en-US" sz="3000" b="1" dirty="0" smtClean="0">
                <a:solidFill>
                  <a:schemeClr val="bg1"/>
                </a:solidFill>
                <a:latin typeface="Times New Roman" pitchFamily="18" charset="0"/>
                <a:cs typeface="Times New Roman" pitchFamily="18" charset="0"/>
              </a:rPr>
              <a:t>  </a:t>
            </a:r>
            <a:r>
              <a:rPr lang="ru-RU" sz="3000" b="1" dirty="0" smtClean="0">
                <a:solidFill>
                  <a:schemeClr val="bg1"/>
                </a:solidFill>
                <a:latin typeface="Times New Roman" pitchFamily="18" charset="0"/>
                <a:cs typeface="Times New Roman" pitchFamily="18" charset="0"/>
              </a:rPr>
              <a:t>взаимодействия </a:t>
            </a:r>
            <a:br>
              <a:rPr lang="ru-RU" sz="3000" b="1" dirty="0" smtClean="0">
                <a:solidFill>
                  <a:schemeClr val="bg1"/>
                </a:solidFill>
                <a:latin typeface="Times New Roman" pitchFamily="18" charset="0"/>
                <a:cs typeface="Times New Roman" pitchFamily="18" charset="0"/>
              </a:rPr>
            </a:br>
            <a:r>
              <a:rPr lang="ru-RU" sz="3000" b="1" dirty="0" smtClean="0">
                <a:solidFill>
                  <a:schemeClr val="bg1"/>
                </a:solidFill>
                <a:latin typeface="Times New Roman" pitchFamily="18" charset="0"/>
                <a:cs typeface="Times New Roman" pitchFamily="18" charset="0"/>
              </a:rPr>
              <a:t>в здравоохранении»</a:t>
            </a:r>
            <a:endParaRPr lang="en-US" sz="3000" b="1" dirty="0">
              <a:solidFill>
                <a:schemeClr val="bg1"/>
              </a:solidFill>
              <a:latin typeface="Times New Roman" pitchFamily="18" charset="0"/>
              <a:cs typeface="Times New Roman" pitchFamily="18" charset="0"/>
            </a:endParaRPr>
          </a:p>
        </p:txBody>
      </p:sp>
      <p:sp>
        <p:nvSpPr>
          <p:cNvPr id="5" name="Прямоугольник 11"/>
          <p:cNvSpPr>
            <a:spLocks noChangeArrowheads="1"/>
          </p:cNvSpPr>
          <p:nvPr/>
        </p:nvSpPr>
        <p:spPr bwMode="auto">
          <a:xfrm>
            <a:off x="0" y="2000250"/>
            <a:ext cx="9144000" cy="287338"/>
          </a:xfrm>
          <a:prstGeom prst="rect">
            <a:avLst/>
          </a:prstGeom>
          <a:solidFill>
            <a:srgbClr val="00B0F0"/>
          </a:solidFill>
          <a:ln w="25400" algn="ctr">
            <a:noFill/>
            <a:miter lim="800000"/>
            <a:headEnd/>
            <a:tailEnd/>
          </a:ln>
        </p:spPr>
        <p:txBody>
          <a:bodyPr lIns="95782" tIns="47891" rIns="95782" bIns="47891" anchor="ctr"/>
          <a:lstStyle/>
          <a:p>
            <a:pPr algn="ctr" defTabSz="957263" eaLnBrk="1" fontAlgn="auto" hangingPunct="1">
              <a:spcBef>
                <a:spcPts val="0"/>
              </a:spcBef>
              <a:spcAft>
                <a:spcPts val="0"/>
              </a:spcAft>
              <a:defRPr/>
            </a:pPr>
            <a:endParaRPr lang="en-US" sz="1900" dirty="0">
              <a:solidFill>
                <a:srgbClr val="4F6228"/>
              </a:solidFill>
              <a:latin typeface="Calibri" pitchFamily="34" charset="0"/>
              <a:cs typeface="Arial" pitchFamily="34" charset="0"/>
            </a:endParaRPr>
          </a:p>
        </p:txBody>
      </p:sp>
      <p:sp>
        <p:nvSpPr>
          <p:cNvPr id="2054" name="Прямоугольник 4"/>
          <p:cNvSpPr>
            <a:spLocks noChangeArrowheads="1"/>
          </p:cNvSpPr>
          <p:nvPr/>
        </p:nvSpPr>
        <p:spPr bwMode="auto">
          <a:xfrm>
            <a:off x="6732240" y="5805264"/>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cxnSp>
        <p:nvCxnSpPr>
          <p:cNvPr id="8" name="Прямая соединительная линия 7"/>
          <p:cNvCxnSpPr/>
          <p:nvPr/>
        </p:nvCxnSpPr>
        <p:spPr>
          <a:xfrm flipH="1">
            <a:off x="683568" y="2565400"/>
            <a:ext cx="2234" cy="30238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2058" name="Picture 2" descr="C:\Users\KiselevaNB\Videos\Герб Минздрва.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9388" y="187325"/>
            <a:ext cx="1800225" cy="1801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9" name="TextBox 10"/>
          <p:cNvSpPr txBox="1">
            <a:spLocks noChangeArrowheads="1"/>
          </p:cNvSpPr>
          <p:nvPr/>
        </p:nvSpPr>
        <p:spPr bwMode="auto">
          <a:xfrm>
            <a:off x="2051720" y="548680"/>
            <a:ext cx="5143500" cy="1200329"/>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ru-RU" altLang="ru-RU" sz="2400" b="1" dirty="0">
                <a:solidFill>
                  <a:srgbClr val="595959"/>
                </a:solidFill>
                <a:latin typeface="Century Gothic" pitchFamily="34" charset="0"/>
                <a:cs typeface="Arial" pitchFamily="34" charset="0"/>
              </a:rPr>
              <a:t>МИНИСТЕРСТВО</a:t>
            </a:r>
            <a:br>
              <a:rPr lang="ru-RU" altLang="ru-RU" sz="2400" b="1" dirty="0">
                <a:solidFill>
                  <a:srgbClr val="595959"/>
                </a:solidFill>
                <a:latin typeface="Century Gothic" pitchFamily="34" charset="0"/>
                <a:cs typeface="Arial" pitchFamily="34" charset="0"/>
              </a:rPr>
            </a:br>
            <a:r>
              <a:rPr lang="ru-RU" altLang="ru-RU" sz="2400" b="1" dirty="0">
                <a:solidFill>
                  <a:srgbClr val="595959"/>
                </a:solidFill>
                <a:latin typeface="Century Gothic" pitchFamily="34" charset="0"/>
                <a:cs typeface="Arial" pitchFamily="34" charset="0"/>
              </a:rPr>
              <a:t>ЗДРАВООХРАНЕНИЯ</a:t>
            </a:r>
            <a:br>
              <a:rPr lang="ru-RU" altLang="ru-RU" sz="2400" b="1" dirty="0">
                <a:solidFill>
                  <a:srgbClr val="595959"/>
                </a:solidFill>
                <a:latin typeface="Century Gothic" pitchFamily="34" charset="0"/>
                <a:cs typeface="Arial" pitchFamily="34" charset="0"/>
              </a:rPr>
            </a:br>
            <a:r>
              <a:rPr lang="ru-RU" altLang="ru-RU" sz="2400" b="1" dirty="0">
                <a:solidFill>
                  <a:srgbClr val="595959"/>
                </a:solidFill>
                <a:latin typeface="Century Gothic" pitchFamily="34" charset="0"/>
                <a:cs typeface="Arial" pitchFamily="34" charset="0"/>
              </a:rPr>
              <a:t>РОССИЙСКОЙ ФЕДЕРАЦИИ</a:t>
            </a:r>
          </a:p>
        </p:txBody>
      </p:sp>
      <p:sp>
        <p:nvSpPr>
          <p:cNvPr id="11" name="Прямоугольник 10"/>
          <p:cNvSpPr/>
          <p:nvPr/>
        </p:nvSpPr>
        <p:spPr>
          <a:xfrm>
            <a:off x="827584" y="4941168"/>
            <a:ext cx="4572000" cy="757130"/>
          </a:xfrm>
          <a:prstGeom prst="rect">
            <a:avLst/>
          </a:prstGeom>
        </p:spPr>
        <p:txBody>
          <a:bodyPr>
            <a:spAutoFit/>
          </a:bodyPr>
          <a:lstStyle/>
          <a:p>
            <a:pPr marL="0" indent="0" defTabSz="957263">
              <a:lnSpc>
                <a:spcPct val="80000"/>
              </a:lnSpc>
              <a:buFontTx/>
              <a:buNone/>
            </a:pPr>
            <a:r>
              <a:rPr lang="ru-RU" altLang="ru-RU" dirty="0" smtClean="0">
                <a:solidFill>
                  <a:schemeClr val="bg1"/>
                </a:solidFill>
                <a:latin typeface="Times New Roman" pitchFamily="18" charset="0"/>
                <a:cs typeface="Times New Roman" pitchFamily="18" charset="0"/>
              </a:rPr>
              <a:t>Директор Департамента инфраструктурного развития и ГЧП Минздрава России </a:t>
            </a:r>
          </a:p>
          <a:p>
            <a:pPr marL="0" indent="0" defTabSz="957263">
              <a:lnSpc>
                <a:spcPct val="80000"/>
              </a:lnSpc>
              <a:buFontTx/>
              <a:buNone/>
            </a:pPr>
            <a:r>
              <a:rPr lang="ru-RU" altLang="ru-RU" dirty="0" smtClean="0">
                <a:solidFill>
                  <a:schemeClr val="bg1"/>
                </a:solidFill>
                <a:latin typeface="Times New Roman" pitchFamily="18" charset="0"/>
                <a:cs typeface="Times New Roman" pitchFamily="18" charset="0"/>
              </a:rPr>
              <a:t>А.В. Казутин</a:t>
            </a:r>
          </a:p>
        </p:txBody>
      </p:sp>
    </p:spTree>
    <p:extLst>
      <p:ext uri="{BB962C8B-B14F-4D97-AF65-F5344CB8AC3E}">
        <p14:creationId xmlns="" xmlns:p14="http://schemas.microsoft.com/office/powerpoint/2010/main" val="3123546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93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778098"/>
          </a:xfrm>
          <a:solidFill>
            <a:srgbClr val="0070C0"/>
          </a:solidFill>
        </p:spPr>
        <p:style>
          <a:lnRef idx="0">
            <a:scrgbClr r="0" g="0" b="0"/>
          </a:lnRef>
          <a:fillRef idx="1002">
            <a:schemeClr val="dk2"/>
          </a:fillRef>
          <a:effectRef idx="0">
            <a:scrgbClr r="0" g="0" b="0"/>
          </a:effectRef>
          <a:fontRef idx="major"/>
        </p:style>
        <p:txBody>
          <a:bodyPr vert="horz" lIns="91440" tIns="45720" rIns="91440" bIns="45720" rtlCol="0" anchor="ctr">
            <a:noAutofit/>
          </a:bodyPr>
          <a:lstStyle/>
          <a:p>
            <a:pPr>
              <a:defRPr/>
            </a:pPr>
            <a:r>
              <a:rPr lang="ru-RU" altLang="ru-RU" sz="2400" b="1" dirty="0" smtClean="0">
                <a:solidFill>
                  <a:schemeClr val="bg1"/>
                </a:solidFill>
                <a:latin typeface="Times New Roman" pitchFamily="18" charset="0"/>
                <a:cs typeface="Times New Roman" pitchFamily="18" charset="0"/>
              </a:rPr>
              <a:t>Приказом Минздрава России от 17.03.2017 №108 утверждены:  </a:t>
            </a:r>
          </a:p>
        </p:txBody>
      </p:sp>
      <p:sp>
        <p:nvSpPr>
          <p:cNvPr id="7" name="Прямоугольник 3"/>
          <p:cNvSpPr>
            <a:spLocks noGrp="1" noChangeArrowheads="1"/>
          </p:cNvSpPr>
          <p:nvPr>
            <p:ph idx="1"/>
          </p:nvPr>
        </p:nvSpPr>
        <p:spPr bwMode="auto">
          <a:xfrm>
            <a:off x="457200" y="1124744"/>
            <a:ext cx="8291264" cy="1008112"/>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solidFill>
              <a:schemeClr val="bg1"/>
            </a:soli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lIns="95782" tIns="47891" rIns="95782" bIns="47891" anchor="ctr">
            <a:normAutofit fontScale="70000" lnSpcReduction="20000"/>
          </a:bodyPr>
          <a:lstStyle/>
          <a:p>
            <a:pPr marL="0" indent="0" algn="ctr">
              <a:spcBef>
                <a:spcPts val="0"/>
              </a:spcBef>
              <a:buNone/>
            </a:pPr>
            <a:r>
              <a:rPr lang="ru-RU" dirty="0" smtClean="0">
                <a:latin typeface="Times New Roman" pitchFamily="18" charset="0"/>
                <a:cs typeface="Times New Roman" pitchFamily="18" charset="0"/>
              </a:rPr>
              <a:t>Положение о Всероссийском конкурсе «Лучший проект государственно-частного взаимодействия», </a:t>
            </a:r>
          </a:p>
          <a:p>
            <a:pPr marL="0" indent="0" algn="ctr">
              <a:spcBef>
                <a:spcPts val="0"/>
              </a:spcBef>
              <a:buNone/>
            </a:pPr>
            <a:r>
              <a:rPr lang="ru-RU" dirty="0" smtClean="0">
                <a:latin typeface="Times New Roman" pitchFamily="18" charset="0"/>
                <a:cs typeface="Times New Roman" pitchFamily="18" charset="0"/>
              </a:rPr>
              <a:t>состав конкурсной комиссии по проведению Конкурса</a:t>
            </a:r>
            <a:endParaRPr lang="ru-RU" altLang="ru-RU" b="1" dirty="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pPr>
              <a:defRPr/>
            </a:pPr>
            <a:fld id="{A76ED58E-0D9D-4794-805F-B87310D114C0}" type="slidenum">
              <a:rPr lang="ru-RU" smtClean="0"/>
              <a:pPr>
                <a:defRPr/>
              </a:pPr>
              <a:t>2</a:t>
            </a:fld>
            <a:endParaRPr lang="ru-RU" dirty="0"/>
          </a:p>
        </p:txBody>
      </p:sp>
      <p:sp>
        <p:nvSpPr>
          <p:cNvPr id="5" name="Прямоугольник 4"/>
          <p:cNvSpPr>
            <a:spLocks noChangeArrowheads="1"/>
          </p:cNvSpPr>
          <p:nvPr/>
        </p:nvSpPr>
        <p:spPr bwMode="auto">
          <a:xfrm>
            <a:off x="467544" y="0"/>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sp>
        <p:nvSpPr>
          <p:cNvPr id="8" name="Прямоугольник 3"/>
          <p:cNvSpPr>
            <a:spLocks noChangeArrowheads="1"/>
          </p:cNvSpPr>
          <p:nvPr/>
        </p:nvSpPr>
        <p:spPr bwMode="auto">
          <a:xfrm>
            <a:off x="395536" y="3717032"/>
            <a:ext cx="3168352" cy="1152128"/>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eaLnBrk="1" hangingPunct="1"/>
            <a:r>
              <a:rPr lang="ru-RU" sz="2400" dirty="0" smtClean="0">
                <a:latin typeface="Times New Roman" pitchFamily="18" charset="0"/>
                <a:cs typeface="Times New Roman" pitchFamily="18" charset="0"/>
              </a:rPr>
              <a:t>Этапы проведения Конкурса:</a:t>
            </a:r>
            <a:endParaRPr lang="ru-RU" altLang="ru-RU" sz="2400" b="1" dirty="0" smtClean="0">
              <a:latin typeface="Times New Roman" pitchFamily="18" charset="0"/>
              <a:cs typeface="Times New Roman" pitchFamily="18" charset="0"/>
            </a:endParaRPr>
          </a:p>
        </p:txBody>
      </p:sp>
      <p:sp>
        <p:nvSpPr>
          <p:cNvPr id="9" name="Прямоугольник 3"/>
          <p:cNvSpPr>
            <a:spLocks noChangeArrowheads="1"/>
          </p:cNvSpPr>
          <p:nvPr/>
        </p:nvSpPr>
        <p:spPr bwMode="auto">
          <a:xfrm>
            <a:off x="4067944" y="2636912"/>
            <a:ext cx="4680520" cy="936104"/>
          </a:xfrm>
          <a:prstGeom prst="rect">
            <a:avLst/>
          </a:prstGeo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a:solidFill>
              <a:schemeClr val="accent2">
                <a:lumMod val="40000"/>
                <a:lumOff val="60000"/>
              </a:schemeClr>
            </a:soli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a:r>
              <a:rPr lang="ru-RU" dirty="0" smtClean="0">
                <a:latin typeface="Times New Roman" pitchFamily="18" charset="0"/>
                <a:cs typeface="Times New Roman" pitchFamily="18" charset="0"/>
              </a:rPr>
              <a:t>01.05.2017 – 15.09.2017 </a:t>
            </a:r>
          </a:p>
          <a:p>
            <a:pPr algn="ctr"/>
            <a:r>
              <a:rPr lang="ru-RU" dirty="0" smtClean="0">
                <a:latin typeface="Times New Roman" pitchFamily="18" charset="0"/>
                <a:cs typeface="Times New Roman" pitchFamily="18" charset="0"/>
              </a:rPr>
              <a:t> прием анкет-заявок на участие в Конкурсе</a:t>
            </a:r>
            <a:endParaRPr lang="ru-RU" altLang="ru-RU" dirty="0" smtClean="0">
              <a:latin typeface="Times New Roman" pitchFamily="18" charset="0"/>
              <a:cs typeface="Times New Roman" pitchFamily="18" charset="0"/>
            </a:endParaRPr>
          </a:p>
        </p:txBody>
      </p:sp>
      <p:sp>
        <p:nvSpPr>
          <p:cNvPr id="10" name="Прямоугольник 3"/>
          <p:cNvSpPr>
            <a:spLocks noChangeArrowheads="1"/>
          </p:cNvSpPr>
          <p:nvPr/>
        </p:nvSpPr>
        <p:spPr bwMode="auto">
          <a:xfrm>
            <a:off x="4067944" y="4005064"/>
            <a:ext cx="4680520" cy="936104"/>
          </a:xfrm>
          <a:prstGeom prst="rect">
            <a:avLst/>
          </a:prstGeo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a:solidFill>
              <a:schemeClr val="accent2">
                <a:lumMod val="40000"/>
                <a:lumOff val="60000"/>
              </a:schemeClr>
            </a:soli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a:r>
              <a:rPr lang="ru-RU" dirty="0" smtClean="0">
                <a:latin typeface="Times New Roman" pitchFamily="18" charset="0"/>
                <a:cs typeface="Times New Roman" pitchFamily="18" charset="0"/>
              </a:rPr>
              <a:t>15.09.2017 – 15.11.2017 </a:t>
            </a:r>
          </a:p>
          <a:p>
            <a:pPr algn="ctr"/>
            <a:r>
              <a:rPr lang="ru-RU" dirty="0" smtClean="0">
                <a:latin typeface="Times New Roman" pitchFamily="18" charset="0"/>
                <a:cs typeface="Times New Roman" pitchFamily="18" charset="0"/>
              </a:rPr>
              <a:t>рассмотрение представленных анкет-заявок на участие в Конкурсе </a:t>
            </a:r>
            <a:endParaRPr lang="ru-RU" altLang="ru-RU" dirty="0" smtClean="0">
              <a:latin typeface="Times New Roman" pitchFamily="18" charset="0"/>
              <a:cs typeface="Times New Roman" pitchFamily="18" charset="0"/>
            </a:endParaRPr>
          </a:p>
        </p:txBody>
      </p:sp>
      <p:sp>
        <p:nvSpPr>
          <p:cNvPr id="11" name="Прямоугольник 3"/>
          <p:cNvSpPr>
            <a:spLocks noChangeArrowheads="1"/>
          </p:cNvSpPr>
          <p:nvPr/>
        </p:nvSpPr>
        <p:spPr bwMode="auto">
          <a:xfrm>
            <a:off x="4067944" y="5373216"/>
            <a:ext cx="4680520" cy="936104"/>
          </a:xfrm>
          <a:prstGeom prst="rect">
            <a:avLst/>
          </a:prstGeo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a:solidFill>
              <a:schemeClr val="accent2">
                <a:lumMod val="40000"/>
                <a:lumOff val="60000"/>
              </a:schemeClr>
            </a:soli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a:r>
              <a:rPr lang="ru-RU" dirty="0" smtClean="0">
                <a:latin typeface="Times New Roman" pitchFamily="18" charset="0"/>
                <a:cs typeface="Times New Roman" pitchFamily="18" charset="0"/>
              </a:rPr>
              <a:t>04.12.2017 – 08.12.2017 </a:t>
            </a:r>
          </a:p>
          <a:p>
            <a:pPr algn="ctr"/>
            <a:r>
              <a:rPr lang="ru-RU" dirty="0" smtClean="0">
                <a:latin typeface="Times New Roman" pitchFamily="18" charset="0"/>
                <a:cs typeface="Times New Roman" pitchFamily="18" charset="0"/>
              </a:rPr>
              <a:t>подведение итогов и объявление победителей Конкурса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778098"/>
          </a:xfrm>
          <a:solidFill>
            <a:srgbClr val="0070C0"/>
          </a:solidFill>
        </p:spPr>
        <p:style>
          <a:lnRef idx="0">
            <a:scrgbClr r="0" g="0" b="0"/>
          </a:lnRef>
          <a:fillRef idx="1002">
            <a:schemeClr val="dk2"/>
          </a:fillRef>
          <a:effectRef idx="0">
            <a:scrgbClr r="0" g="0" b="0"/>
          </a:effectRef>
          <a:fontRef idx="major"/>
        </p:style>
        <p:txBody>
          <a:bodyPr vert="horz" lIns="91440" tIns="45720" rIns="91440" bIns="45720" rtlCol="0" anchor="ctr">
            <a:noAutofit/>
          </a:bodyPr>
          <a:lstStyle/>
          <a:p>
            <a:pPr>
              <a:defRPr/>
            </a:pPr>
            <a:r>
              <a:rPr lang="ru-RU" altLang="ru-RU" sz="2400" b="1" dirty="0" smtClean="0">
                <a:solidFill>
                  <a:schemeClr val="bg1"/>
                </a:solidFill>
                <a:latin typeface="Times New Roman" pitchFamily="18" charset="0"/>
                <a:cs typeface="Times New Roman" pitchFamily="18" charset="0"/>
              </a:rPr>
              <a:t>Номинации Конкурса:</a:t>
            </a:r>
          </a:p>
        </p:txBody>
      </p:sp>
      <p:sp>
        <p:nvSpPr>
          <p:cNvPr id="4" name="Номер слайда 3"/>
          <p:cNvSpPr>
            <a:spLocks noGrp="1"/>
          </p:cNvSpPr>
          <p:nvPr>
            <p:ph type="sldNum" sz="quarter" idx="12"/>
          </p:nvPr>
        </p:nvSpPr>
        <p:spPr/>
        <p:txBody>
          <a:bodyPr/>
          <a:lstStyle/>
          <a:p>
            <a:pPr>
              <a:defRPr/>
            </a:pPr>
            <a:fld id="{A76ED58E-0D9D-4794-805F-B87310D114C0}" type="slidenum">
              <a:rPr lang="ru-RU" smtClean="0"/>
              <a:pPr>
                <a:defRPr/>
              </a:pPr>
              <a:t>3</a:t>
            </a:fld>
            <a:endParaRPr lang="ru-RU" dirty="0"/>
          </a:p>
        </p:txBody>
      </p:sp>
      <p:sp>
        <p:nvSpPr>
          <p:cNvPr id="5" name="Прямоугольник 4"/>
          <p:cNvSpPr>
            <a:spLocks noChangeArrowheads="1"/>
          </p:cNvSpPr>
          <p:nvPr/>
        </p:nvSpPr>
        <p:spPr bwMode="auto">
          <a:xfrm>
            <a:off x="467544" y="0"/>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sp>
        <p:nvSpPr>
          <p:cNvPr id="11" name="TextBox 10"/>
          <p:cNvSpPr txBox="1"/>
          <p:nvPr/>
        </p:nvSpPr>
        <p:spPr>
          <a:xfrm>
            <a:off x="179512" y="1340768"/>
            <a:ext cx="4104456" cy="92333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spcBef>
                <a:spcPct val="0"/>
              </a:spcBef>
            </a:pPr>
            <a:r>
              <a:rPr lang="ru-RU" dirty="0" smtClean="0">
                <a:latin typeface="Times New Roman" pitchFamily="18" charset="0"/>
                <a:cs typeface="Times New Roman" pitchFamily="18" charset="0"/>
              </a:rPr>
              <a:t>Лучший инфраструктурный проект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на принципах государственно-частного партнерства в здравоохранении</a:t>
            </a:r>
            <a:endParaRPr lang="ru-RU" altLang="ru-RU" dirty="0" smtClean="0">
              <a:latin typeface="Times New Roman" pitchFamily="18" charset="0"/>
              <a:cs typeface="Times New Roman" pitchFamily="18" charset="0"/>
            </a:endParaRPr>
          </a:p>
        </p:txBody>
      </p:sp>
      <p:sp>
        <p:nvSpPr>
          <p:cNvPr id="12" name="Прямоугольник 3"/>
          <p:cNvSpPr>
            <a:spLocks noChangeArrowheads="1"/>
          </p:cNvSpPr>
          <p:nvPr/>
        </p:nvSpPr>
        <p:spPr bwMode="auto">
          <a:xfrm>
            <a:off x="4572000" y="1351880"/>
            <a:ext cx="4248472" cy="3589288"/>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a:r>
              <a:rPr lang="ru-RU" dirty="0" smtClean="0">
                <a:latin typeface="Times New Roman" pitchFamily="18" charset="0"/>
                <a:cs typeface="Times New Roman" pitchFamily="18" charset="0"/>
              </a:rPr>
              <a:t>Лучшая частная медицинская организация, участвующая в реализации территориальной программы государственных гарантий бесплатного оказания гражданам медицинской помощи, в категориях:</a:t>
            </a:r>
          </a:p>
          <a:p>
            <a:pPr algn="ctr"/>
            <a:endParaRPr lang="ru-RU" dirty="0" smtClean="0">
              <a:latin typeface="Times New Roman" pitchFamily="18" charset="0"/>
              <a:cs typeface="Times New Roman" pitchFamily="18" charset="0"/>
            </a:endParaRPr>
          </a:p>
          <a:p>
            <a:pPr algn="ctr">
              <a:buFont typeface="Arial" pitchFamily="34" charset="0"/>
              <a:buChar char="•"/>
            </a:pPr>
            <a:r>
              <a:rPr lang="ru-RU" dirty="0" smtClean="0">
                <a:latin typeface="Times New Roman" pitchFamily="18" charset="0"/>
                <a:cs typeface="Times New Roman" pitchFamily="18" charset="0"/>
              </a:rPr>
              <a:t>оказание первичной медико-санитарной помощи;</a:t>
            </a:r>
          </a:p>
          <a:p>
            <a:pPr algn="ctr">
              <a:buFont typeface="Arial" pitchFamily="34" charset="0"/>
              <a:buChar char="•"/>
            </a:pPr>
            <a:r>
              <a:rPr lang="ru-RU" dirty="0" smtClean="0">
                <a:latin typeface="Times New Roman" pitchFamily="18" charset="0"/>
                <a:cs typeface="Times New Roman" pitchFamily="18" charset="0"/>
              </a:rPr>
              <a:t>оказание специализированной, в том числе высокотехнологичной, медицинской помощи</a:t>
            </a:r>
            <a:endParaRPr lang="ru-RU" altLang="ru-RU" dirty="0" smtClean="0">
              <a:latin typeface="Times New Roman" pitchFamily="18" charset="0"/>
              <a:cs typeface="Times New Roman" pitchFamily="18" charset="0"/>
            </a:endParaRPr>
          </a:p>
        </p:txBody>
      </p:sp>
      <p:sp>
        <p:nvSpPr>
          <p:cNvPr id="13" name="Прямоугольник 3"/>
          <p:cNvSpPr>
            <a:spLocks noChangeArrowheads="1"/>
          </p:cNvSpPr>
          <p:nvPr/>
        </p:nvSpPr>
        <p:spPr bwMode="auto">
          <a:xfrm>
            <a:off x="179512" y="2636912"/>
            <a:ext cx="4104456" cy="936104"/>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a:r>
              <a:rPr lang="ru-RU" dirty="0" smtClean="0">
                <a:latin typeface="Times New Roman" pitchFamily="18" charset="0"/>
                <a:cs typeface="Times New Roman" pitchFamily="18" charset="0"/>
              </a:rPr>
              <a:t>Лучшая частная организация, осуществляющая </a:t>
            </a:r>
            <a:r>
              <a:rPr lang="ru-RU" dirty="0" err="1" smtClean="0">
                <a:latin typeface="Times New Roman" pitchFamily="18" charset="0"/>
                <a:cs typeface="Times New Roman" pitchFamily="18" charset="0"/>
              </a:rPr>
              <a:t>аутсорсинг</a:t>
            </a:r>
            <a:r>
              <a:rPr lang="ru-RU" dirty="0" smtClean="0">
                <a:latin typeface="Times New Roman" pitchFamily="18" charset="0"/>
                <a:cs typeface="Times New Roman" pitchFamily="18" charset="0"/>
              </a:rPr>
              <a:t> медицинских услуг</a:t>
            </a:r>
          </a:p>
        </p:txBody>
      </p:sp>
      <p:sp>
        <p:nvSpPr>
          <p:cNvPr id="15" name="Прямоугольник 3"/>
          <p:cNvSpPr>
            <a:spLocks noChangeArrowheads="1"/>
          </p:cNvSpPr>
          <p:nvPr/>
        </p:nvSpPr>
        <p:spPr bwMode="auto">
          <a:xfrm>
            <a:off x="179512" y="3861048"/>
            <a:ext cx="4104456" cy="108012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3"/>
          </a:lnRef>
          <a:fillRef idx="1">
            <a:schemeClr val="lt1"/>
          </a:fillRef>
          <a:effectRef idx="0">
            <a:schemeClr val="accent3"/>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eaLnBrk="1" hangingPunct="1"/>
            <a:r>
              <a:rPr lang="ru-RU" dirty="0" smtClean="0">
                <a:latin typeface="Times New Roman" pitchFamily="18" charset="0"/>
                <a:cs typeface="Times New Roman" pitchFamily="18" charset="0"/>
              </a:rPr>
              <a:t>Лучший субъект Российской Федерации по уровню развития государственно-частного взаимодействия в здравоохранении</a:t>
            </a:r>
          </a:p>
        </p:txBody>
      </p:sp>
      <p:sp>
        <p:nvSpPr>
          <p:cNvPr id="18" name="Прямоугольник 3"/>
          <p:cNvSpPr>
            <a:spLocks noChangeArrowheads="1"/>
          </p:cNvSpPr>
          <p:nvPr/>
        </p:nvSpPr>
        <p:spPr bwMode="auto">
          <a:xfrm>
            <a:off x="179512" y="5229200"/>
            <a:ext cx="8640960" cy="1224136"/>
          </a:xfrm>
          <a:prstGeom prst="rect">
            <a:avLst/>
          </a:prstGeom>
          <a:gradFill>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a:gradFill>
              <a:gsLst>
                <a:gs pos="0">
                  <a:schemeClr val="accent2">
                    <a:lumMod val="40000"/>
                    <a:lumOff val="60000"/>
                  </a:schemeClr>
                </a:gs>
                <a:gs pos="50000">
                  <a:schemeClr val="accent1">
                    <a:tint val="44500"/>
                    <a:satMod val="160000"/>
                  </a:schemeClr>
                </a:gs>
                <a:gs pos="100000">
                  <a:schemeClr val="accent1">
                    <a:tint val="23500"/>
                    <a:satMod val="160000"/>
                  </a:schemeClr>
                </a:gs>
              </a:gsLst>
              <a:lin ang="5400000" scaled="0"/>
            </a:grad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5782" tIns="47891" rIns="95782" bIns="47891" anchor="ctr"/>
          <a:lstStyle>
            <a:lvl1pPr defTabSz="957263" eaLnBrk="0" hangingPunct="0">
              <a:defRPr>
                <a:solidFill>
                  <a:schemeClr val="tx1"/>
                </a:solidFill>
                <a:latin typeface="Arial" charset="0"/>
              </a:defRPr>
            </a:lvl1pPr>
            <a:lvl2pPr marL="742950" indent="-285750" defTabSz="957263" eaLnBrk="0" hangingPunct="0">
              <a:defRPr>
                <a:solidFill>
                  <a:schemeClr val="tx1"/>
                </a:solidFill>
                <a:latin typeface="Arial" charset="0"/>
              </a:defRPr>
            </a:lvl2pPr>
            <a:lvl3pPr marL="1143000" indent="-228600" defTabSz="957263" eaLnBrk="0" hangingPunct="0">
              <a:defRPr>
                <a:solidFill>
                  <a:schemeClr val="tx1"/>
                </a:solidFill>
                <a:latin typeface="Arial" charset="0"/>
              </a:defRPr>
            </a:lvl3pPr>
            <a:lvl4pPr marL="1600200" indent="-228600" defTabSz="957263" eaLnBrk="0" hangingPunct="0">
              <a:defRPr>
                <a:solidFill>
                  <a:schemeClr val="tx1"/>
                </a:solidFill>
                <a:latin typeface="Arial" charset="0"/>
              </a:defRPr>
            </a:lvl4pPr>
            <a:lvl5pPr marL="2057400" indent="-228600" defTabSz="957263" eaLnBrk="0" hangingPunct="0">
              <a:defRPr>
                <a:solidFill>
                  <a:schemeClr val="tx1"/>
                </a:solidFill>
                <a:latin typeface="Arial" charset="0"/>
              </a:defRPr>
            </a:lvl5pPr>
            <a:lvl6pPr marL="2514600" indent="-228600" defTabSz="957263" eaLnBrk="0" fontAlgn="base" hangingPunct="0">
              <a:spcBef>
                <a:spcPct val="0"/>
              </a:spcBef>
              <a:spcAft>
                <a:spcPct val="0"/>
              </a:spcAft>
              <a:defRPr>
                <a:solidFill>
                  <a:schemeClr val="tx1"/>
                </a:solidFill>
                <a:latin typeface="Arial" charset="0"/>
              </a:defRPr>
            </a:lvl6pPr>
            <a:lvl7pPr marL="2971800" indent="-228600" defTabSz="957263" eaLnBrk="0" fontAlgn="base" hangingPunct="0">
              <a:spcBef>
                <a:spcPct val="0"/>
              </a:spcBef>
              <a:spcAft>
                <a:spcPct val="0"/>
              </a:spcAft>
              <a:defRPr>
                <a:solidFill>
                  <a:schemeClr val="tx1"/>
                </a:solidFill>
                <a:latin typeface="Arial" charset="0"/>
              </a:defRPr>
            </a:lvl7pPr>
            <a:lvl8pPr marL="3429000" indent="-228600" defTabSz="957263" eaLnBrk="0" fontAlgn="base" hangingPunct="0">
              <a:spcBef>
                <a:spcPct val="0"/>
              </a:spcBef>
              <a:spcAft>
                <a:spcPct val="0"/>
              </a:spcAft>
              <a:defRPr>
                <a:solidFill>
                  <a:schemeClr val="tx1"/>
                </a:solidFill>
                <a:latin typeface="Arial" charset="0"/>
              </a:defRPr>
            </a:lvl8pPr>
            <a:lvl9pPr marL="3886200" indent="-228600" defTabSz="957263" eaLnBrk="0" fontAlgn="base" hangingPunct="0">
              <a:spcBef>
                <a:spcPct val="0"/>
              </a:spcBef>
              <a:spcAft>
                <a:spcPct val="0"/>
              </a:spcAft>
              <a:defRPr>
                <a:solidFill>
                  <a:schemeClr val="tx1"/>
                </a:solidFill>
                <a:latin typeface="Arial" charset="0"/>
              </a:defRPr>
            </a:lvl9pPr>
          </a:lstStyle>
          <a:p>
            <a:pPr algn="ctr" eaLnBrk="1" hangingPunct="1"/>
            <a:r>
              <a:rPr lang="ru-RU" altLang="ru-RU" dirty="0" smtClean="0">
                <a:latin typeface="Times New Roman" pitchFamily="18" charset="0"/>
                <a:cs typeface="Times New Roman" pitchFamily="18" charset="0"/>
              </a:rPr>
              <a:t>По решению </a:t>
            </a:r>
            <a:r>
              <a:rPr lang="ru-RU" dirty="0" smtClean="0">
                <a:latin typeface="Times New Roman" pitchFamily="18" charset="0"/>
                <a:cs typeface="Times New Roman" pitchFamily="18" charset="0"/>
              </a:rPr>
              <a:t>конкурсной </a:t>
            </a:r>
            <a:r>
              <a:rPr lang="ru-RU" altLang="ru-RU" dirty="0" smtClean="0">
                <a:latin typeface="Times New Roman" pitchFamily="18" charset="0"/>
                <a:cs typeface="Times New Roman" pitchFamily="18" charset="0"/>
              </a:rPr>
              <a:t>комиссии по проведению Конкурса могут быть отмечены СМИ и журналисты, активно участвующих в освещении государственно-частного взаимодействия в здравоохранении </a:t>
            </a:r>
            <a:endParaRPr lang="en-US" altLang="ru-RU"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864096"/>
          </a:xfrm>
          <a:solidFill>
            <a:srgbClr val="0070C0"/>
          </a:solidFill>
        </p:spPr>
        <p:style>
          <a:lnRef idx="0">
            <a:scrgbClr r="0" g="0" b="0"/>
          </a:lnRef>
          <a:fillRef idx="1002">
            <a:schemeClr val="dk2"/>
          </a:fillRef>
          <a:effectRef idx="0">
            <a:scrgbClr r="0" g="0" b="0"/>
          </a:effectRef>
          <a:fontRef idx="major"/>
        </p:style>
        <p:txBody>
          <a:bodyPr vert="horz" lIns="91440" tIns="45720" rIns="91440" bIns="45720" rtlCol="0" anchor="ctr">
            <a:noAutofit/>
          </a:bodyPr>
          <a:lstStyle/>
          <a:p>
            <a:pPr>
              <a:defRPr/>
            </a:pPr>
            <a:r>
              <a:rPr lang="ru-RU" altLang="ru-RU" sz="2300" b="1" dirty="0" smtClean="0">
                <a:solidFill>
                  <a:schemeClr val="bg1"/>
                </a:solidFill>
                <a:latin typeface="Times New Roman" pitchFamily="18" charset="0"/>
                <a:cs typeface="Times New Roman" pitchFamily="18" charset="0"/>
              </a:rPr>
              <a:t>В Минздрав России поступили анкеты-заявки из 44 субъектов Российской Федерации на участие в Конкурсе</a:t>
            </a:r>
            <a:r>
              <a:rPr lang="en-US" altLang="ru-RU" sz="2300" b="1" dirty="0" smtClean="0">
                <a:solidFill>
                  <a:schemeClr val="bg1"/>
                </a:solidFill>
                <a:latin typeface="Times New Roman" pitchFamily="18" charset="0"/>
                <a:cs typeface="Times New Roman" pitchFamily="18" charset="0"/>
              </a:rPr>
              <a:t> </a:t>
            </a:r>
            <a:r>
              <a:rPr lang="ru-RU" altLang="ru-RU" sz="2300" b="1" dirty="0" smtClean="0">
                <a:solidFill>
                  <a:schemeClr val="bg1"/>
                </a:solidFill>
                <a:latin typeface="Times New Roman" pitchFamily="18" charset="0"/>
                <a:cs typeface="Times New Roman" pitchFamily="18" charset="0"/>
              </a:rPr>
              <a:t>по номинациям:</a:t>
            </a:r>
          </a:p>
        </p:txBody>
      </p:sp>
      <p:sp>
        <p:nvSpPr>
          <p:cNvPr id="4" name="Номер слайда 3"/>
          <p:cNvSpPr>
            <a:spLocks noGrp="1"/>
          </p:cNvSpPr>
          <p:nvPr>
            <p:ph type="sldNum" sz="quarter" idx="12"/>
          </p:nvPr>
        </p:nvSpPr>
        <p:spPr/>
        <p:txBody>
          <a:bodyPr/>
          <a:lstStyle/>
          <a:p>
            <a:pPr>
              <a:defRPr/>
            </a:pPr>
            <a:fld id="{A76ED58E-0D9D-4794-805F-B87310D114C0}" type="slidenum">
              <a:rPr lang="ru-RU" smtClean="0"/>
              <a:pPr>
                <a:defRPr/>
              </a:pPr>
              <a:t>4</a:t>
            </a:fld>
            <a:endParaRPr lang="ru-RU" dirty="0"/>
          </a:p>
        </p:txBody>
      </p:sp>
      <p:sp>
        <p:nvSpPr>
          <p:cNvPr id="5" name="Прямоугольник 4"/>
          <p:cNvSpPr>
            <a:spLocks noChangeArrowheads="1"/>
          </p:cNvSpPr>
          <p:nvPr/>
        </p:nvSpPr>
        <p:spPr bwMode="auto">
          <a:xfrm>
            <a:off x="467544" y="0"/>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sp>
        <p:nvSpPr>
          <p:cNvPr id="9" name="Прямоугольник 8"/>
          <p:cNvSpPr/>
          <p:nvPr/>
        </p:nvSpPr>
        <p:spPr>
          <a:xfrm>
            <a:off x="179512" y="1340768"/>
            <a:ext cx="4104456" cy="1512168"/>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indent="361950" algn="just"/>
            <a:r>
              <a:rPr lang="ru-RU" sz="2000" dirty="0" smtClean="0">
                <a:solidFill>
                  <a:schemeClr val="tx1"/>
                </a:solidFill>
                <a:latin typeface="Times New Roman" pitchFamily="18" charset="0"/>
                <a:cs typeface="Times New Roman" pitchFamily="18" charset="0"/>
              </a:rPr>
              <a:t>Лучший инфраструктурный проект на принципах государственно-частного партнерства в здравоохранении </a:t>
            </a:r>
            <a:r>
              <a:rPr lang="ru-RU" sz="2000" u="sng" dirty="0" smtClean="0">
                <a:solidFill>
                  <a:schemeClr val="tx1"/>
                </a:solidFill>
                <a:latin typeface="Times New Roman" pitchFamily="18" charset="0"/>
                <a:cs typeface="Times New Roman" pitchFamily="18" charset="0"/>
              </a:rPr>
              <a:t/>
            </a:r>
            <a:br>
              <a:rPr lang="ru-RU" sz="2000" u="sng"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r>
              <a:rPr lang="ru-RU" sz="2000" b="1" i="1" dirty="0" smtClean="0">
                <a:solidFill>
                  <a:schemeClr val="tx1"/>
                </a:solidFill>
                <a:latin typeface="Times New Roman" pitchFamily="18" charset="0"/>
                <a:cs typeface="Times New Roman" pitchFamily="18" charset="0"/>
              </a:rPr>
              <a:t>7 проектов</a:t>
            </a:r>
            <a:endParaRPr lang="ru-RU" sz="2000" b="1" i="1" dirty="0">
              <a:solidFill>
                <a:schemeClr val="tx1"/>
              </a:solidFill>
              <a:latin typeface="Times New Roman" pitchFamily="18" charset="0"/>
              <a:cs typeface="Times New Roman" pitchFamily="18" charset="0"/>
            </a:endParaRPr>
          </a:p>
        </p:txBody>
      </p:sp>
      <p:sp>
        <p:nvSpPr>
          <p:cNvPr id="10" name="Прямоугольник 9"/>
          <p:cNvSpPr/>
          <p:nvPr/>
        </p:nvSpPr>
        <p:spPr>
          <a:xfrm>
            <a:off x="4572000" y="1340768"/>
            <a:ext cx="4392488" cy="4824536"/>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66700" algn="just"/>
            <a:r>
              <a:rPr lang="ru-RU" sz="2000" dirty="0" smtClean="0">
                <a:solidFill>
                  <a:schemeClr val="tx1"/>
                </a:solidFill>
                <a:latin typeface="Times New Roman" pitchFamily="18" charset="0"/>
                <a:cs typeface="Times New Roman" pitchFamily="18" charset="0"/>
              </a:rPr>
              <a:t>Лучшая частная медицинская организация, участвующая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в реализации территориальной программы государственных гарантий бесплатного оказания гражданам медицинской помощи:</a:t>
            </a:r>
          </a:p>
          <a:p>
            <a:pPr indent="266700" algn="just"/>
            <a:endParaRPr lang="ru-RU" sz="2000" dirty="0" smtClean="0">
              <a:solidFill>
                <a:schemeClr val="tx1"/>
              </a:solidFill>
              <a:latin typeface="Times New Roman" pitchFamily="18" charset="0"/>
              <a:cs typeface="Times New Roman" pitchFamily="18" charset="0"/>
            </a:endParaRPr>
          </a:p>
          <a:p>
            <a:pPr indent="266700" algn="just">
              <a:buFont typeface="Arial" pitchFamily="34" charset="0"/>
              <a:buChar char="•"/>
            </a:pPr>
            <a:r>
              <a:rPr lang="ru-RU" sz="2000" dirty="0" smtClean="0">
                <a:solidFill>
                  <a:schemeClr val="tx1"/>
                </a:solidFill>
                <a:latin typeface="Times New Roman" pitchFamily="18" charset="0"/>
                <a:cs typeface="Times New Roman" pitchFamily="18" charset="0"/>
              </a:rPr>
              <a:t> оказание первичной медико-санитарной помощи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r>
              <a:rPr lang="ru-RU" sz="2000" b="1" i="1" dirty="0" smtClean="0">
                <a:solidFill>
                  <a:schemeClr val="tx1"/>
                </a:solidFill>
                <a:latin typeface="Times New Roman" pitchFamily="18" charset="0"/>
                <a:cs typeface="Times New Roman" pitchFamily="18" charset="0"/>
              </a:rPr>
              <a:t>17 организаций;</a:t>
            </a:r>
          </a:p>
          <a:p>
            <a:pPr indent="266700" algn="just"/>
            <a:endParaRPr lang="ru-RU" sz="2000" b="1" i="1" dirty="0" smtClean="0">
              <a:solidFill>
                <a:schemeClr val="tx1"/>
              </a:solidFill>
              <a:latin typeface="Times New Roman" pitchFamily="18" charset="0"/>
              <a:cs typeface="Times New Roman" pitchFamily="18" charset="0"/>
            </a:endParaRPr>
          </a:p>
          <a:p>
            <a:pPr indent="266700" algn="just">
              <a:buFont typeface="Arial" pitchFamily="34" charset="0"/>
              <a:buChar char="•"/>
            </a:pPr>
            <a:r>
              <a:rPr lang="ru-RU" sz="2000" b="1" i="1" dirty="0" smtClean="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оказание специализированной,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в том числе высокотехнологичной, медицинской помощи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r>
              <a:rPr lang="ru-RU" sz="2000" b="1" i="1" dirty="0" smtClean="0">
                <a:solidFill>
                  <a:schemeClr val="tx1"/>
                </a:solidFill>
                <a:latin typeface="Times New Roman" pitchFamily="18" charset="0"/>
                <a:cs typeface="Times New Roman" pitchFamily="18" charset="0"/>
              </a:rPr>
              <a:t>27 организаций</a:t>
            </a:r>
            <a:endParaRPr lang="ru-RU" sz="2000" b="1" i="1" dirty="0">
              <a:solidFill>
                <a:schemeClr val="tx1"/>
              </a:solidFill>
              <a:latin typeface="Times New Roman" pitchFamily="18" charset="0"/>
              <a:cs typeface="Times New Roman" pitchFamily="18" charset="0"/>
            </a:endParaRPr>
          </a:p>
        </p:txBody>
      </p:sp>
      <p:sp>
        <p:nvSpPr>
          <p:cNvPr id="11" name="Прямоугольник 10"/>
          <p:cNvSpPr/>
          <p:nvPr/>
        </p:nvSpPr>
        <p:spPr>
          <a:xfrm>
            <a:off x="179512" y="3068960"/>
            <a:ext cx="4104456" cy="144016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1950" algn="just"/>
            <a:r>
              <a:rPr lang="ru-RU" sz="2000" dirty="0" smtClean="0">
                <a:solidFill>
                  <a:schemeClr val="tx1"/>
                </a:solidFill>
                <a:latin typeface="Times New Roman" pitchFamily="18" charset="0"/>
                <a:cs typeface="Times New Roman" pitchFamily="18" charset="0"/>
              </a:rPr>
              <a:t>Лучшая частная организация, осуществляющая </a:t>
            </a:r>
            <a:r>
              <a:rPr lang="ru-RU" sz="2000" dirty="0" err="1" smtClean="0">
                <a:solidFill>
                  <a:schemeClr val="tx1"/>
                </a:solidFill>
                <a:latin typeface="Times New Roman" pitchFamily="18" charset="0"/>
                <a:cs typeface="Times New Roman" pitchFamily="18" charset="0"/>
              </a:rPr>
              <a:t>аутсорсинг</a:t>
            </a:r>
            <a:r>
              <a:rPr lang="ru-RU" sz="2000" dirty="0" smtClean="0">
                <a:solidFill>
                  <a:schemeClr val="tx1"/>
                </a:solidFill>
                <a:latin typeface="Times New Roman" pitchFamily="18" charset="0"/>
                <a:cs typeface="Times New Roman" pitchFamily="18" charset="0"/>
              </a:rPr>
              <a:t> медицинских услуг</a:t>
            </a:r>
            <a:r>
              <a:rPr lang="en-US" sz="2000" dirty="0" smtClean="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r>
              <a:rPr lang="ru-RU" sz="2000" b="1" i="1" dirty="0" smtClean="0">
                <a:solidFill>
                  <a:schemeClr val="tx1"/>
                </a:solidFill>
                <a:latin typeface="Times New Roman" pitchFamily="18" charset="0"/>
                <a:cs typeface="Times New Roman" pitchFamily="18" charset="0"/>
              </a:rPr>
              <a:t>5 организаций</a:t>
            </a:r>
            <a:endParaRPr lang="ru-RU" sz="2000" b="1" i="1" dirty="0">
              <a:solidFill>
                <a:schemeClr val="tx1"/>
              </a:solidFill>
              <a:latin typeface="Times New Roman" pitchFamily="18" charset="0"/>
              <a:cs typeface="Times New Roman" pitchFamily="18" charset="0"/>
            </a:endParaRPr>
          </a:p>
        </p:txBody>
      </p:sp>
      <p:sp>
        <p:nvSpPr>
          <p:cNvPr id="12" name="Прямоугольник 11"/>
          <p:cNvSpPr/>
          <p:nvPr/>
        </p:nvSpPr>
        <p:spPr>
          <a:xfrm>
            <a:off x="179512" y="4653136"/>
            <a:ext cx="4104456" cy="1512168"/>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1950" algn="just"/>
            <a:r>
              <a:rPr lang="ru-RU" sz="2000" dirty="0" smtClean="0">
                <a:solidFill>
                  <a:schemeClr val="tx1"/>
                </a:solidFill>
                <a:latin typeface="Times New Roman" pitchFamily="18" charset="0"/>
                <a:cs typeface="Times New Roman" pitchFamily="18" charset="0"/>
              </a:rPr>
              <a:t>Лучший субъект Российской Федерации по уровню развития государственно-частного взаимодействия в здравоохранении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t>
            </a:r>
            <a:r>
              <a:rPr lang="ru-RU" sz="2000" b="1" i="1" dirty="0" smtClean="0">
                <a:solidFill>
                  <a:schemeClr val="tx1"/>
                </a:solidFill>
                <a:latin typeface="Times New Roman" pitchFamily="18" charset="0"/>
                <a:cs typeface="Times New Roman" pitchFamily="18" charset="0"/>
              </a:rPr>
              <a:t>6 субъектов</a:t>
            </a:r>
            <a:endParaRPr lang="ru-RU" sz="2000" b="1"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778098"/>
          </a:xfrm>
          <a:solidFill>
            <a:srgbClr val="0070C0"/>
          </a:solidFill>
        </p:spPr>
        <p:style>
          <a:lnRef idx="0">
            <a:scrgbClr r="0" g="0" b="0"/>
          </a:lnRef>
          <a:fillRef idx="1002">
            <a:schemeClr val="dk2"/>
          </a:fillRef>
          <a:effectRef idx="0">
            <a:scrgbClr r="0" g="0" b="0"/>
          </a:effectRef>
          <a:fontRef idx="major"/>
        </p:style>
        <p:txBody>
          <a:bodyPr vert="horz" lIns="91440" tIns="45720" rIns="91440" bIns="45720" rtlCol="0" anchor="ctr">
            <a:noAutofit/>
          </a:bodyPr>
          <a:lstStyle/>
          <a:p>
            <a:r>
              <a:rPr lang="ru-RU" sz="2400" b="1" dirty="0" smtClean="0">
                <a:solidFill>
                  <a:schemeClr val="bg1"/>
                </a:solidFill>
                <a:latin typeface="Times New Roman" pitchFamily="18" charset="0"/>
                <a:cs typeface="Times New Roman" pitchFamily="18" charset="0"/>
              </a:rPr>
              <a:t>Субъекты Российской Федерации, не участвующие </a:t>
            </a:r>
            <a:br>
              <a:rPr lang="ru-RU" sz="2400" b="1" dirty="0" smtClean="0">
                <a:solidFill>
                  <a:schemeClr val="bg1"/>
                </a:solidFill>
                <a:latin typeface="Times New Roman" pitchFamily="18" charset="0"/>
                <a:cs typeface="Times New Roman" pitchFamily="18" charset="0"/>
              </a:rPr>
            </a:br>
            <a:r>
              <a:rPr lang="ru-RU" sz="2400" b="1" dirty="0" smtClean="0">
                <a:solidFill>
                  <a:schemeClr val="bg1"/>
                </a:solidFill>
                <a:latin typeface="Times New Roman" pitchFamily="18" charset="0"/>
                <a:cs typeface="Times New Roman" pitchFamily="18" charset="0"/>
              </a:rPr>
              <a:t>в Конкурсе </a:t>
            </a:r>
            <a:endParaRPr lang="ru-RU"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pPr>
              <a:defRPr/>
            </a:pPr>
            <a:fld id="{A76ED58E-0D9D-4794-805F-B87310D114C0}" type="slidenum">
              <a:rPr lang="ru-RU" smtClean="0"/>
              <a:pPr>
                <a:defRPr/>
              </a:pPr>
              <a:t>5</a:t>
            </a:fld>
            <a:endParaRPr lang="ru-RU" dirty="0"/>
          </a:p>
        </p:txBody>
      </p:sp>
      <p:sp>
        <p:nvSpPr>
          <p:cNvPr id="5" name="Прямоугольник 4"/>
          <p:cNvSpPr>
            <a:spLocks noChangeArrowheads="1"/>
          </p:cNvSpPr>
          <p:nvPr/>
        </p:nvSpPr>
        <p:spPr bwMode="auto">
          <a:xfrm>
            <a:off x="467544" y="0"/>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sp>
        <p:nvSpPr>
          <p:cNvPr id="36" name="Прямоугольник 35"/>
          <p:cNvSpPr/>
          <p:nvPr/>
        </p:nvSpPr>
        <p:spPr>
          <a:xfrm>
            <a:off x="179512" y="980728"/>
            <a:ext cx="4104456" cy="3024336"/>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Республика Алтай, </a:t>
            </a:r>
          </a:p>
          <a:p>
            <a:pPr algn="ctr"/>
            <a:r>
              <a:rPr lang="ru-RU" dirty="0" smtClean="0">
                <a:solidFill>
                  <a:schemeClr val="tx1"/>
                </a:solidFill>
                <a:latin typeface="Times New Roman" pitchFamily="18" charset="0"/>
                <a:cs typeface="Times New Roman" pitchFamily="18" charset="0"/>
              </a:rPr>
              <a:t>Республика Дагестан, </a:t>
            </a:r>
          </a:p>
          <a:p>
            <a:pPr algn="ctr"/>
            <a:r>
              <a:rPr lang="ru-RU" dirty="0" smtClean="0">
                <a:solidFill>
                  <a:schemeClr val="tx1"/>
                </a:solidFill>
                <a:latin typeface="Times New Roman" pitchFamily="18" charset="0"/>
                <a:cs typeface="Times New Roman" pitchFamily="18" charset="0"/>
              </a:rPr>
              <a:t>Республика Ингушетия, </a:t>
            </a:r>
          </a:p>
          <a:p>
            <a:pPr algn="ctr"/>
            <a:r>
              <a:rPr lang="ru-RU" dirty="0" smtClean="0">
                <a:solidFill>
                  <a:schemeClr val="tx1"/>
                </a:solidFill>
                <a:latin typeface="Times New Roman" pitchFamily="18" charset="0"/>
                <a:cs typeface="Times New Roman" pitchFamily="18" charset="0"/>
              </a:rPr>
              <a:t>Кабардино-Балкарская Республика, </a:t>
            </a:r>
          </a:p>
          <a:p>
            <a:pPr algn="ctr"/>
            <a:r>
              <a:rPr lang="ru-RU" dirty="0" smtClean="0">
                <a:solidFill>
                  <a:schemeClr val="tx1"/>
                </a:solidFill>
                <a:latin typeface="Times New Roman" pitchFamily="18" charset="0"/>
                <a:cs typeface="Times New Roman" pitchFamily="18" charset="0"/>
              </a:rPr>
              <a:t>Республика Калмыкия, </a:t>
            </a:r>
          </a:p>
          <a:p>
            <a:pPr algn="ctr"/>
            <a:r>
              <a:rPr lang="ru-RU" dirty="0" smtClean="0">
                <a:solidFill>
                  <a:schemeClr val="tx1"/>
                </a:solidFill>
                <a:latin typeface="Times New Roman" pitchFamily="18" charset="0"/>
                <a:cs typeface="Times New Roman" pitchFamily="18" charset="0"/>
              </a:rPr>
              <a:t>Карачаево-Черкесская Республика, </a:t>
            </a:r>
          </a:p>
          <a:p>
            <a:pPr algn="ctr"/>
            <a:r>
              <a:rPr lang="ru-RU" dirty="0" smtClean="0">
                <a:solidFill>
                  <a:schemeClr val="tx1"/>
                </a:solidFill>
                <a:latin typeface="Times New Roman" pitchFamily="18" charset="0"/>
                <a:cs typeface="Times New Roman" pitchFamily="18" charset="0"/>
              </a:rPr>
              <a:t>Республика Крым,</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Республика Марий Эл, </a:t>
            </a:r>
          </a:p>
          <a:p>
            <a:pPr algn="ctr"/>
            <a:r>
              <a:rPr lang="ru-RU" dirty="0" smtClean="0">
                <a:solidFill>
                  <a:schemeClr val="tx1"/>
                </a:solidFill>
                <a:latin typeface="Times New Roman" pitchFamily="18" charset="0"/>
                <a:cs typeface="Times New Roman" pitchFamily="18" charset="0"/>
              </a:rPr>
              <a:t>Республика Саха (Якутия), </a:t>
            </a:r>
          </a:p>
          <a:p>
            <a:pPr algn="ctr"/>
            <a:r>
              <a:rPr lang="ru-RU" dirty="0" smtClean="0">
                <a:solidFill>
                  <a:schemeClr val="tx1"/>
                </a:solidFill>
                <a:latin typeface="Times New Roman" pitchFamily="18" charset="0"/>
                <a:cs typeface="Times New Roman" pitchFamily="18" charset="0"/>
              </a:rPr>
              <a:t>Республика Тыва, </a:t>
            </a:r>
          </a:p>
          <a:p>
            <a:pPr algn="ctr"/>
            <a:r>
              <a:rPr lang="ru-RU" dirty="0" smtClean="0">
                <a:solidFill>
                  <a:schemeClr val="tx1"/>
                </a:solidFill>
                <a:latin typeface="Times New Roman" pitchFamily="18" charset="0"/>
                <a:cs typeface="Times New Roman" pitchFamily="18" charset="0"/>
              </a:rPr>
              <a:t>Республика Хакасия</a:t>
            </a:r>
            <a:endParaRPr lang="ru-RU" dirty="0">
              <a:solidFill>
                <a:schemeClr val="tx1"/>
              </a:solidFill>
              <a:latin typeface="Times New Roman" pitchFamily="18" charset="0"/>
              <a:cs typeface="Times New Roman" pitchFamily="18" charset="0"/>
            </a:endParaRPr>
          </a:p>
        </p:txBody>
      </p:sp>
      <p:sp>
        <p:nvSpPr>
          <p:cNvPr id="37" name="Прямоугольник 36"/>
          <p:cNvSpPr/>
          <p:nvPr/>
        </p:nvSpPr>
        <p:spPr>
          <a:xfrm>
            <a:off x="4788024" y="980728"/>
            <a:ext cx="4176464" cy="1152128"/>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Забайкальский край, Камчатский край, Пермский край, Приморский край</a:t>
            </a:r>
            <a:endParaRPr lang="ru-RU" dirty="0">
              <a:solidFill>
                <a:schemeClr val="tx1"/>
              </a:solidFill>
              <a:latin typeface="Times New Roman" pitchFamily="18" charset="0"/>
              <a:cs typeface="Times New Roman" pitchFamily="18" charset="0"/>
            </a:endParaRPr>
          </a:p>
        </p:txBody>
      </p:sp>
      <p:sp>
        <p:nvSpPr>
          <p:cNvPr id="38" name="Прямоугольник 37"/>
          <p:cNvSpPr/>
          <p:nvPr/>
        </p:nvSpPr>
        <p:spPr>
          <a:xfrm>
            <a:off x="4788024" y="2276872"/>
            <a:ext cx="4176464" cy="324036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Амурская область, Архангельская область, Брянская область, Ивановская область, Иркутская область, Калининградская область, Кемеровская область, Курская область, Магаданская область, Мурманская область, Омская область, Оренбургская область, Орловская область, Ростовская область, Сахалинская область, Свердловская область, Смоленская область, Тамбовская область, Тверская область, Тюменская область</a:t>
            </a:r>
            <a:endParaRPr lang="ru-RU" dirty="0">
              <a:solidFill>
                <a:schemeClr val="tx1"/>
              </a:solidFill>
              <a:latin typeface="Times New Roman" pitchFamily="18" charset="0"/>
              <a:cs typeface="Times New Roman" pitchFamily="18" charset="0"/>
            </a:endParaRPr>
          </a:p>
        </p:txBody>
      </p:sp>
      <p:sp>
        <p:nvSpPr>
          <p:cNvPr id="39" name="Прямоугольник 38"/>
          <p:cNvSpPr/>
          <p:nvPr/>
        </p:nvSpPr>
        <p:spPr>
          <a:xfrm>
            <a:off x="4788024" y="5661248"/>
            <a:ext cx="4176464" cy="72008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Еврейская автономная область</a:t>
            </a:r>
            <a:endParaRPr lang="ru-RU" dirty="0">
              <a:solidFill>
                <a:schemeClr val="tx1"/>
              </a:solidFill>
              <a:latin typeface="Times New Roman" pitchFamily="18" charset="0"/>
              <a:cs typeface="Times New Roman" pitchFamily="18" charset="0"/>
            </a:endParaRPr>
          </a:p>
        </p:txBody>
      </p:sp>
      <p:sp>
        <p:nvSpPr>
          <p:cNvPr id="40" name="Прямоугольник 39"/>
          <p:cNvSpPr/>
          <p:nvPr/>
        </p:nvSpPr>
        <p:spPr>
          <a:xfrm>
            <a:off x="179512" y="4149080"/>
            <a:ext cx="4104456" cy="1368152"/>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Ненецкий автономный округ, Ханты-Мансийский автономный округ, Чукотский автономный округ,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Ямало-Ненецкий автономный округ</a:t>
            </a:r>
            <a:endParaRPr lang="ru-RU" dirty="0">
              <a:solidFill>
                <a:schemeClr val="tx1"/>
              </a:solidFill>
              <a:latin typeface="Times New Roman" pitchFamily="18" charset="0"/>
              <a:cs typeface="Times New Roman" pitchFamily="18" charset="0"/>
            </a:endParaRPr>
          </a:p>
        </p:txBody>
      </p:sp>
      <p:sp>
        <p:nvSpPr>
          <p:cNvPr id="41" name="Прямоугольник 40"/>
          <p:cNvSpPr/>
          <p:nvPr/>
        </p:nvSpPr>
        <p:spPr>
          <a:xfrm>
            <a:off x="179512" y="5661248"/>
            <a:ext cx="4104456" cy="72008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Город Севастополь</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778098"/>
          </a:xfrm>
          <a:solidFill>
            <a:srgbClr val="0070C0"/>
          </a:solidFill>
        </p:spPr>
        <p:style>
          <a:lnRef idx="0">
            <a:scrgbClr r="0" g="0" b="0"/>
          </a:lnRef>
          <a:fillRef idx="1002">
            <a:schemeClr val="dk2"/>
          </a:fillRef>
          <a:effectRef idx="0">
            <a:scrgbClr r="0" g="0" b="0"/>
          </a:effectRef>
          <a:fontRef idx="major"/>
        </p:style>
        <p:txBody>
          <a:bodyPr vert="horz" lIns="91440" tIns="45720" rIns="91440" bIns="45720" rtlCol="0" anchor="ctr">
            <a:noAutofit/>
          </a:bodyPr>
          <a:lstStyle/>
          <a:p>
            <a:r>
              <a:rPr lang="ru-RU" sz="2400" b="1" dirty="0" smtClean="0">
                <a:solidFill>
                  <a:schemeClr val="bg1"/>
                </a:solidFill>
                <a:latin typeface="Times New Roman" pitchFamily="18" charset="0"/>
                <a:cs typeface="Times New Roman" pitchFamily="18" charset="0"/>
              </a:rPr>
              <a:t>На заседании Координационного совета Минздрава России по государственно-частному партнерству предлагается</a:t>
            </a:r>
            <a:endParaRPr lang="ru-RU"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pPr>
              <a:defRPr/>
            </a:pPr>
            <a:fld id="{A76ED58E-0D9D-4794-805F-B87310D114C0}" type="slidenum">
              <a:rPr lang="ru-RU" smtClean="0"/>
              <a:pPr>
                <a:defRPr/>
              </a:pPr>
              <a:t>6</a:t>
            </a:fld>
            <a:endParaRPr lang="ru-RU" dirty="0"/>
          </a:p>
        </p:txBody>
      </p:sp>
      <p:sp>
        <p:nvSpPr>
          <p:cNvPr id="5" name="Прямоугольник 4"/>
          <p:cNvSpPr>
            <a:spLocks noChangeArrowheads="1"/>
          </p:cNvSpPr>
          <p:nvPr/>
        </p:nvSpPr>
        <p:spPr bwMode="auto">
          <a:xfrm>
            <a:off x="467544" y="0"/>
            <a:ext cx="1428750" cy="142875"/>
          </a:xfrm>
          <a:prstGeom prst="rect">
            <a:avLst/>
          </a:prstGeom>
          <a:solidFill>
            <a:srgbClr val="FF0000"/>
          </a:solidFill>
          <a:ln>
            <a:noFill/>
          </a:ln>
          <a:extLst>
            <a:ext uri="{91240B29-F687-4F45-9708-019B960494DF}">
              <a14:hiddenLine xmlns="" xmlns:a14="http://schemas.microsoft.com/office/drawing/2010/main" w="25400" algn="ctr">
                <a:solidFill>
                  <a:srgbClr val="000000"/>
                </a:solidFill>
                <a:miter lim="800000"/>
                <a:headEnd/>
                <a:tailEnd/>
              </a14:hiddenLine>
            </a:ext>
          </a:extLst>
        </p:spPr>
        <p:txBody>
          <a:bodyPr lIns="95782" tIns="47891" rIns="95782" bIns="47891" anchor="ctr"/>
          <a:lstStyle>
            <a:lvl1pPr defTabSz="957263">
              <a:spcBef>
                <a:spcPct val="20000"/>
              </a:spcBef>
              <a:buFont typeface="Arial" pitchFamily="34" charset="0"/>
              <a:buChar char="•"/>
              <a:defRPr sz="3200">
                <a:solidFill>
                  <a:schemeClr val="tx1"/>
                </a:solidFill>
                <a:latin typeface="Calibri" pitchFamily="34" charset="0"/>
              </a:defRPr>
            </a:lvl1pPr>
            <a:lvl2pPr marL="742950" indent="-285750" defTabSz="957263">
              <a:spcBef>
                <a:spcPct val="20000"/>
              </a:spcBef>
              <a:buFont typeface="Arial" pitchFamily="34" charset="0"/>
              <a:buChar char="–"/>
              <a:defRPr sz="2800">
                <a:solidFill>
                  <a:schemeClr val="tx1"/>
                </a:solidFill>
                <a:latin typeface="Calibri" pitchFamily="34" charset="0"/>
              </a:defRPr>
            </a:lvl2pPr>
            <a:lvl3pPr marL="1143000" indent="-228600" defTabSz="957263">
              <a:spcBef>
                <a:spcPct val="20000"/>
              </a:spcBef>
              <a:buFont typeface="Arial" pitchFamily="34" charset="0"/>
              <a:buChar char="•"/>
              <a:defRPr sz="2400">
                <a:solidFill>
                  <a:schemeClr val="tx1"/>
                </a:solidFill>
                <a:latin typeface="Calibri" pitchFamily="34" charset="0"/>
              </a:defRPr>
            </a:lvl3pPr>
            <a:lvl4pPr marL="1600200" indent="-228600" defTabSz="957263">
              <a:spcBef>
                <a:spcPct val="20000"/>
              </a:spcBef>
              <a:buFont typeface="Arial" pitchFamily="34" charset="0"/>
              <a:buChar char="–"/>
              <a:defRPr sz="2000">
                <a:solidFill>
                  <a:schemeClr val="tx1"/>
                </a:solidFill>
                <a:latin typeface="Calibri" pitchFamily="34" charset="0"/>
              </a:defRPr>
            </a:lvl4pPr>
            <a:lvl5pPr marL="2057400" indent="-228600" defTabSz="957263">
              <a:spcBef>
                <a:spcPct val="20000"/>
              </a:spcBef>
              <a:buFont typeface="Arial" pitchFamily="34" charset="0"/>
              <a:buChar char="»"/>
              <a:defRPr sz="2000">
                <a:solidFill>
                  <a:schemeClr val="tx1"/>
                </a:solidFill>
                <a:latin typeface="Calibri" pitchFamily="34" charset="0"/>
              </a:defRPr>
            </a:lvl5pPr>
            <a:lvl6pPr marL="25146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957263"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ru-RU" sz="1900">
              <a:solidFill>
                <a:srgbClr val="FFFFFF"/>
              </a:solidFill>
              <a:cs typeface="Arial" pitchFamily="34" charset="0"/>
            </a:endParaRPr>
          </a:p>
        </p:txBody>
      </p:sp>
      <p:sp>
        <p:nvSpPr>
          <p:cNvPr id="7" name="Прямоугольник 6"/>
          <p:cNvSpPr/>
          <p:nvPr/>
        </p:nvSpPr>
        <p:spPr>
          <a:xfrm>
            <a:off x="179512" y="1124744"/>
            <a:ext cx="8784976" cy="1080120"/>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smtClean="0">
                <a:solidFill>
                  <a:schemeClr val="tx1"/>
                </a:solidFill>
                <a:latin typeface="Times New Roman" pitchFamily="18" charset="0"/>
                <a:cs typeface="Times New Roman" pitchFamily="18" charset="0"/>
              </a:rPr>
              <a:t>1.</a:t>
            </a:r>
            <a:r>
              <a:rPr lang="ru-RU" dirty="0" smtClean="0">
                <a:solidFill>
                  <a:schemeClr val="tx1"/>
                </a:solidFill>
                <a:latin typeface="Times New Roman" pitchFamily="18" charset="0"/>
                <a:cs typeface="Times New Roman" pitchFamily="18" charset="0"/>
              </a:rPr>
              <a:t> Принять к сведению информацию ответственного секретаря Координационного совета, директора Департамента инфраструктурного развития и государственно-частного партнерства Минздрава России А.В. Казутина по указанному вопросу повестки;</a:t>
            </a:r>
            <a:r>
              <a:rPr lang="ru-RU" b="1" i="1" dirty="0" smtClean="0">
                <a:solidFill>
                  <a:schemeClr val="tx1"/>
                </a:solidFill>
                <a:latin typeface="Times New Roman" pitchFamily="18" charset="0"/>
                <a:cs typeface="Times New Roman" pitchFamily="18" charset="0"/>
              </a:rPr>
              <a:t> </a:t>
            </a:r>
            <a:endParaRPr lang="ru-RU" b="1" i="1" dirty="0">
              <a:solidFill>
                <a:schemeClr val="tx1"/>
              </a:solidFill>
              <a:latin typeface="Times New Roman" pitchFamily="18" charset="0"/>
              <a:cs typeface="Times New Roman" pitchFamily="18" charset="0"/>
            </a:endParaRPr>
          </a:p>
        </p:txBody>
      </p:sp>
      <p:sp>
        <p:nvSpPr>
          <p:cNvPr id="8" name="Прямоугольник 7"/>
          <p:cNvSpPr/>
          <p:nvPr/>
        </p:nvSpPr>
        <p:spPr>
          <a:xfrm>
            <a:off x="179512" y="2276872"/>
            <a:ext cx="8784976" cy="648072"/>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smtClean="0">
                <a:solidFill>
                  <a:schemeClr val="tx1"/>
                </a:solidFill>
                <a:latin typeface="Times New Roman" pitchFamily="18" charset="0"/>
                <a:cs typeface="Times New Roman" pitchFamily="18" charset="0"/>
              </a:rPr>
              <a:t>2. </a:t>
            </a:r>
            <a:r>
              <a:rPr lang="ru-RU" dirty="0" smtClean="0">
                <a:solidFill>
                  <a:schemeClr val="tx1"/>
                </a:solidFill>
                <a:latin typeface="Times New Roman" pitchFamily="18" charset="0"/>
                <a:cs typeface="Times New Roman" pitchFamily="18" charset="0"/>
              </a:rPr>
              <a:t>Отметить, что в Минздрав России поступили 62 анкеты-заявки на участие</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в Конкурсе от 44 органов государственной власти субъектов Российской Федерации;</a:t>
            </a:r>
            <a:endParaRPr lang="ru-RU" b="1" i="1" dirty="0">
              <a:solidFill>
                <a:schemeClr val="tx1"/>
              </a:solidFill>
              <a:latin typeface="Times New Roman" pitchFamily="18" charset="0"/>
              <a:cs typeface="Times New Roman" pitchFamily="18" charset="0"/>
            </a:endParaRPr>
          </a:p>
        </p:txBody>
      </p:sp>
      <p:sp>
        <p:nvSpPr>
          <p:cNvPr id="9" name="Прямоугольник 8"/>
          <p:cNvSpPr/>
          <p:nvPr/>
        </p:nvSpPr>
        <p:spPr>
          <a:xfrm>
            <a:off x="179512" y="2996952"/>
            <a:ext cx="8784976" cy="2016224"/>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ru-RU" b="1" i="1" dirty="0" smtClean="0">
              <a:solidFill>
                <a:schemeClr val="tx1"/>
              </a:solidFill>
              <a:latin typeface="Times New Roman" pitchFamily="18" charset="0"/>
              <a:cs typeface="Times New Roman" pitchFamily="18" charset="0"/>
            </a:endParaRPr>
          </a:p>
          <a:p>
            <a:pPr algn="just"/>
            <a:r>
              <a:rPr lang="ru-RU" b="1" dirty="0" smtClean="0">
                <a:solidFill>
                  <a:schemeClr val="tx1"/>
                </a:solidFill>
                <a:latin typeface="Times New Roman" pitchFamily="18" charset="0"/>
                <a:cs typeface="Times New Roman" pitchFamily="18" charset="0"/>
              </a:rPr>
              <a:t>3. </a:t>
            </a:r>
            <a:r>
              <a:rPr lang="ru-RU" dirty="0" smtClean="0">
                <a:solidFill>
                  <a:schemeClr val="tx1"/>
                </a:solidFill>
                <a:latin typeface="Times New Roman" pitchFamily="18" charset="0"/>
                <a:cs typeface="Times New Roman" pitchFamily="18" charset="0"/>
              </a:rPr>
              <a:t>Предложить органам государственной власти субъектов Российской Федерации, не участвующим в Конкурсе, активизировать работу по выявлению и тиражированию успешной практики взаимовыгодного сотрудничества органов государственной власти, частных и некоммерческих организаций, позволяющего обеспечить эффективное выполнение задач публично-правовых образований в здравоохранении путем привлечения частных ресурсов для создания, реконструкции, управления, содержания инфраструктуры здравоохранения или предоставления услуг;</a:t>
            </a:r>
          </a:p>
          <a:p>
            <a:pPr algn="just"/>
            <a:endParaRPr lang="ru-RU" sz="1400" b="1" i="1" dirty="0">
              <a:solidFill>
                <a:schemeClr val="tx1"/>
              </a:solidFill>
              <a:latin typeface="Times New Roman" pitchFamily="18" charset="0"/>
              <a:cs typeface="Times New Roman" pitchFamily="18" charset="0"/>
            </a:endParaRPr>
          </a:p>
        </p:txBody>
      </p:sp>
      <p:sp>
        <p:nvSpPr>
          <p:cNvPr id="10" name="Прямоугольник 9"/>
          <p:cNvSpPr/>
          <p:nvPr/>
        </p:nvSpPr>
        <p:spPr>
          <a:xfrm>
            <a:off x="179512" y="5085184"/>
            <a:ext cx="8784976" cy="1368152"/>
          </a:xfrm>
          <a:prstGeom prst="rect">
            <a:avLst/>
          </a:prstGeom>
          <a:gradFill>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smtClean="0">
                <a:solidFill>
                  <a:schemeClr val="tx1"/>
                </a:solidFill>
                <a:latin typeface="Times New Roman" pitchFamily="18" charset="0"/>
                <a:cs typeface="Times New Roman" pitchFamily="18" charset="0"/>
              </a:rPr>
              <a:t>4. </a:t>
            </a:r>
            <a:r>
              <a:rPr lang="ru-RU" dirty="0" smtClean="0">
                <a:solidFill>
                  <a:schemeClr val="tx1"/>
                </a:solidFill>
                <a:latin typeface="Times New Roman" pitchFamily="18" charset="0"/>
                <a:cs typeface="Times New Roman" pitchFamily="18" charset="0"/>
              </a:rPr>
              <a:t>Предложить членам Координационного совета до 06.11.2017 направить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в конкурсную комиссию по проведению Конкурса предложения относительно средств массовой информации и журналистов, активно участвующих в освещении государственно-частного взаимодействия в здравоохранении, деятельность которых может быть отмечена конкурсной комиссией по проведению Конкурса.</a:t>
            </a:r>
            <a:endParaRPr lang="ru-RU" b="1"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3555</TotalTime>
  <Words>435</Words>
  <Application>Microsoft Office PowerPoint</Application>
  <PresentationFormat>Экран (4:3)</PresentationFormat>
  <Paragraphs>63</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Слайд 1</vt:lpstr>
      <vt:lpstr>Приказом Минздрава России от 17.03.2017 №108 утверждены:  </vt:lpstr>
      <vt:lpstr>Номинации Конкурса:</vt:lpstr>
      <vt:lpstr>В Минздрав России поступили анкеты-заявки из 44 субъектов Российской Федерации на участие в Конкурсе по номинациям:</vt:lpstr>
      <vt:lpstr>Субъекты Российской Федерации, не участвующие  в Конкурсе </vt:lpstr>
      <vt:lpstr>На заседании Координационного совета Минздрава России по государственно-частному партнерству предлагается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MARINA</dc:creator>
  <cp:lastModifiedBy>YUndunovaSB</cp:lastModifiedBy>
  <cp:revision>322</cp:revision>
  <dcterms:created xsi:type="dcterms:W3CDTF">2015-01-31T15:23:30Z</dcterms:created>
  <dcterms:modified xsi:type="dcterms:W3CDTF">2017-10-31T08:41:34Z</dcterms:modified>
</cp:coreProperties>
</file>